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8" r:id="rId3"/>
    <p:sldId id="269" r:id="rId4"/>
    <p:sldId id="271" r:id="rId5"/>
    <p:sldId id="277" r:id="rId6"/>
    <p:sldId id="312" r:id="rId7"/>
    <p:sldId id="587" r:id="rId8"/>
    <p:sldId id="313" r:id="rId9"/>
    <p:sldId id="266" r:id="rId10"/>
    <p:sldId id="318" r:id="rId11"/>
    <p:sldId id="314" r:id="rId12"/>
    <p:sldId id="317" r:id="rId13"/>
    <p:sldId id="319" r:id="rId14"/>
    <p:sldId id="579" r:id="rId15"/>
    <p:sldId id="588" r:id="rId16"/>
    <p:sldId id="582" r:id="rId17"/>
    <p:sldId id="273" r:id="rId18"/>
    <p:sldId id="316" r:id="rId19"/>
    <p:sldId id="589" r:id="rId20"/>
    <p:sldId id="591" r:id="rId21"/>
    <p:sldId id="592" r:id="rId22"/>
    <p:sldId id="298" r:id="rId23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FCDDFB-97AA-4A0D-B076-1BBC0B5BDB19}" v="14" dt="2022-11-16T17:19:18.8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3" autoAdjust="0"/>
    <p:restoredTop sz="89049" autoAdjust="0"/>
  </p:normalViewPr>
  <p:slideViewPr>
    <p:cSldViewPr snapToGrid="0">
      <p:cViewPr varScale="1">
        <p:scale>
          <a:sx n="104" d="100"/>
          <a:sy n="104" d="100"/>
        </p:scale>
        <p:origin x="81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1" d="100"/>
          <a:sy n="61" d="100"/>
        </p:scale>
        <p:origin x="-2880" y="-90"/>
      </p:cViewPr>
      <p:guideLst>
        <p:guide orient="horz" pos="3131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Юлия" userId="b12b68f1a32353c8" providerId="LiveId" clId="{37FCDDFB-97AA-4A0D-B076-1BBC0B5BDB19}"/>
    <pc:docChg chg="undo redo custSel addSld delSld modSld">
      <pc:chgData name="Юлия" userId="b12b68f1a32353c8" providerId="LiveId" clId="{37FCDDFB-97AA-4A0D-B076-1BBC0B5BDB19}" dt="2022-11-16T17:40:13.459" v="1266" actId="20577"/>
      <pc:docMkLst>
        <pc:docMk/>
      </pc:docMkLst>
      <pc:sldChg chg="delSp modSp mod">
        <pc:chgData name="Юлия" userId="b12b68f1a32353c8" providerId="LiveId" clId="{37FCDDFB-97AA-4A0D-B076-1BBC0B5BDB19}" dt="2022-11-16T17:23:32.325" v="1099" actId="478"/>
        <pc:sldMkLst>
          <pc:docMk/>
          <pc:sldMk cId="2348032681" sldId="266"/>
        </pc:sldMkLst>
        <pc:spChg chg="mod">
          <ac:chgData name="Юлия" userId="b12b68f1a32353c8" providerId="LiveId" clId="{37FCDDFB-97AA-4A0D-B076-1BBC0B5BDB19}" dt="2022-11-16T14:39:08.929" v="104" actId="20577"/>
          <ac:spMkLst>
            <pc:docMk/>
            <pc:sldMk cId="2348032681" sldId="266"/>
            <ac:spMk id="2" creationId="{00000000-0000-0000-0000-000000000000}"/>
          </ac:spMkLst>
        </pc:spChg>
        <pc:spChg chg="del">
          <ac:chgData name="Юлия" userId="b12b68f1a32353c8" providerId="LiveId" clId="{37FCDDFB-97AA-4A0D-B076-1BBC0B5BDB19}" dt="2022-11-16T17:23:32.325" v="1099" actId="478"/>
          <ac:spMkLst>
            <pc:docMk/>
            <pc:sldMk cId="2348032681" sldId="266"/>
            <ac:spMk id="20" creationId="{00000000-0000-0000-0000-000000000000}"/>
          </ac:spMkLst>
        </pc:spChg>
      </pc:sldChg>
      <pc:sldChg chg="modSp mod">
        <pc:chgData name="Юлия" userId="b12b68f1a32353c8" providerId="LiveId" clId="{37FCDDFB-97AA-4A0D-B076-1BBC0B5BDB19}" dt="2022-11-16T14:33:43.281" v="1" actId="20577"/>
        <pc:sldMkLst>
          <pc:docMk/>
          <pc:sldMk cId="4119280403" sldId="268"/>
        </pc:sldMkLst>
        <pc:spChg chg="mod">
          <ac:chgData name="Юлия" userId="b12b68f1a32353c8" providerId="LiveId" clId="{37FCDDFB-97AA-4A0D-B076-1BBC0B5BDB19}" dt="2022-11-16T14:33:43.281" v="1" actId="20577"/>
          <ac:spMkLst>
            <pc:docMk/>
            <pc:sldMk cId="4119280403" sldId="268"/>
            <ac:spMk id="3" creationId="{00000000-0000-0000-0000-000000000000}"/>
          </ac:spMkLst>
        </pc:spChg>
      </pc:sldChg>
      <pc:sldChg chg="delSp mod">
        <pc:chgData name="Юлия" userId="b12b68f1a32353c8" providerId="LiveId" clId="{37FCDDFB-97AA-4A0D-B076-1BBC0B5BDB19}" dt="2022-11-16T17:38:35.663" v="1223" actId="478"/>
        <pc:sldMkLst>
          <pc:docMk/>
          <pc:sldMk cId="2327952888" sldId="298"/>
        </pc:sldMkLst>
        <pc:spChg chg="del">
          <ac:chgData name="Юлия" userId="b12b68f1a32353c8" providerId="LiveId" clId="{37FCDDFB-97AA-4A0D-B076-1BBC0B5BDB19}" dt="2022-11-16T17:38:35.663" v="1223" actId="478"/>
          <ac:spMkLst>
            <pc:docMk/>
            <pc:sldMk cId="2327952888" sldId="298"/>
            <ac:spMk id="20" creationId="{00000000-0000-0000-0000-000000000000}"/>
          </ac:spMkLst>
        </pc:spChg>
        <pc:spChg chg="del">
          <ac:chgData name="Юлия" userId="b12b68f1a32353c8" providerId="LiveId" clId="{37FCDDFB-97AA-4A0D-B076-1BBC0B5BDB19}" dt="2022-11-16T17:38:32.432" v="1222" actId="478"/>
          <ac:spMkLst>
            <pc:docMk/>
            <pc:sldMk cId="2327952888" sldId="298"/>
            <ac:spMk id="24" creationId="{00000000-0000-0000-0000-000000000000}"/>
          </ac:spMkLst>
        </pc:spChg>
      </pc:sldChg>
      <pc:sldChg chg="delSp modSp mod">
        <pc:chgData name="Юлия" userId="b12b68f1a32353c8" providerId="LiveId" clId="{37FCDDFB-97AA-4A0D-B076-1BBC0B5BDB19}" dt="2022-11-16T17:24:25.208" v="1101" actId="255"/>
        <pc:sldMkLst>
          <pc:docMk/>
          <pc:sldMk cId="1486678106" sldId="312"/>
        </pc:sldMkLst>
        <pc:spChg chg="mod">
          <ac:chgData name="Юлия" userId="b12b68f1a32353c8" providerId="LiveId" clId="{37FCDDFB-97AA-4A0D-B076-1BBC0B5BDB19}" dt="2022-11-16T17:24:25.208" v="1101" actId="255"/>
          <ac:spMkLst>
            <pc:docMk/>
            <pc:sldMk cId="1486678106" sldId="312"/>
            <ac:spMk id="3" creationId="{00000000-0000-0000-0000-000000000000}"/>
          </ac:spMkLst>
        </pc:spChg>
        <pc:spChg chg="del">
          <ac:chgData name="Юлия" userId="b12b68f1a32353c8" providerId="LiveId" clId="{37FCDDFB-97AA-4A0D-B076-1BBC0B5BDB19}" dt="2022-11-16T17:24:00.355" v="1100" actId="478"/>
          <ac:spMkLst>
            <pc:docMk/>
            <pc:sldMk cId="1486678106" sldId="312"/>
            <ac:spMk id="20" creationId="{00000000-0000-0000-0000-000000000000}"/>
          </ac:spMkLst>
        </pc:spChg>
      </pc:sldChg>
      <pc:sldChg chg="delSp modSp mod">
        <pc:chgData name="Юлия" userId="b12b68f1a32353c8" providerId="LiveId" clId="{37FCDDFB-97AA-4A0D-B076-1BBC0B5BDB19}" dt="2022-11-16T17:26:02.656" v="1104" actId="478"/>
        <pc:sldMkLst>
          <pc:docMk/>
          <pc:sldMk cId="1071651168" sldId="313"/>
        </pc:sldMkLst>
        <pc:spChg chg="mod">
          <ac:chgData name="Юлия" userId="b12b68f1a32353c8" providerId="LiveId" clId="{37FCDDFB-97AA-4A0D-B076-1BBC0B5BDB19}" dt="2022-11-16T17:25:45.527" v="1103" actId="14100"/>
          <ac:spMkLst>
            <pc:docMk/>
            <pc:sldMk cId="1071651168" sldId="313"/>
            <ac:spMk id="5" creationId="{00000000-0000-0000-0000-000000000000}"/>
          </ac:spMkLst>
        </pc:spChg>
        <pc:spChg chg="del">
          <ac:chgData name="Юлия" userId="b12b68f1a32353c8" providerId="LiveId" clId="{37FCDDFB-97AA-4A0D-B076-1BBC0B5BDB19}" dt="2022-11-16T17:26:02.656" v="1104" actId="478"/>
          <ac:spMkLst>
            <pc:docMk/>
            <pc:sldMk cId="1071651168" sldId="313"/>
            <ac:spMk id="21" creationId="{00000000-0000-0000-0000-000000000000}"/>
          </ac:spMkLst>
        </pc:spChg>
      </pc:sldChg>
      <pc:sldChg chg="delSp modSp mod">
        <pc:chgData name="Юлия" userId="b12b68f1a32353c8" providerId="LiveId" clId="{37FCDDFB-97AA-4A0D-B076-1BBC0B5BDB19}" dt="2022-11-16T17:27:22.878" v="1106" actId="478"/>
        <pc:sldMkLst>
          <pc:docMk/>
          <pc:sldMk cId="148529404" sldId="314"/>
        </pc:sldMkLst>
        <pc:spChg chg="mod">
          <ac:chgData name="Юлия" userId="b12b68f1a32353c8" providerId="LiveId" clId="{37FCDDFB-97AA-4A0D-B076-1BBC0B5BDB19}" dt="2022-11-16T14:49:21.672" v="384" actId="20577"/>
          <ac:spMkLst>
            <pc:docMk/>
            <pc:sldMk cId="148529404" sldId="314"/>
            <ac:spMk id="3" creationId="{00000000-0000-0000-0000-000000000000}"/>
          </ac:spMkLst>
        </pc:spChg>
        <pc:spChg chg="del">
          <ac:chgData name="Юлия" userId="b12b68f1a32353c8" providerId="LiveId" clId="{37FCDDFB-97AA-4A0D-B076-1BBC0B5BDB19}" dt="2022-11-16T17:27:22.878" v="1106" actId="478"/>
          <ac:spMkLst>
            <pc:docMk/>
            <pc:sldMk cId="148529404" sldId="314"/>
            <ac:spMk id="21" creationId="{00000000-0000-0000-0000-000000000000}"/>
          </ac:spMkLst>
        </pc:spChg>
      </pc:sldChg>
      <pc:sldChg chg="delSp mod">
        <pc:chgData name="Юлия" userId="b12b68f1a32353c8" providerId="LiveId" clId="{37FCDDFB-97AA-4A0D-B076-1BBC0B5BDB19}" dt="2022-11-16T17:30:57.839" v="1215" actId="478"/>
        <pc:sldMkLst>
          <pc:docMk/>
          <pc:sldMk cId="73246530" sldId="315"/>
        </pc:sldMkLst>
        <pc:spChg chg="del">
          <ac:chgData name="Юлия" userId="b12b68f1a32353c8" providerId="LiveId" clId="{37FCDDFB-97AA-4A0D-B076-1BBC0B5BDB19}" dt="2022-11-16T17:30:57.839" v="1215" actId="478"/>
          <ac:spMkLst>
            <pc:docMk/>
            <pc:sldMk cId="73246530" sldId="315"/>
            <ac:spMk id="20" creationId="{00000000-0000-0000-0000-000000000000}"/>
          </ac:spMkLst>
        </pc:spChg>
      </pc:sldChg>
      <pc:sldChg chg="delSp modSp mod">
        <pc:chgData name="Юлия" userId="b12b68f1a32353c8" providerId="LiveId" clId="{37FCDDFB-97AA-4A0D-B076-1BBC0B5BDB19}" dt="2022-11-16T17:31:38.634" v="1216" actId="478"/>
        <pc:sldMkLst>
          <pc:docMk/>
          <pc:sldMk cId="1613971665" sldId="316"/>
        </pc:sldMkLst>
        <pc:spChg chg="mod">
          <ac:chgData name="Юлия" userId="b12b68f1a32353c8" providerId="LiveId" clId="{37FCDDFB-97AA-4A0D-B076-1BBC0B5BDB19}" dt="2022-11-16T17:06:50.704" v="835" actId="1076"/>
          <ac:spMkLst>
            <pc:docMk/>
            <pc:sldMk cId="1613971665" sldId="316"/>
            <ac:spMk id="3" creationId="{00000000-0000-0000-0000-000000000000}"/>
          </ac:spMkLst>
        </pc:spChg>
        <pc:spChg chg="mod">
          <ac:chgData name="Юлия" userId="b12b68f1a32353c8" providerId="LiveId" clId="{37FCDDFB-97AA-4A0D-B076-1BBC0B5BDB19}" dt="2022-11-16T15:00:05.271" v="569" actId="20577"/>
          <ac:spMkLst>
            <pc:docMk/>
            <pc:sldMk cId="1613971665" sldId="316"/>
            <ac:spMk id="9" creationId="{00000000-0000-0000-0000-000000000000}"/>
          </ac:spMkLst>
        </pc:spChg>
        <pc:spChg chg="del">
          <ac:chgData name="Юлия" userId="b12b68f1a32353c8" providerId="LiveId" clId="{37FCDDFB-97AA-4A0D-B076-1BBC0B5BDB19}" dt="2022-11-16T17:31:38.634" v="1216" actId="478"/>
          <ac:spMkLst>
            <pc:docMk/>
            <pc:sldMk cId="1613971665" sldId="316"/>
            <ac:spMk id="21" creationId="{00000000-0000-0000-0000-000000000000}"/>
          </ac:spMkLst>
        </pc:spChg>
      </pc:sldChg>
      <pc:sldChg chg="modSp mod">
        <pc:chgData name="Юлия" userId="b12b68f1a32353c8" providerId="LiveId" clId="{37FCDDFB-97AA-4A0D-B076-1BBC0B5BDB19}" dt="2022-11-16T14:50:02.856" v="401" actId="20577"/>
        <pc:sldMkLst>
          <pc:docMk/>
          <pc:sldMk cId="2077703847" sldId="317"/>
        </pc:sldMkLst>
        <pc:spChg chg="mod">
          <ac:chgData name="Юлия" userId="b12b68f1a32353c8" providerId="LiveId" clId="{37FCDDFB-97AA-4A0D-B076-1BBC0B5BDB19}" dt="2022-11-16T14:50:02.856" v="401" actId="20577"/>
          <ac:spMkLst>
            <pc:docMk/>
            <pc:sldMk cId="2077703847" sldId="317"/>
            <ac:spMk id="3" creationId="{00000000-0000-0000-0000-000000000000}"/>
          </ac:spMkLst>
        </pc:spChg>
      </pc:sldChg>
      <pc:sldChg chg="delSp modSp mod">
        <pc:chgData name="Юлия" userId="b12b68f1a32353c8" providerId="LiveId" clId="{37FCDDFB-97AA-4A0D-B076-1BBC0B5BDB19}" dt="2022-11-16T17:26:08.270" v="1105" actId="478"/>
        <pc:sldMkLst>
          <pc:docMk/>
          <pc:sldMk cId="4204557545" sldId="318"/>
        </pc:sldMkLst>
        <pc:spChg chg="mod">
          <ac:chgData name="Юлия" userId="b12b68f1a32353c8" providerId="LiveId" clId="{37FCDDFB-97AA-4A0D-B076-1BBC0B5BDB19}" dt="2022-11-16T14:48:34.144" v="349" actId="6549"/>
          <ac:spMkLst>
            <pc:docMk/>
            <pc:sldMk cId="4204557545" sldId="318"/>
            <ac:spMk id="3" creationId="{00000000-0000-0000-0000-000000000000}"/>
          </ac:spMkLst>
        </pc:spChg>
        <pc:spChg chg="del">
          <ac:chgData name="Юлия" userId="b12b68f1a32353c8" providerId="LiveId" clId="{37FCDDFB-97AA-4A0D-B076-1BBC0B5BDB19}" dt="2022-11-16T17:26:08.270" v="1105" actId="478"/>
          <ac:spMkLst>
            <pc:docMk/>
            <pc:sldMk cId="4204557545" sldId="318"/>
            <ac:spMk id="20" creationId="{00000000-0000-0000-0000-000000000000}"/>
          </ac:spMkLst>
        </pc:spChg>
      </pc:sldChg>
      <pc:sldChg chg="modSp mod">
        <pc:chgData name="Юлия" userId="b12b68f1a32353c8" providerId="LiveId" clId="{37FCDDFB-97AA-4A0D-B076-1BBC0B5BDB19}" dt="2022-11-16T17:29:12.362" v="1214" actId="20577"/>
        <pc:sldMkLst>
          <pc:docMk/>
          <pc:sldMk cId="3934452400" sldId="319"/>
        </pc:sldMkLst>
        <pc:spChg chg="mod">
          <ac:chgData name="Юлия" userId="b12b68f1a32353c8" providerId="LiveId" clId="{37FCDDFB-97AA-4A0D-B076-1BBC0B5BDB19}" dt="2022-11-16T17:29:12.362" v="1214" actId="20577"/>
          <ac:spMkLst>
            <pc:docMk/>
            <pc:sldMk cId="3934452400" sldId="319"/>
            <ac:spMk id="3" creationId="{00000000-0000-0000-0000-000000000000}"/>
          </ac:spMkLst>
        </pc:spChg>
        <pc:spChg chg="mod">
          <ac:chgData name="Юлия" userId="b12b68f1a32353c8" providerId="LiveId" clId="{37FCDDFB-97AA-4A0D-B076-1BBC0B5BDB19}" dt="2022-11-16T17:27:44.715" v="1107" actId="6549"/>
          <ac:spMkLst>
            <pc:docMk/>
            <pc:sldMk cId="3934452400" sldId="319"/>
            <ac:spMk id="21" creationId="{00000000-0000-0000-0000-000000000000}"/>
          </ac:spMkLst>
        </pc:spChg>
      </pc:sldChg>
      <pc:sldChg chg="del">
        <pc:chgData name="Юлия" userId="b12b68f1a32353c8" providerId="LiveId" clId="{37FCDDFB-97AA-4A0D-B076-1BBC0B5BDB19}" dt="2022-11-16T14:41:04.966" v="109" actId="2696"/>
        <pc:sldMkLst>
          <pc:docMk/>
          <pc:sldMk cId="3410918457" sldId="322"/>
        </pc:sldMkLst>
      </pc:sldChg>
      <pc:sldChg chg="del">
        <pc:chgData name="Юлия" userId="b12b68f1a32353c8" providerId="LiveId" clId="{37FCDDFB-97AA-4A0D-B076-1BBC0B5BDB19}" dt="2022-11-16T17:37:07.157" v="1220" actId="2696"/>
        <pc:sldMkLst>
          <pc:docMk/>
          <pc:sldMk cId="110499687" sldId="583"/>
        </pc:sldMkLst>
      </pc:sldChg>
      <pc:sldChg chg="addSp delSp modSp del mod">
        <pc:chgData name="Юлия" userId="b12b68f1a32353c8" providerId="LiveId" clId="{37FCDDFB-97AA-4A0D-B076-1BBC0B5BDB19}" dt="2022-11-16T17:17:30.336" v="1013" actId="2696"/>
        <pc:sldMkLst>
          <pc:docMk/>
          <pc:sldMk cId="3684745990" sldId="584"/>
        </pc:sldMkLst>
        <pc:spChg chg="mod">
          <ac:chgData name="Юлия" userId="b12b68f1a32353c8" providerId="LiveId" clId="{37FCDDFB-97AA-4A0D-B076-1BBC0B5BDB19}" dt="2022-11-16T17:12:10.565" v="892" actId="1076"/>
          <ac:spMkLst>
            <pc:docMk/>
            <pc:sldMk cId="3684745990" sldId="584"/>
            <ac:spMk id="2" creationId="{D7F92F46-14D7-A709-B5CB-9C5B6E4C401E}"/>
          </ac:spMkLst>
        </pc:spChg>
        <pc:picChg chg="add del mod">
          <ac:chgData name="Юлия" userId="b12b68f1a32353c8" providerId="LiveId" clId="{37FCDDFB-97AA-4A0D-B076-1BBC0B5BDB19}" dt="2022-11-16T17:12:15.151" v="894"/>
          <ac:picMkLst>
            <pc:docMk/>
            <pc:sldMk cId="3684745990" sldId="584"/>
            <ac:picMk id="7" creationId="{58D064F6-AE2E-03A5-2356-C751A870251F}"/>
          </ac:picMkLst>
        </pc:picChg>
        <pc:picChg chg="add del mod">
          <ac:chgData name="Юлия" userId="b12b68f1a32353c8" providerId="LiveId" clId="{37FCDDFB-97AA-4A0D-B076-1BBC0B5BDB19}" dt="2022-11-16T17:12:07.302" v="888"/>
          <ac:picMkLst>
            <pc:docMk/>
            <pc:sldMk cId="3684745990" sldId="584"/>
            <ac:picMk id="8" creationId="{7E26D621-82F9-184F-9ACD-AA83C44FB5FC}"/>
          </ac:picMkLst>
        </pc:picChg>
      </pc:sldChg>
      <pc:sldChg chg="del">
        <pc:chgData name="Юлия" userId="b12b68f1a32353c8" providerId="LiveId" clId="{37FCDDFB-97AA-4A0D-B076-1BBC0B5BDB19}" dt="2022-11-16T14:57:53.416" v="527" actId="2696"/>
        <pc:sldMkLst>
          <pc:docMk/>
          <pc:sldMk cId="2303318868" sldId="585"/>
        </pc:sldMkLst>
      </pc:sldChg>
      <pc:sldChg chg="del">
        <pc:chgData name="Юлия" userId="b12b68f1a32353c8" providerId="LiveId" clId="{37FCDDFB-97AA-4A0D-B076-1BBC0B5BDB19}" dt="2022-11-16T17:10:46.037" v="880" actId="2696"/>
        <pc:sldMkLst>
          <pc:docMk/>
          <pc:sldMk cId="2153054050" sldId="586"/>
        </pc:sldMkLst>
      </pc:sldChg>
      <pc:sldChg chg="modSp add mod">
        <pc:chgData name="Юлия" userId="b12b68f1a32353c8" providerId="LiveId" clId="{37FCDDFB-97AA-4A0D-B076-1BBC0B5BDB19}" dt="2022-11-16T14:44:31.514" v="196" actId="1076"/>
        <pc:sldMkLst>
          <pc:docMk/>
          <pc:sldMk cId="1983575922" sldId="587"/>
        </pc:sldMkLst>
        <pc:spChg chg="mod">
          <ac:chgData name="Юлия" userId="b12b68f1a32353c8" providerId="LiveId" clId="{37FCDDFB-97AA-4A0D-B076-1BBC0B5BDB19}" dt="2022-11-16T14:44:31.514" v="196" actId="1076"/>
          <ac:spMkLst>
            <pc:docMk/>
            <pc:sldMk cId="1983575922" sldId="587"/>
            <ac:spMk id="3" creationId="{00000000-0000-0000-0000-000000000000}"/>
          </ac:spMkLst>
        </pc:spChg>
        <pc:spChg chg="mod">
          <ac:chgData name="Юлия" userId="b12b68f1a32353c8" providerId="LiveId" clId="{37FCDDFB-97AA-4A0D-B076-1BBC0B5BDB19}" dt="2022-11-16T14:42:42.921" v="153" actId="207"/>
          <ac:spMkLst>
            <pc:docMk/>
            <pc:sldMk cId="1983575922" sldId="587"/>
            <ac:spMk id="18" creationId="{00000000-0000-0000-0000-000000000000}"/>
          </ac:spMkLst>
        </pc:spChg>
      </pc:sldChg>
      <pc:sldChg chg="addSp delSp modSp add mod">
        <pc:chgData name="Юлия" userId="b12b68f1a32353c8" providerId="LiveId" clId="{37FCDDFB-97AA-4A0D-B076-1BBC0B5BDB19}" dt="2022-11-16T14:57:05.580" v="526" actId="1076"/>
        <pc:sldMkLst>
          <pc:docMk/>
          <pc:sldMk cId="4023850238" sldId="588"/>
        </pc:sldMkLst>
        <pc:spChg chg="mod">
          <ac:chgData name="Юлия" userId="b12b68f1a32353c8" providerId="LiveId" clId="{37FCDDFB-97AA-4A0D-B076-1BBC0B5BDB19}" dt="2022-11-16T14:54:02.658" v="484" actId="20577"/>
          <ac:spMkLst>
            <pc:docMk/>
            <pc:sldMk cId="4023850238" sldId="588"/>
            <ac:spMk id="2" creationId="{00000000-0000-0000-0000-000000000000}"/>
          </ac:spMkLst>
        </pc:spChg>
        <pc:spChg chg="del mod">
          <ac:chgData name="Юлия" userId="b12b68f1a32353c8" providerId="LiveId" clId="{37FCDDFB-97AA-4A0D-B076-1BBC0B5BDB19}" dt="2022-11-16T14:52:14.020" v="406" actId="478"/>
          <ac:spMkLst>
            <pc:docMk/>
            <pc:sldMk cId="4023850238" sldId="588"/>
            <ac:spMk id="3" creationId="{00000000-0000-0000-0000-000000000000}"/>
          </ac:spMkLst>
        </pc:spChg>
        <pc:spChg chg="del mod">
          <ac:chgData name="Юлия" userId="b12b68f1a32353c8" providerId="LiveId" clId="{37FCDDFB-97AA-4A0D-B076-1BBC0B5BDB19}" dt="2022-11-16T14:52:39.707" v="410" actId="478"/>
          <ac:spMkLst>
            <pc:docMk/>
            <pc:sldMk cId="4023850238" sldId="588"/>
            <ac:spMk id="7" creationId="{00000000-0000-0000-0000-000000000000}"/>
          </ac:spMkLst>
        </pc:spChg>
        <pc:spChg chg="add mod">
          <ac:chgData name="Юлия" userId="b12b68f1a32353c8" providerId="LiveId" clId="{37FCDDFB-97AA-4A0D-B076-1BBC0B5BDB19}" dt="2022-11-16T14:56:56.306" v="524" actId="113"/>
          <ac:spMkLst>
            <pc:docMk/>
            <pc:sldMk cId="4023850238" sldId="588"/>
            <ac:spMk id="9" creationId="{FB08E6B1-6388-3979-C99F-F27C12D1A117}"/>
          </ac:spMkLst>
        </pc:spChg>
        <pc:grpChg chg="mod">
          <ac:chgData name="Юлия" userId="b12b68f1a32353c8" providerId="LiveId" clId="{37FCDDFB-97AA-4A0D-B076-1BBC0B5BDB19}" dt="2022-11-16T14:57:05.580" v="526" actId="1076"/>
          <ac:grpSpMkLst>
            <pc:docMk/>
            <pc:sldMk cId="4023850238" sldId="588"/>
            <ac:grpSpMk id="4" creationId="{00000000-0000-0000-0000-000000000000}"/>
          </ac:grpSpMkLst>
        </pc:grpChg>
        <pc:picChg chg="del">
          <ac:chgData name="Юлия" userId="b12b68f1a32353c8" providerId="LiveId" clId="{37FCDDFB-97AA-4A0D-B076-1BBC0B5BDB19}" dt="2022-11-16T14:52:16.396" v="407" actId="478"/>
          <ac:picMkLst>
            <pc:docMk/>
            <pc:sldMk cId="4023850238" sldId="588"/>
            <ac:picMk id="2050" creationId="{00000000-0000-0000-0000-000000000000}"/>
          </ac:picMkLst>
        </pc:picChg>
      </pc:sldChg>
      <pc:sldChg chg="modSp add mod">
        <pc:chgData name="Юлия" userId="b12b68f1a32353c8" providerId="LiveId" clId="{37FCDDFB-97AA-4A0D-B076-1BBC0B5BDB19}" dt="2022-11-16T17:38:41.225" v="1224" actId="6549"/>
        <pc:sldMkLst>
          <pc:docMk/>
          <pc:sldMk cId="3369366866" sldId="589"/>
        </pc:sldMkLst>
        <pc:spChg chg="mod">
          <ac:chgData name="Юлия" userId="b12b68f1a32353c8" providerId="LiveId" clId="{37FCDDFB-97AA-4A0D-B076-1BBC0B5BDB19}" dt="2022-11-16T17:32:37.964" v="1219" actId="5793"/>
          <ac:spMkLst>
            <pc:docMk/>
            <pc:sldMk cId="3369366866" sldId="589"/>
            <ac:spMk id="3" creationId="{00000000-0000-0000-0000-000000000000}"/>
          </ac:spMkLst>
        </pc:spChg>
        <pc:spChg chg="mod">
          <ac:chgData name="Юлия" userId="b12b68f1a32353c8" providerId="LiveId" clId="{37FCDDFB-97AA-4A0D-B076-1BBC0B5BDB19}" dt="2022-11-16T16:57:16.184" v="694" actId="20577"/>
          <ac:spMkLst>
            <pc:docMk/>
            <pc:sldMk cId="3369366866" sldId="589"/>
            <ac:spMk id="9" creationId="{00000000-0000-0000-0000-000000000000}"/>
          </ac:spMkLst>
        </pc:spChg>
        <pc:spChg chg="mod">
          <ac:chgData name="Юлия" userId="b12b68f1a32353c8" providerId="LiveId" clId="{37FCDDFB-97AA-4A0D-B076-1BBC0B5BDB19}" dt="2022-11-16T17:38:41.225" v="1224" actId="6549"/>
          <ac:spMkLst>
            <pc:docMk/>
            <pc:sldMk cId="3369366866" sldId="589"/>
            <ac:spMk id="21" creationId="{00000000-0000-0000-0000-000000000000}"/>
          </ac:spMkLst>
        </pc:spChg>
      </pc:sldChg>
      <pc:sldChg chg="addSp delSp modSp add mod">
        <pc:chgData name="Юлия" userId="b12b68f1a32353c8" providerId="LiveId" clId="{37FCDDFB-97AA-4A0D-B076-1BBC0B5BDB19}" dt="2022-11-16T17:38:47.056" v="1225" actId="478"/>
        <pc:sldMkLst>
          <pc:docMk/>
          <pc:sldMk cId="187197587" sldId="590"/>
        </pc:sldMkLst>
        <pc:spChg chg="add mod">
          <ac:chgData name="Юлия" userId="b12b68f1a32353c8" providerId="LiveId" clId="{37FCDDFB-97AA-4A0D-B076-1BBC0B5BDB19}" dt="2022-11-16T17:16:08.563" v="1002" actId="1076"/>
          <ac:spMkLst>
            <pc:docMk/>
            <pc:sldMk cId="187197587" sldId="590"/>
            <ac:spMk id="2" creationId="{444EDE22-8C2C-8C8B-91C7-70A76DB435A2}"/>
          </ac:spMkLst>
        </pc:spChg>
        <pc:spChg chg="del mod">
          <ac:chgData name="Юлия" userId="b12b68f1a32353c8" providerId="LiveId" clId="{37FCDDFB-97AA-4A0D-B076-1BBC0B5BDB19}" dt="2022-11-16T17:12:53.294" v="897" actId="478"/>
          <ac:spMkLst>
            <pc:docMk/>
            <pc:sldMk cId="187197587" sldId="590"/>
            <ac:spMk id="3" creationId="{00000000-0000-0000-0000-000000000000}"/>
          </ac:spMkLst>
        </pc:spChg>
        <pc:spChg chg="add del mod">
          <ac:chgData name="Юлия" userId="b12b68f1a32353c8" providerId="LiveId" clId="{37FCDDFB-97AA-4A0D-B076-1BBC0B5BDB19}" dt="2022-11-16T17:13:42.474" v="905" actId="478"/>
          <ac:spMkLst>
            <pc:docMk/>
            <pc:sldMk cId="187197587" sldId="590"/>
            <ac:spMk id="4" creationId="{D45CF78F-3586-97C4-B5AA-077E3D9E32D7}"/>
          </ac:spMkLst>
        </pc:spChg>
        <pc:spChg chg="add mod">
          <ac:chgData name="Юлия" userId="b12b68f1a32353c8" providerId="LiveId" clId="{37FCDDFB-97AA-4A0D-B076-1BBC0B5BDB19}" dt="2022-11-16T17:14:55.867" v="997" actId="1076"/>
          <ac:spMkLst>
            <pc:docMk/>
            <pc:sldMk cId="187197587" sldId="590"/>
            <ac:spMk id="5" creationId="{E577838E-DAD7-CB34-EC23-D8AA7E534389}"/>
          </ac:spMkLst>
        </pc:spChg>
        <pc:spChg chg="add mod">
          <ac:chgData name="Юлия" userId="b12b68f1a32353c8" providerId="LiveId" clId="{37FCDDFB-97AA-4A0D-B076-1BBC0B5BDB19}" dt="2022-11-16T17:17:05.359" v="1012" actId="20577"/>
          <ac:spMkLst>
            <pc:docMk/>
            <pc:sldMk cId="187197587" sldId="590"/>
            <ac:spMk id="6" creationId="{FC493915-4D92-D3D5-E192-9E85C0F45907}"/>
          </ac:spMkLst>
        </pc:spChg>
        <pc:spChg chg="mod">
          <ac:chgData name="Юлия" userId="b12b68f1a32353c8" providerId="LiveId" clId="{37FCDDFB-97AA-4A0D-B076-1BBC0B5BDB19}" dt="2022-11-16T17:15:04.377" v="1000" actId="6549"/>
          <ac:spMkLst>
            <pc:docMk/>
            <pc:sldMk cId="187197587" sldId="590"/>
            <ac:spMk id="9" creationId="{00000000-0000-0000-0000-000000000000}"/>
          </ac:spMkLst>
        </pc:spChg>
        <pc:spChg chg="del">
          <ac:chgData name="Юлия" userId="b12b68f1a32353c8" providerId="LiveId" clId="{37FCDDFB-97AA-4A0D-B076-1BBC0B5BDB19}" dt="2022-11-16T17:38:47.056" v="1225" actId="478"/>
          <ac:spMkLst>
            <pc:docMk/>
            <pc:sldMk cId="187197587" sldId="590"/>
            <ac:spMk id="20" creationId="{00000000-0000-0000-0000-000000000000}"/>
          </ac:spMkLst>
        </pc:spChg>
      </pc:sldChg>
      <pc:sldChg chg="addSp delSp modSp add mod">
        <pc:chgData name="Юлия" userId="b12b68f1a32353c8" providerId="LiveId" clId="{37FCDDFB-97AA-4A0D-B076-1BBC0B5BDB19}" dt="2022-11-16T17:40:13.459" v="1266" actId="20577"/>
        <pc:sldMkLst>
          <pc:docMk/>
          <pc:sldMk cId="3124724483" sldId="591"/>
        </pc:sldMkLst>
        <pc:spChg chg="del mod">
          <ac:chgData name="Юлия" userId="b12b68f1a32353c8" providerId="LiveId" clId="{37FCDDFB-97AA-4A0D-B076-1BBC0B5BDB19}" dt="2022-11-16T17:18:44.367" v="1020" actId="478"/>
          <ac:spMkLst>
            <pc:docMk/>
            <pc:sldMk cId="3124724483" sldId="591"/>
            <ac:spMk id="2" creationId="{444EDE22-8C2C-8C8B-91C7-70A76DB435A2}"/>
          </ac:spMkLst>
        </pc:spChg>
        <pc:spChg chg="add del mod">
          <ac:chgData name="Юлия" userId="b12b68f1a32353c8" providerId="LiveId" clId="{37FCDDFB-97AA-4A0D-B076-1BBC0B5BDB19}" dt="2022-11-16T17:18:53.991" v="1023" actId="478"/>
          <ac:spMkLst>
            <pc:docMk/>
            <pc:sldMk cId="3124724483" sldId="591"/>
            <ac:spMk id="4" creationId="{9C11E233-5D95-0304-3A49-8FAE424965F1}"/>
          </ac:spMkLst>
        </pc:spChg>
        <pc:spChg chg="del mod">
          <ac:chgData name="Юлия" userId="b12b68f1a32353c8" providerId="LiveId" clId="{37FCDDFB-97AA-4A0D-B076-1BBC0B5BDB19}" dt="2022-11-16T17:18:47.337" v="1022" actId="478"/>
          <ac:spMkLst>
            <pc:docMk/>
            <pc:sldMk cId="3124724483" sldId="591"/>
            <ac:spMk id="5" creationId="{E577838E-DAD7-CB34-EC23-D8AA7E534389}"/>
          </ac:spMkLst>
        </pc:spChg>
        <pc:spChg chg="del mod">
          <ac:chgData name="Юлия" userId="b12b68f1a32353c8" providerId="LiveId" clId="{37FCDDFB-97AA-4A0D-B076-1BBC0B5BDB19}" dt="2022-11-16T17:18:57.832" v="1025" actId="478"/>
          <ac:spMkLst>
            <pc:docMk/>
            <pc:sldMk cId="3124724483" sldId="591"/>
            <ac:spMk id="6" creationId="{FC493915-4D92-D3D5-E192-9E85C0F45907}"/>
          </ac:spMkLst>
        </pc:spChg>
        <pc:spChg chg="add mod">
          <ac:chgData name="Юлия" userId="b12b68f1a32353c8" providerId="LiveId" clId="{37FCDDFB-97AA-4A0D-B076-1BBC0B5BDB19}" dt="2022-11-16T17:40:13.459" v="1266" actId="20577"/>
          <ac:spMkLst>
            <pc:docMk/>
            <pc:sldMk cId="3124724483" sldId="591"/>
            <ac:spMk id="7" creationId="{211260DD-1D0A-65D9-006C-FE5D11F14919}"/>
          </ac:spMkLst>
        </pc:spChg>
        <pc:spChg chg="mod">
          <ac:chgData name="Юлия" userId="b12b68f1a32353c8" providerId="LiveId" clId="{37FCDDFB-97AA-4A0D-B076-1BBC0B5BDB19}" dt="2022-11-16T17:18:32.658" v="1018" actId="255"/>
          <ac:spMkLst>
            <pc:docMk/>
            <pc:sldMk cId="3124724483" sldId="591"/>
            <ac:spMk id="9" creationId="{00000000-0000-0000-0000-000000000000}"/>
          </ac:spMkLst>
        </pc:spChg>
        <pc:spChg chg="mod">
          <ac:chgData name="Юлия" userId="b12b68f1a32353c8" providerId="LiveId" clId="{37FCDDFB-97AA-4A0D-B076-1BBC0B5BDB19}" dt="2022-11-16T17:38:27.775" v="1221" actId="6549"/>
          <ac:spMkLst>
            <pc:docMk/>
            <pc:sldMk cId="3124724483" sldId="591"/>
            <ac:spMk id="2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8F2839-22B6-46F5-BD15-017D0591A897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899EF-DBBA-424B-BA23-9BCE66019DB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004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197" cy="49873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0366" y="0"/>
            <a:ext cx="2929197" cy="498730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>
              <a:defRPr sz="1200"/>
            </a:lvl1pPr>
          </a:lstStyle>
          <a:p>
            <a:fld id="{595E30F4-432A-457E-BC47-A76890058C75}" type="datetimeFigureOut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0" tIns="46150" rIns="92300" bIns="461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476" y="4785235"/>
            <a:ext cx="5410211" cy="3914464"/>
          </a:xfrm>
          <a:prstGeom prst="rect">
            <a:avLst/>
          </a:prstGeom>
        </p:spPr>
        <p:txBody>
          <a:bodyPr vert="horz" lIns="92300" tIns="46150" rIns="92300" bIns="4615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3784"/>
            <a:ext cx="2929197" cy="498729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0366" y="9443784"/>
            <a:ext cx="2929197" cy="498729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r">
              <a:defRPr sz="1200"/>
            </a:lvl1pPr>
          </a:lstStyle>
          <a:p>
            <a:fld id="{7B78B728-A734-4721-A8EA-108B71B93E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538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8B728-A734-4721-A8EA-108B71B93E2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741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19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8B728-A734-4721-A8EA-108B71B93E2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6276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Особые задачи в рамках мероприятий корпоративных программ укрепления здоровья работающих стоят перед медицинской службой, осуществляющей медицинское сопровождение трудового процесса на предприятии. </a:t>
            </a:r>
          </a:p>
          <a:p>
            <a:r>
              <a:rPr lang="ru-RU" dirty="0"/>
              <a:t>Представители медицинской службы, входящие в состав рабочих групп по разработке корпоративных программ, обеспечивают: </a:t>
            </a:r>
          </a:p>
          <a:p>
            <a:r>
              <a:rPr lang="ru-RU" dirty="0"/>
              <a:t>• методическое сопровождение (экспертную оценку) всех разрабатываемых мероприятий программы с позиции медицинской целесообразности, актуальности для данного предприятия и особенностей трудового процесса и условий (опросов, </a:t>
            </a:r>
            <a:r>
              <a:rPr lang="ru-RU" dirty="0" err="1"/>
              <a:t>скринингов</a:t>
            </a:r>
            <a:r>
              <a:rPr lang="ru-RU" dirty="0"/>
              <a:t>, профилактического консультирования, диспансерного наблюдения, в т. ч. дистанционного контроля и др.), </a:t>
            </a:r>
          </a:p>
          <a:p>
            <a:r>
              <a:rPr lang="ru-RU" dirty="0"/>
              <a:t>• оценку мероприятий с позиции принципов доказательной медицины, начиная с этапа их разработки и в последующем при контроле, </a:t>
            </a:r>
          </a:p>
          <a:p>
            <a:r>
              <a:rPr lang="ru-RU" dirty="0"/>
              <a:t>• разрабатывают мероприятия медицинского характера, необходимые для достижения целей программы (программы медицинских </a:t>
            </a:r>
            <a:r>
              <a:rPr lang="ru-RU" dirty="0" err="1"/>
              <a:t>скринингов</a:t>
            </a:r>
            <a:r>
              <a:rPr lang="ru-RU" dirty="0"/>
              <a:t>, их периодичности, целевых групп, применяемой методологии, выбора последующей тактики с учетом реалистичности, условий и целесообразности),</a:t>
            </a:r>
          </a:p>
          <a:p>
            <a:r>
              <a:rPr lang="ru-RU" dirty="0"/>
              <a:t> • анализируют необходимость и условия проведения профилактического консультирования, предлагают и (при необходимости и возможности) содействуют подготовке кадров (в т. ч. и среднего медицинского персонала)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78B728-A734-4721-A8EA-108B71B93E2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24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19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6FE918-4E69-45C9-9872-9007C9F5AC29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227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C57D9-DCCA-43E9-B46C-75B36AA5DA49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AD1CC-5244-45BA-BEA6-6ECDFC5F7503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2242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AB9E-957A-473C-A807-EAB44B65D96E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54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D672-7106-4096-ADD6-0396B4C975E4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06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61DB2-2AA1-44A0-B321-28F36B30490E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320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8E1E2-9E9A-4EB0-8B4C-1C540212A94C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78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D95D62-1A1E-4815-83C3-DA89A28472AA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667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56F1-555A-4E99-A9E9-FFBC55A55C95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311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B1F6-CC70-4E68-8CAF-74BCCEC6923A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228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0D934-6C83-4426-BABC-CB71DDEB3C3D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6664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7C21-FCBC-4A0F-9878-3B22EE132D29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7704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62ADC-79D4-4DDA-8D4F-3A4EA3742732}" type="datetime1">
              <a:rPr lang="ru-RU" smtClean="0"/>
              <a:pPr/>
              <a:t>06.02.2023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3F1F8-E0BC-4A52-B386-85058E217F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933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etrov@kamkabel.ru" TargetMode="External"/><Relationship Id="rId11" Type="http://schemas.openxmlformats.org/officeDocument/2006/relationships/image" Target="../media/image18.png"/><Relationship Id="rId5" Type="http://schemas.openxmlformats.org/officeDocument/2006/relationships/hyperlink" Target="http://www.kamkabel.ru/" TargetMode="External"/><Relationship Id="rId10" Type="http://schemas.openxmlformats.org/officeDocument/2006/relationships/image" Target="../media/image17.png"/><Relationship Id="rId4" Type="http://schemas.openxmlformats.org/officeDocument/2006/relationships/hyperlink" Target="mailto:kamkabel@kamkabel.ru" TargetMode="External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26" y="-2266"/>
            <a:ext cx="12187971" cy="68602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" y="134158"/>
            <a:ext cx="8000284" cy="35650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" y="5347234"/>
            <a:ext cx="12187971" cy="7471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8783" y="1969923"/>
            <a:ext cx="73682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itchFamily="34" charset="0"/>
                <a:cs typeface="Arial" panose="020B0604020202020204" pitchFamily="34" charset="0"/>
              </a:rPr>
              <a:t>Корпоративная программа сохранения здоровья работников в ООО «Камский кабель»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27" y="549274"/>
            <a:ext cx="3389632" cy="7481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44821" y="5466244"/>
            <a:ext cx="1520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Пермь</a:t>
            </a:r>
          </a:p>
          <a:p>
            <a:r>
              <a:rPr lang="ru-RU" sz="14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202</a:t>
            </a:r>
            <a:r>
              <a:rPr lang="en-US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  <a:endParaRPr lang="ru-RU" sz="1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261423" y="5433940"/>
            <a:ext cx="0" cy="58782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61424" y="5498549"/>
            <a:ext cx="4910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Докладчик:</a:t>
            </a:r>
          </a:p>
          <a:p>
            <a:r>
              <a:rPr lang="ru-RU" sz="1400" b="1" dirty="0">
                <a:solidFill>
                  <a:schemeClr val="bg1"/>
                </a:solidFill>
                <a:latin typeface="Arial Narrow" panose="020B0606020202030204" pitchFamily="34" charset="0"/>
              </a:rPr>
              <a:t>Начальник службы охраны труда Гуляева Юлия Владимировна  </a:t>
            </a:r>
          </a:p>
        </p:txBody>
      </p:sp>
    </p:spTree>
    <p:extLst>
      <p:ext uri="{BB962C8B-B14F-4D97-AF65-F5344CB8AC3E}">
        <p14:creationId xmlns:p14="http://schemas.microsoft.com/office/powerpoint/2010/main" val="339401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66086" y="2932255"/>
            <a:ext cx="9782628" cy="10098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66086" y="2337813"/>
            <a:ext cx="9782628" cy="485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66086" y="1450111"/>
            <a:ext cx="9782628" cy="7953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53429" y="1490130"/>
            <a:ext cx="9376229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indent="-355600">
              <a:spcAft>
                <a:spcPts val="2000"/>
              </a:spcAft>
              <a:buBlip>
                <a:blip r:embed="rId3"/>
              </a:buBlip>
              <a:tabLst>
                <a:tab pos="355600" algn="l"/>
              </a:tabLst>
            </a:pPr>
            <a:r>
              <a:rPr lang="ru-RU" sz="2000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ООО «Камский кабель» </a:t>
            </a:r>
            <a:r>
              <a:rPr lang="ru-RU" sz="2000" dirty="0">
                <a:latin typeface="Arial Narrow" panose="020B0606020202030204" pitchFamily="34" charset="0"/>
              </a:rPr>
              <a:t>—</a:t>
            </a:r>
            <a:r>
              <a:rPr lang="ru-RU" sz="2000" dirty="0" smtClean="0">
                <a:latin typeface="Arial Narrow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000" dirty="0">
                <a:latin typeface="Arial Narrow" pitchFamily="34" charset="0"/>
                <a:ea typeface="Tahoma" pitchFamily="34" charset="0"/>
                <a:cs typeface="Tahoma" pitchFamily="34" charset="0"/>
              </a:rPr>
              <a:t>одно из крупнейших предприятий города Перми.                                Основная деятельность: производство кабельно-проводниковой продукции.</a:t>
            </a:r>
          </a:p>
          <a:p>
            <a:pPr marL="355600" indent="-355600">
              <a:spcAft>
                <a:spcPts val="2000"/>
              </a:spcAft>
              <a:buBlip>
                <a:blip r:embed="rId3"/>
              </a:buBlip>
              <a:tabLst>
                <a:tab pos="355600" algn="l"/>
              </a:tabLst>
            </a:pPr>
            <a:r>
              <a:rPr lang="ru-RU" sz="2000" dirty="0">
                <a:latin typeface="Arial Narrow" pitchFamily="34" charset="0"/>
                <a:ea typeface="Tahoma" pitchFamily="34" charset="0"/>
                <a:cs typeface="Tahoma" pitchFamily="34" charset="0"/>
              </a:rPr>
              <a:t>Средняя численность сотрудников составляет </a:t>
            </a:r>
            <a:r>
              <a:rPr lang="ru-RU" sz="2000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2 </a:t>
            </a:r>
            <a:r>
              <a:rPr lang="en-US" sz="2000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7</a:t>
            </a:r>
            <a:r>
              <a:rPr lang="ru-RU" sz="2000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00 </a:t>
            </a:r>
            <a:r>
              <a:rPr lang="ru-RU" sz="2000" dirty="0">
                <a:latin typeface="Arial Narrow" pitchFamily="34" charset="0"/>
                <a:ea typeface="Tahoma" pitchFamily="34" charset="0"/>
                <a:cs typeface="Tahoma" pitchFamily="34" charset="0"/>
              </a:rPr>
              <a:t>человек.</a:t>
            </a:r>
          </a:p>
          <a:p>
            <a:pPr marL="355600" indent="-355600">
              <a:spcAft>
                <a:spcPts val="2000"/>
              </a:spcAft>
              <a:buBlip>
                <a:blip r:embed="rId3"/>
              </a:buBlip>
              <a:tabLst>
                <a:tab pos="355600" algn="l"/>
              </a:tabLst>
            </a:pP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Здоровье сотрудников является ключевым ресурсом устойчивого и эффективного развития компании, поэтому на предприятии разработана и реализуется Корпоративная программа по сохранению здоровья работников.</a:t>
            </a:r>
            <a:endParaRPr lang="ru-RU" sz="2000" dirty="0">
              <a:solidFill>
                <a:srgbClr val="C00000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P:\Дирекция по маркетингу\Отдел маркетинговых коммуникаций\11 Фото\ФОТО ДЛЯ САЙТА\Продукция_Камский кабель.jpg"/>
          <p:cNvPicPr>
            <a:picLocks noChangeAspect="1" noChangeArrowheads="1"/>
          </p:cNvPicPr>
          <p:nvPr/>
        </p:nvPicPr>
        <p:blipFill>
          <a:blip r:embed="rId4" cstate="print"/>
          <a:srcRect t="32022" b="22683"/>
          <a:stretch>
            <a:fillRect/>
          </a:stretch>
        </p:blipFill>
        <p:spPr bwMode="auto">
          <a:xfrm>
            <a:off x="1253017" y="4198592"/>
            <a:ext cx="9795697" cy="2047875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96552" y="126102"/>
            <a:ext cx="5458362" cy="7160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 компании 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928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7528" y="1557039"/>
            <a:ext cx="6706837" cy="4652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Повышение производительности труда, мотивации и лояльности сотрудников, улучшение корпоративного </a:t>
            </a:r>
            <a:r>
              <a:rPr lang="ru-RU" sz="2000" dirty="0" smtClean="0">
                <a:latin typeface="Arial Narrow" panose="020B0606020202030204" pitchFamily="34" charset="0"/>
              </a:rPr>
              <a:t>имиджа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Развитие и сохранение трудового потенциала предприятия, формирование и сохранение профессионального долголетия </a:t>
            </a:r>
            <a:r>
              <a:rPr lang="ru-RU" sz="2000" dirty="0" smtClean="0">
                <a:latin typeface="Arial Narrow" panose="020B0606020202030204" pitchFamily="34" charset="0"/>
              </a:rPr>
              <a:t>персонала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Формирование </a:t>
            </a:r>
            <a:r>
              <a:rPr lang="ru-RU" sz="2000" dirty="0">
                <a:latin typeface="Arial Narrow" panose="020B0606020202030204" pitchFamily="34" charset="0"/>
              </a:rPr>
              <a:t>ответственной корпоративной </a:t>
            </a:r>
            <a:r>
              <a:rPr lang="ru-RU" sz="2000" dirty="0" smtClean="0">
                <a:latin typeface="Arial Narrow" panose="020B0606020202030204" pitchFamily="34" charset="0"/>
              </a:rPr>
              <a:t>культуры 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endParaRPr lang="ru-RU" dirty="0">
              <a:latin typeface="Arial Narrow" panose="020B0606020202030204" pitchFamily="34" charset="0"/>
            </a:endParaRPr>
          </a:p>
          <a:p>
            <a:pPr>
              <a:spcAft>
                <a:spcPts val="1200"/>
              </a:spcAft>
            </a:pP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Ожидаемые положительные эффекты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для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компании: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Снижение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числа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больничных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Рост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производственных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показателей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Сокращение издержек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Повышение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эффективности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работы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57744" y="1687591"/>
            <a:ext cx="6196240" cy="885825"/>
          </a:xfrm>
          <a:prstGeom prst="rect">
            <a:avLst/>
          </a:prstGeom>
        </p:spPr>
        <p:txBody>
          <a:bodyPr vert="horz" lIns="0" tIns="45720" rIns="0" bIns="45720" rtlCol="0" anchor="t" anchorCtr="0">
            <a:noAutofit/>
          </a:bodyPr>
          <a:lstStyle/>
          <a:p>
            <a:pPr lvl="0">
              <a:lnSpc>
                <a:spcPts val="3200"/>
              </a:lnSpc>
              <a:spcBef>
                <a:spcPct val="0"/>
              </a:spcBef>
              <a:defRPr/>
            </a:pPr>
            <a:endParaRPr kumimoji="0" lang="ru-RU" sz="2800" b="1" i="0" u="none" strike="noStrike" kern="1200" cap="none" spc="-7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" y="-1"/>
            <a:ext cx="12192001" cy="1136121"/>
            <a:chOff x="-1" y="-1"/>
            <a:chExt cx="12192001" cy="1136121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12192001" cy="1136121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5197" y="262894"/>
              <a:ext cx="1618839" cy="357284"/>
            </a:xfrm>
            <a:prstGeom prst="rect">
              <a:avLst/>
            </a:prstGeom>
          </p:spPr>
        </p:pic>
      </p:grp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296551" y="126102"/>
            <a:ext cx="7055593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Для чего нужна Программа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2" r="22689"/>
          <a:stretch/>
        </p:blipFill>
        <p:spPr>
          <a:xfrm>
            <a:off x="7423436" y="1281699"/>
            <a:ext cx="4765964" cy="529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4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30017" y="1136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98042" y="2013708"/>
            <a:ext cx="6448425" cy="1601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ts val="27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Здоровые работники, ведущие ЗОЖ, имеют более низкий уровень невыхода на работу.</a:t>
            </a:r>
          </a:p>
          <a:p>
            <a:pPr marL="285750" lvl="0" indent="-285750">
              <a:lnSpc>
                <a:spcPts val="2700"/>
              </a:lnSpc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Сотрудники, которые могут контролировать свой стресс, имеют меньше прогулов.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12800" y="4088893"/>
            <a:ext cx="6096000" cy="144834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700"/>
              </a:lnSpc>
            </a:pPr>
            <a:r>
              <a:rPr lang="ru-RU" sz="2000" i="1" dirty="0">
                <a:solidFill>
                  <a:srgbClr val="C00000"/>
                </a:solidFill>
                <a:latin typeface="Arial Narrow" panose="020B0606020202030204" pitchFamily="34" charset="0"/>
              </a:rPr>
              <a:t>Люди, которые счастливы, удовлетворены и заняты своей работой, имеют более высокий уровень физического и психического здоровья и с меньшей вероятностью будут отсутствовать на работе.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-1" y="-1"/>
            <a:ext cx="12192001" cy="1136121"/>
            <a:chOff x="-1" y="-1"/>
            <a:chExt cx="12192001" cy="1136121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12192001" cy="1136121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5197" y="262894"/>
              <a:ext cx="1618839" cy="357284"/>
            </a:xfrm>
            <a:prstGeom prst="rect">
              <a:avLst/>
            </a:prstGeom>
          </p:spPr>
        </p:pic>
      </p:grp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296551" y="126102"/>
            <a:ext cx="6612249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Почему здоровье сотрудников является для нас высоким приоритетом?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" t="19567" r="191" b="3293"/>
          <a:stretch/>
        </p:blipFill>
        <p:spPr>
          <a:xfrm>
            <a:off x="7527637" y="1218684"/>
            <a:ext cx="4664364" cy="539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09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4470" y="1232696"/>
            <a:ext cx="9748115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400" dirty="0">
                <a:latin typeface="Arial Narrow" pitchFamily="34" charset="0"/>
              </a:rPr>
              <a:t>  </a:t>
            </a:r>
            <a:r>
              <a:rPr lang="ru-RU" sz="2200" dirty="0">
                <a:latin typeface="Arial Narrow" pitchFamily="34" charset="0"/>
              </a:rPr>
              <a:t>1.  Поддержка высшего руководства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2.  Создание рабочей группы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3.  Сбор данных, анкетирование, исследования (входной контроль)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4.  Составление плана мероприятий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5.  Разработка Программы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6.  Информирование сотрудников о Программе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7.  Вовлеченность</a:t>
            </a:r>
          </a:p>
          <a:p>
            <a:pPr>
              <a:lnSpc>
                <a:spcPct val="150000"/>
              </a:lnSpc>
            </a:pPr>
            <a:r>
              <a:rPr lang="ru-RU" sz="2200" dirty="0">
                <a:latin typeface="Arial Narrow" pitchFamily="34" charset="0"/>
              </a:rPr>
              <a:t>  8. </a:t>
            </a:r>
            <a:r>
              <a:rPr lang="ru-RU" sz="2200" dirty="0" smtClean="0">
                <a:latin typeface="Arial Narrow" pitchFamily="34" charset="0"/>
              </a:rPr>
              <a:t> Положительный эффект</a:t>
            </a:r>
            <a:endParaRPr lang="ru-RU" sz="2200" dirty="0">
              <a:latin typeface="Arial Narrow" pitchFamily="34" charset="0"/>
            </a:endParaRPr>
          </a:p>
          <a:p>
            <a:endParaRPr lang="ru-RU" b="1" dirty="0">
              <a:solidFill>
                <a:srgbClr val="FF0000"/>
              </a:solidFill>
              <a:latin typeface="Arial Narrow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" y="-1"/>
            <a:ext cx="12192001" cy="1136121"/>
            <a:chOff x="-1" y="-1"/>
            <a:chExt cx="12192001" cy="1136121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12192001" cy="1136121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55197" y="262894"/>
              <a:ext cx="1618839" cy="357284"/>
            </a:xfrm>
            <a:prstGeom prst="rect">
              <a:avLst/>
            </a:prstGeom>
          </p:spPr>
        </p:pic>
      </p:grp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96551" y="126102"/>
            <a:ext cx="8025413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8 шагов </a:t>
            </a:r>
            <a:b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к запуску оздоровительной программы персонала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00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51968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Цели и задачи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0437" y="1741640"/>
            <a:ext cx="1075112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Укрепление и повышение уровня здоровья работников.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Обеспечение безопасных и комфортных условий труда.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Предупреждение производственного травматизма и профессиональных заболеваний.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Снижение уровня заболеваемости, </a:t>
            </a:r>
            <a:r>
              <a:rPr lang="ru-RU" sz="2000" dirty="0">
                <a:latin typeface="Arial Narrow" panose="020B0606020202030204" pitchFamily="34" charset="0"/>
              </a:rPr>
              <a:t>восстановление трудового потенциала работников.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Формирование приверженности работников и членов семей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здоровому образу жизни.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Повышение мотивации к формированию потребности в здоровом образе жизни, физической активности и правильном питании.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Создание благоприятного социально-психологического климата в коллективе.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Повышение производительности труда </a:t>
            </a:r>
            <a:r>
              <a:rPr lang="ru-RU" sz="2000" dirty="0">
                <a:latin typeface="Arial Narrow" panose="020B0606020202030204" pitchFamily="34" charset="0"/>
              </a:rPr>
              <a:t>и конкурентоспособности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148667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4361" y="1708178"/>
            <a:ext cx="10602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ru-RU" sz="2000" dirty="0">
                <a:latin typeface="Arial Narrow" pitchFamily="34" charset="0"/>
              </a:rPr>
              <a:t>1. Начальник службы охраны труда</a:t>
            </a:r>
          </a:p>
          <a:p>
            <a:pPr>
              <a:spcAft>
                <a:spcPts val="1800"/>
              </a:spcAft>
            </a:pPr>
            <a:r>
              <a:rPr lang="ru-RU" sz="2000" dirty="0">
                <a:latin typeface="Arial Narrow" pitchFamily="34" charset="0"/>
              </a:rPr>
              <a:t>2. Председатель первичной профсоюзной организации </a:t>
            </a:r>
            <a:r>
              <a:rPr lang="ru-RU" sz="2000" dirty="0" smtClean="0">
                <a:latin typeface="Arial Narrow" pitchFamily="34" charset="0"/>
              </a:rPr>
              <a:t>Всероссийского </a:t>
            </a:r>
            <a:r>
              <a:rPr lang="ru-RU" sz="2000" dirty="0" err="1">
                <a:latin typeface="Arial Narrow" panose="020B0606020202030204" pitchFamily="34" charset="0"/>
              </a:rPr>
              <a:t>Электропрофсоюза</a:t>
            </a:r>
            <a:r>
              <a:rPr lang="ru-RU" sz="2000" dirty="0">
                <a:latin typeface="Arial Narrow" pitchFamily="34" charset="0"/>
              </a:rPr>
              <a:t> «Кабельных предприятий»</a:t>
            </a:r>
          </a:p>
          <a:p>
            <a:pPr>
              <a:spcAft>
                <a:spcPts val="1800"/>
              </a:spcAft>
            </a:pPr>
            <a:r>
              <a:rPr lang="ru-RU" sz="2000" dirty="0">
                <a:latin typeface="Arial Narrow" pitchFamily="34" charset="0"/>
              </a:rPr>
              <a:t>3. Начальник службы управления персоналом</a:t>
            </a:r>
          </a:p>
          <a:p>
            <a:pPr>
              <a:spcAft>
                <a:spcPts val="1800"/>
              </a:spcAft>
            </a:pPr>
            <a:r>
              <a:rPr lang="ru-RU" sz="2000" dirty="0">
                <a:latin typeface="Arial Narrow" pitchFamily="34" charset="0"/>
              </a:rPr>
              <a:t>4. Врач-профпатолог здравпункта</a:t>
            </a:r>
          </a:p>
          <a:p>
            <a:pPr>
              <a:spcAft>
                <a:spcPts val="1800"/>
              </a:spcAft>
            </a:pPr>
            <a:r>
              <a:rPr lang="ru-RU" sz="2000" dirty="0">
                <a:latin typeface="Arial Narrow" pitchFamily="34" charset="0"/>
              </a:rPr>
              <a:t>5. Начальник бюро управления корпоративной культурой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51967" y="180533"/>
            <a:ext cx="7295741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Команда по разработке корпоративной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57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07388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30017" y="11361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75220" y="1563364"/>
            <a:ext cx="6250453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Базовые мероприятия</a:t>
            </a:r>
            <a:endParaRPr lang="ru-RU" sz="20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endParaRPr lang="ru-RU" sz="20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Предварительные и периодические медицинские осмотры.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Психиатрическое освидетельствование сотрудников.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Arial Narrow" panose="020B0606020202030204" pitchFamily="34" charset="0"/>
              </a:rPr>
              <a:t>Предрейсовые</a:t>
            </a:r>
            <a:r>
              <a:rPr lang="ru-RU" sz="2000" dirty="0">
                <a:latin typeface="Arial Narrow" panose="020B0606020202030204" pitchFamily="34" charset="0"/>
              </a:rPr>
              <a:t> (</a:t>
            </a:r>
            <a:r>
              <a:rPr lang="ru-RU" sz="2000" dirty="0" err="1">
                <a:latin typeface="Arial Narrow" panose="020B0606020202030204" pitchFamily="34" charset="0"/>
              </a:rPr>
              <a:t>предсменные</a:t>
            </a:r>
            <a:r>
              <a:rPr lang="ru-RU" sz="2000" dirty="0">
                <a:latin typeface="Arial Narrow" panose="020B0606020202030204" pitchFamily="34" charset="0"/>
              </a:rPr>
              <a:t>), </a:t>
            </a:r>
            <a:r>
              <a:rPr lang="ru-RU" sz="2000" dirty="0" err="1">
                <a:latin typeface="Arial Narrow" panose="020B0606020202030204" pitchFamily="34" charset="0"/>
              </a:rPr>
              <a:t>послерейсовые</a:t>
            </a:r>
            <a:r>
              <a:rPr lang="ru-RU" sz="2000" dirty="0">
                <a:latin typeface="Arial Narrow" panose="020B0606020202030204" pitchFamily="34" charset="0"/>
              </a:rPr>
              <a:t> (</a:t>
            </a:r>
            <a:r>
              <a:rPr lang="ru-RU" sz="2000" dirty="0" err="1">
                <a:latin typeface="Arial Narrow" panose="020B0606020202030204" pitchFamily="34" charset="0"/>
              </a:rPr>
              <a:t>послесменные</a:t>
            </a:r>
            <a:r>
              <a:rPr lang="ru-RU" sz="2000" dirty="0">
                <a:latin typeface="Arial Narrow" panose="020B0606020202030204" pitchFamily="34" charset="0"/>
              </a:rPr>
              <a:t>) медицинские осмотры;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Производственный контроль на рабочих местах.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Специальная оценка условий труда.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ü"/>
            </a:pPr>
            <a:r>
              <a:rPr lang="ru-RU" sz="2000" dirty="0">
                <a:latin typeface="Arial Narrow" panose="020B0606020202030204" pitchFamily="34" charset="0"/>
              </a:rPr>
              <a:t>Обеспечение средствами индивидуальной защиты (в том числе сверх установленных норм), обучение по применению СИЗ</a:t>
            </a:r>
            <a:r>
              <a:rPr lang="ru-RU" sz="2000" dirty="0" smtClean="0">
                <a:latin typeface="Arial Narrow" panose="020B0606020202030204" pitchFamily="34" charset="0"/>
              </a:rPr>
              <a:t>.</a:t>
            </a:r>
            <a:endParaRPr lang="ru-RU" sz="2000" dirty="0">
              <a:latin typeface="Arial Narrow" panose="020B0606020202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318" y="2178323"/>
            <a:ext cx="5149682" cy="386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5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96552" y="126102"/>
            <a:ext cx="6048830" cy="71605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Здравпункт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48576" y="1237221"/>
            <a:ext cx="11315836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Одной из важных составляющих программы здоровья является функционирование здравпункта непосредственно на территории предприятия. Он работает круглосуточно.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В штате </a:t>
            </a:r>
            <a:r>
              <a:rPr lang="ru-RU" dirty="0" smtClean="0">
                <a:latin typeface="Arial Narrow" panose="020B0606020202030204" pitchFamily="34" charset="0"/>
              </a:rPr>
              <a:t>— </a:t>
            </a:r>
            <a:r>
              <a:rPr lang="ru-RU" b="1" dirty="0">
                <a:latin typeface="Arial Narrow" panose="020B0606020202030204" pitchFamily="34" charset="0"/>
              </a:rPr>
              <a:t>7 </a:t>
            </a:r>
            <a:r>
              <a:rPr lang="ru-RU" dirty="0">
                <a:latin typeface="Arial Narrow" panose="020B0606020202030204" pitchFamily="34" charset="0"/>
              </a:rPr>
              <a:t>человек, в том числе </a:t>
            </a:r>
            <a:r>
              <a:rPr lang="ru-RU" b="1" u="sng" dirty="0" err="1" smtClean="0">
                <a:latin typeface="Arial Narrow" panose="020B0606020202030204" pitchFamily="34" charset="0"/>
              </a:rPr>
              <a:t>врач-терапевт-профпатолог</a:t>
            </a:r>
            <a:r>
              <a:rPr lang="ru-RU" b="1" dirty="0" smtClean="0">
                <a:latin typeface="Arial Narrow" panose="020B0606020202030204" pitchFamily="34" charset="0"/>
              </a:rPr>
              <a:t>, </a:t>
            </a:r>
            <a:r>
              <a:rPr lang="ru-RU" dirty="0" smtClean="0">
                <a:latin typeface="Arial Narrow" pitchFamily="34" charset="0"/>
              </a:rPr>
              <a:t>в </a:t>
            </a:r>
            <a:r>
              <a:rPr lang="ru-RU" dirty="0">
                <a:latin typeface="Arial Narrow" pitchFamily="34" charset="0"/>
              </a:rPr>
              <a:t>обязанности которого входит профилактика, диагностика профессиональных и общих заболеваний, реализация </a:t>
            </a:r>
            <a:r>
              <a:rPr lang="ru-RU" dirty="0" smtClean="0">
                <a:latin typeface="Arial Narrow" pitchFamily="34" charset="0"/>
              </a:rPr>
              <a:t>Программы </a:t>
            </a:r>
            <a:r>
              <a:rPr lang="ru-RU" dirty="0">
                <a:latin typeface="Arial Narrow" pitchFamily="34" charset="0"/>
              </a:rPr>
              <a:t>по сохранению здоровья работников.</a:t>
            </a:r>
          </a:p>
          <a:p>
            <a:endParaRPr lang="ru-RU" dirty="0">
              <a:latin typeface="Arial Narrow" pitchFamily="34" charset="0"/>
            </a:endParaRPr>
          </a:p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Ключевые функции медперсонала:</a:t>
            </a:r>
            <a:endParaRPr lang="ru-RU" dirty="0">
              <a:latin typeface="Arial Narrow" pitchFamily="34" charset="0"/>
            </a:endParaRP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оказание экстренной медицинской помощи</a:t>
            </a: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контроль за прохождением периодического медосмотра работниками</a:t>
            </a: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контроль за выполнением рекомендаций по лечению и до обследованию работников после проведения медосмотров</a:t>
            </a: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осуществление санитарно-гигиенических и противоэпидемических мероприятий</a:t>
            </a: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санитарно-просветительская работа, осуществление мероприятий по формированию здорового образа жизни работников</a:t>
            </a:r>
          </a:p>
          <a:p>
            <a:pPr marL="285750" indent="-285750">
              <a:lnSpc>
                <a:spcPts val="25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  <a:cs typeface="Times New Roman" pitchFamily="18" charset="0"/>
              </a:rPr>
              <a:t>обучение </a:t>
            </a:r>
            <a:r>
              <a:rPr lang="ru-RU" b="1" dirty="0">
                <a:latin typeface="Arial Narrow" panose="020B0606020202030204" pitchFamily="34" charset="0"/>
                <a:cs typeface="Times New Roman" pitchFamily="18" charset="0"/>
              </a:rPr>
              <a:t>работников оказанию первой помощи пострадавшим</a:t>
            </a:r>
            <a:r>
              <a:rPr lang="ru-RU" dirty="0">
                <a:latin typeface="Arial Narrow" panose="020B0606020202030204" pitchFamily="34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803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16626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6626" y="1136120"/>
            <a:ext cx="11297935" cy="5529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Дополнительные мероприятия</a:t>
            </a:r>
          </a:p>
          <a:p>
            <a:pPr marL="285750" indent="-285750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en-US" b="1" dirty="0" smtClean="0">
                <a:latin typeface="Arial Narrow" panose="020B0606020202030204" pitchFamily="34" charset="0"/>
              </a:rPr>
              <a:t>   </a:t>
            </a:r>
            <a:r>
              <a:rPr lang="ru-RU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b="1" dirty="0">
                <a:latin typeface="Arial Narrow" panose="020B0606020202030204" pitchFamily="34" charset="0"/>
              </a:rPr>
              <a:t>сотрудников на санаторно-курортное лечение за счет средств предприятия</a:t>
            </a:r>
            <a:r>
              <a:rPr lang="ru-RU" dirty="0">
                <a:latin typeface="Arial Narrow" panose="020B0606020202030204" pitchFamily="34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ru-RU" dirty="0">
                <a:latin typeface="Arial Narrow" panose="020B0606020202030204" pitchFamily="34" charset="0"/>
              </a:rPr>
              <a:t>Заключены постоянно действующие договоры с </a:t>
            </a:r>
            <a:r>
              <a:rPr lang="en-US" dirty="0" smtClean="0">
                <a:latin typeface="Arial Narrow" panose="020B0606020202030204" pitchFamily="34" charset="0"/>
              </a:rPr>
              <a:t>4-</a:t>
            </a:r>
            <a:r>
              <a:rPr lang="ru-RU" dirty="0" err="1" smtClean="0">
                <a:latin typeface="Arial Narrow" panose="020B0606020202030204" pitchFamily="34" charset="0"/>
              </a:rPr>
              <a:t>мя</a:t>
            </a:r>
            <a:r>
              <a:rPr lang="ru-RU" dirty="0" smtClean="0">
                <a:latin typeface="Arial Narrow" panose="020B0606020202030204" pitchFamily="34" charset="0"/>
              </a:rPr>
              <a:t> санаториями-профилакториями  (на выбор работнику: СП </a:t>
            </a:r>
            <a:r>
              <a:rPr lang="ru-RU" dirty="0">
                <a:latin typeface="Arial Narrow" panose="020B0606020202030204" pitchFamily="34" charset="0"/>
              </a:rPr>
              <a:t>Сосновый </a:t>
            </a:r>
            <a:r>
              <a:rPr lang="ru-RU" dirty="0" smtClean="0">
                <a:latin typeface="Arial Narrow" panose="020B0606020202030204" pitchFamily="34" charset="0"/>
              </a:rPr>
              <a:t>бор, </a:t>
            </a:r>
            <a:r>
              <a:rPr lang="ru-RU" dirty="0" err="1" smtClean="0">
                <a:latin typeface="Arial Narrow" panose="020B0606020202030204" pitchFamily="34" charset="0"/>
              </a:rPr>
              <a:t>Алмед</a:t>
            </a:r>
            <a:r>
              <a:rPr lang="ru-RU" dirty="0" smtClean="0">
                <a:latin typeface="Arial Narrow" panose="020B0606020202030204" pitchFamily="34" charset="0"/>
              </a:rPr>
              <a:t>, Лесная поляна, Усть-Качка</a:t>
            </a:r>
            <a:r>
              <a:rPr lang="en-US" dirty="0" smtClean="0">
                <a:latin typeface="Arial Narrow" panose="020B0606020202030204" pitchFamily="34" charset="0"/>
              </a:rPr>
              <a:t>)</a:t>
            </a:r>
            <a:r>
              <a:rPr lang="ru-RU" dirty="0" smtClean="0">
                <a:latin typeface="Arial Narrow" panose="020B0606020202030204" pitchFamily="34" charset="0"/>
              </a:rPr>
              <a:t>. В 202</a:t>
            </a:r>
            <a:r>
              <a:rPr lang="en-US" dirty="0" smtClean="0">
                <a:latin typeface="Arial Narrow" panose="020B0606020202030204" pitchFamily="34" charset="0"/>
              </a:rPr>
              <a:t>2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году оздоровлены —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en-US" dirty="0" smtClean="0">
                <a:latin typeface="Arial Narrow" panose="020B0606020202030204" pitchFamily="34" charset="0"/>
              </a:rPr>
              <a:t>110 </a:t>
            </a:r>
            <a:r>
              <a:rPr lang="ru-RU" dirty="0" smtClean="0">
                <a:latin typeface="Arial Narrow" panose="020B0606020202030204" pitchFamily="34" charset="0"/>
              </a:rPr>
              <a:t>чел.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Контроль </a:t>
            </a:r>
            <a:r>
              <a:rPr lang="ru-RU" b="1" dirty="0">
                <a:latin typeface="Arial Narrow" panose="020B0606020202030204" pitchFamily="34" charset="0"/>
              </a:rPr>
              <a:t>прохождения ежегодного флюорографического </a:t>
            </a:r>
            <a:r>
              <a:rPr lang="ru-RU" b="1" dirty="0" smtClean="0">
                <a:latin typeface="Arial Narrow" panose="020B0606020202030204" pitchFamily="34" charset="0"/>
              </a:rPr>
              <a:t>обследования.</a:t>
            </a:r>
            <a:r>
              <a:rPr lang="ru-RU" dirty="0" smtClean="0">
                <a:latin typeface="Arial Narrow" panose="020B0606020202030204" pitchFamily="34" charset="0"/>
              </a:rPr>
              <a:t>  </a:t>
            </a:r>
            <a:r>
              <a:rPr lang="ru-RU" dirty="0">
                <a:latin typeface="Arial Narrow" panose="020B0606020202030204" pitchFamily="34" charset="0"/>
              </a:rPr>
              <a:t>Охват </a:t>
            </a:r>
            <a:r>
              <a:rPr lang="ru-RU" dirty="0" smtClean="0">
                <a:latin typeface="Arial Narrow" panose="020B0606020202030204" pitchFamily="34" charset="0"/>
              </a:rPr>
              <a:t>— </a:t>
            </a:r>
            <a:r>
              <a:rPr lang="ru-RU" dirty="0">
                <a:latin typeface="Arial Narrow" panose="020B0606020202030204" pitchFamily="34" charset="0"/>
              </a:rPr>
              <a:t>100 </a:t>
            </a:r>
            <a:r>
              <a:rPr lang="ru-RU" dirty="0" smtClean="0">
                <a:latin typeface="Arial Narrow" panose="020B0606020202030204" pitchFamily="34" charset="0"/>
              </a:rPr>
              <a:t>%.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Работа </a:t>
            </a:r>
            <a:r>
              <a:rPr lang="ru-RU" b="1" dirty="0">
                <a:latin typeface="Arial Narrow" panose="020B0606020202030204" pitchFamily="34" charset="0"/>
              </a:rPr>
              <a:t>выездного мобильного центра здоровья </a:t>
            </a:r>
            <a:r>
              <a:rPr lang="ru-RU" dirty="0">
                <a:latin typeface="Arial Narrow" panose="020B0606020202030204" pitchFamily="34" charset="0"/>
              </a:rPr>
              <a:t>(совместно с ЦОЗИППК.) В 2022 году — охват около 300 чел</a:t>
            </a:r>
            <a:r>
              <a:rPr lang="ru-RU" dirty="0" smtClean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b="1" dirty="0">
                <a:latin typeface="Arial Narrow" panose="020B0606020202030204" pitchFamily="34" charset="0"/>
              </a:rPr>
              <a:t>сотрудников на диспансеризацию и контроль прохождения </a:t>
            </a:r>
            <a:r>
              <a:rPr lang="ru-RU" dirty="0">
                <a:latin typeface="Arial Narrow" panose="020B0606020202030204" pitchFamily="34" charset="0"/>
              </a:rPr>
              <a:t>(предоставление дополнительных дней для прохождения</a:t>
            </a:r>
            <a:r>
              <a:rPr lang="ru-RU" dirty="0" smtClean="0">
                <a:latin typeface="Arial Narrow" panose="020B0606020202030204" pitchFamily="34" charset="0"/>
              </a:rPr>
              <a:t>).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Отказ </a:t>
            </a:r>
            <a:r>
              <a:rPr lang="ru-RU" b="1" dirty="0">
                <a:latin typeface="Arial Narrow" panose="020B0606020202030204" pitchFamily="34" charset="0"/>
              </a:rPr>
              <a:t>от употребления табака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запрет курения в производственных помещениях,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оформление рабочих мест, мест общего пользования и территории знаками, запрещающими курение,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обеспечение соблюдения запрета потребления табака на предприятии,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оформление рабочих мест и мест общего пользования, территории предприятия информационными материалами о вреде курения.</a:t>
            </a:r>
          </a:p>
        </p:txBody>
      </p:sp>
    </p:spTree>
    <p:extLst>
      <p:ext uri="{BB962C8B-B14F-4D97-AF65-F5344CB8AC3E}">
        <p14:creationId xmlns:p14="http://schemas.microsoft.com/office/powerpoint/2010/main" val="420455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2039" y="951562"/>
            <a:ext cx="11184248" cy="5519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Дополнительные мероприятия</a:t>
            </a:r>
          </a:p>
          <a:p>
            <a:pPr>
              <a:spcAft>
                <a:spcPts val="1000"/>
              </a:spcAft>
            </a:pPr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latin typeface="Arial Narrow" panose="020B0606020202030204" pitchFamily="34" charset="0"/>
              </a:rPr>
              <a:t>Отказ от употребления алкоголя и других </a:t>
            </a:r>
            <a:r>
              <a:rPr lang="ru-RU" b="1" dirty="0" err="1">
                <a:latin typeface="Arial Narrow" panose="020B0606020202030204" pitchFamily="34" charset="0"/>
              </a:rPr>
              <a:t>психоактивных</a:t>
            </a:r>
            <a:r>
              <a:rPr lang="ru-RU" b="1" dirty="0">
                <a:latin typeface="Arial Narrow" panose="020B0606020202030204" pitchFamily="34" charset="0"/>
              </a:rPr>
              <a:t> веществ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организация тестирования сотрудников на употребление алкоголя и </a:t>
            </a:r>
            <a:r>
              <a:rPr lang="ru-RU" dirty="0" err="1">
                <a:latin typeface="Arial Narrow" pitchFamily="34" charset="0"/>
              </a:rPr>
              <a:t>психоактивных</a:t>
            </a:r>
            <a:r>
              <a:rPr lang="ru-RU" dirty="0">
                <a:latin typeface="Arial Narrow" pitchFamily="34" charset="0"/>
              </a:rPr>
              <a:t> веществ с последующим направлением на </a:t>
            </a:r>
            <a:r>
              <a:rPr lang="ru-RU" dirty="0" smtClean="0">
                <a:latin typeface="Arial Narrow" pitchFamily="34" charset="0"/>
              </a:rPr>
              <a:t>освидетельствование </a:t>
            </a:r>
            <a:r>
              <a:rPr lang="ru-RU" dirty="0">
                <a:latin typeface="Arial Narrow" pitchFamily="34" charset="0"/>
              </a:rPr>
              <a:t>в </a:t>
            </a:r>
            <a:r>
              <a:rPr lang="ru-RU" dirty="0" err="1">
                <a:latin typeface="Arial Narrow" pitchFamily="34" charset="0"/>
              </a:rPr>
              <a:t>наркодиспансер</a:t>
            </a:r>
            <a:r>
              <a:rPr lang="ru-RU" dirty="0">
                <a:latin typeface="Arial Narrow" pitchFamily="34" charset="0"/>
              </a:rPr>
              <a:t>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Составление </a:t>
            </a:r>
            <a:r>
              <a:rPr lang="ru-RU" b="1" dirty="0">
                <a:latin typeface="Arial Narrow" panose="020B0606020202030204" pitchFamily="34" charset="0"/>
              </a:rPr>
              <a:t>и реализация ежегодного плана мероприятий по улучшению условий труда на рабочих местах </a:t>
            </a:r>
          </a:p>
          <a:p>
            <a:pPr>
              <a:spcAft>
                <a:spcPts val="1000"/>
              </a:spcAft>
            </a:pPr>
            <a:r>
              <a:rPr lang="ru-RU" b="1" dirty="0">
                <a:latin typeface="Arial Narrow" panose="020B0606020202030204" pitchFamily="34" charset="0"/>
              </a:rPr>
              <a:t>(Соглашение по охране труда). 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Добровольное </a:t>
            </a:r>
            <a:r>
              <a:rPr lang="ru-RU" b="1" dirty="0">
                <a:latin typeface="Arial Narrow" panose="020B0606020202030204" pitchFamily="34" charset="0"/>
              </a:rPr>
              <a:t>медицинское страхование сотрудников, часто направляемых в командировки</a:t>
            </a:r>
            <a:r>
              <a:rPr lang="ru-RU" dirty="0">
                <a:latin typeface="Arial Narrow" panose="020B0606020202030204" pitchFamily="34" charset="0"/>
              </a:rPr>
              <a:t>.</a:t>
            </a:r>
          </a:p>
          <a:p>
            <a:pPr marL="285750" indent="-285750"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Ежегодная </a:t>
            </a:r>
            <a:r>
              <a:rPr lang="ru-RU" b="1" dirty="0">
                <a:latin typeface="Arial Narrow" panose="020B0606020202030204" pitchFamily="34" charset="0"/>
              </a:rPr>
              <a:t>вакцинация сотрудников</a:t>
            </a:r>
            <a:r>
              <a:rPr lang="ru-RU" dirty="0">
                <a:latin typeface="Arial Narrow" panose="020B0606020202030204" pitchFamily="34" charset="0"/>
              </a:rPr>
              <a:t> (на базе здравпункта с привлечением прививочных бригад ГБ № 6): </a:t>
            </a:r>
          </a:p>
          <a:p>
            <a:pPr>
              <a:spcAft>
                <a:spcPts val="1000"/>
              </a:spcAft>
            </a:pPr>
            <a:r>
              <a:rPr lang="ru-RU" dirty="0">
                <a:latin typeface="Arial Narrow" panose="020B0606020202030204" pitchFamily="34" charset="0"/>
              </a:rPr>
              <a:t>-     грипп,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клещевой энцефалит,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 err="1">
                <a:latin typeface="Arial Narrow" panose="020B0606020202030204" pitchFamily="34" charset="0"/>
              </a:rPr>
              <a:t>пневмококовая</a:t>
            </a:r>
            <a:r>
              <a:rPr lang="ru-RU" dirty="0">
                <a:latin typeface="Arial Narrow" panose="020B0606020202030204" pitchFamily="34" charset="0"/>
              </a:rPr>
              <a:t> инфекция, </a:t>
            </a:r>
          </a:p>
          <a:p>
            <a:pPr marL="285750" indent="-285750">
              <a:spcAft>
                <a:spcPts val="10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коронавирусная инфекция.</a:t>
            </a:r>
          </a:p>
        </p:txBody>
      </p:sp>
    </p:spTree>
    <p:extLst>
      <p:ext uri="{BB962C8B-B14F-4D97-AF65-F5344CB8AC3E}">
        <p14:creationId xmlns:p14="http://schemas.microsoft.com/office/powerpoint/2010/main" val="14852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203" y="951562"/>
            <a:ext cx="1140184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Дополнительные мероприятия</a:t>
            </a:r>
          </a:p>
          <a:p>
            <a:endParaRPr lang="ru-RU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latin typeface="Arial Narrow" panose="020B0606020202030204" pitchFamily="34" charset="0"/>
              </a:rPr>
              <a:t>Пропаганда здорового образа жизни сотрудниками здравпункта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r>
              <a:rPr lang="ru-RU" dirty="0">
                <a:latin typeface="Arial Narrow" panose="020B0606020202030204" pitchFamily="34" charset="0"/>
              </a:rPr>
              <a:t>-  </a:t>
            </a:r>
            <a:r>
              <a:rPr lang="ru-RU" dirty="0" smtClean="0">
                <a:latin typeface="Arial Narrow" panose="020B0606020202030204" pitchFamily="34" charset="0"/>
              </a:rPr>
              <a:t>  проведение </a:t>
            </a:r>
            <a:r>
              <a:rPr lang="ru-RU" dirty="0">
                <a:latin typeface="Arial Narrow" panose="020B0606020202030204" pitchFamily="34" charset="0"/>
              </a:rPr>
              <a:t>бесед, информирование, распространение памяток по здоровому образу жизни;</a:t>
            </a:r>
          </a:p>
          <a:p>
            <a:r>
              <a:rPr lang="ru-RU" dirty="0">
                <a:latin typeface="Arial Narrow" panose="020B0606020202030204" pitchFamily="34" charset="0"/>
              </a:rPr>
              <a:t>- </a:t>
            </a:r>
            <a:r>
              <a:rPr lang="ru-RU" dirty="0" smtClean="0">
                <a:latin typeface="Arial Narrow" panose="020B0606020202030204" pitchFamily="34" charset="0"/>
              </a:rPr>
              <a:t>   ежедневный </a:t>
            </a:r>
            <a:r>
              <a:rPr lang="ru-RU" dirty="0">
                <a:latin typeface="Arial Narrow" panose="020B0606020202030204" pitchFamily="34" charset="0"/>
              </a:rPr>
              <a:t>контроль заболеваемости в подразделениях, проведение </a:t>
            </a:r>
            <a:r>
              <a:rPr lang="ru-RU" dirty="0" err="1" smtClean="0">
                <a:latin typeface="Arial Narrow" pitchFamily="34" charset="0"/>
              </a:rPr>
              <a:t>имунопрофилактики</a:t>
            </a:r>
            <a:r>
              <a:rPr lang="ru-RU" dirty="0" smtClean="0">
                <a:latin typeface="Arial Narrow" pitchFamily="34" charset="0"/>
              </a:rPr>
              <a:t> </a:t>
            </a:r>
            <a:r>
              <a:rPr lang="ru-RU" dirty="0">
                <a:latin typeface="Arial Narrow" pitchFamily="34" charset="0"/>
              </a:rPr>
              <a:t>с помощью противовирусных </a:t>
            </a:r>
            <a:r>
              <a:rPr lang="ru-RU" dirty="0" smtClean="0">
                <a:latin typeface="Arial Narrow" pitchFamily="34" charset="0"/>
              </a:rPr>
              <a:t>   препаратов </a:t>
            </a:r>
            <a:r>
              <a:rPr lang="ru-RU" dirty="0">
                <a:latin typeface="Arial Narrow" pitchFamily="34" charset="0"/>
              </a:rPr>
              <a:t>и витаминов;</a:t>
            </a:r>
          </a:p>
          <a:p>
            <a:r>
              <a:rPr lang="ru-RU" dirty="0">
                <a:latin typeface="Arial Narrow" pitchFamily="34" charset="0"/>
              </a:rPr>
              <a:t>- </a:t>
            </a:r>
            <a:r>
              <a:rPr lang="ru-RU" dirty="0" smtClean="0">
                <a:latin typeface="Arial Narrow" pitchFamily="34" charset="0"/>
              </a:rPr>
              <a:t>   проведение </a:t>
            </a:r>
            <a:r>
              <a:rPr lang="ru-RU" dirty="0">
                <a:latin typeface="Arial Narrow" pitchFamily="34" charset="0"/>
              </a:rPr>
              <a:t>обучение первой помощи с отработкой практических методов на тренажере;</a:t>
            </a:r>
          </a:p>
          <a:p>
            <a:r>
              <a:rPr lang="ru-RU" dirty="0">
                <a:latin typeface="Arial Narrow" pitchFamily="34" charset="0"/>
              </a:rPr>
              <a:t>- </a:t>
            </a:r>
            <a:r>
              <a:rPr lang="ru-RU" dirty="0" smtClean="0">
                <a:latin typeface="Arial Narrow" pitchFamily="34" charset="0"/>
              </a:rPr>
              <a:t>   профилактика </a:t>
            </a:r>
            <a:r>
              <a:rPr lang="ru-RU" dirty="0">
                <a:latin typeface="Arial Narrow" pitchFamily="34" charset="0"/>
              </a:rPr>
              <a:t>заболеваемости ВИЧ (СПИД);</a:t>
            </a:r>
          </a:p>
          <a:p>
            <a:r>
              <a:rPr lang="ru-RU" dirty="0">
                <a:latin typeface="Arial Narrow" pitchFamily="34" charset="0"/>
              </a:rPr>
              <a:t> </a:t>
            </a:r>
            <a:endParaRPr lang="ru-RU" dirty="0" smtClean="0">
              <a:latin typeface="Arial Narrow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Физкультурно-оздоровительные (спортивные) мероприятия</a:t>
            </a:r>
            <a:r>
              <a:rPr lang="ru-RU" dirty="0" smtClean="0">
                <a:latin typeface="Arial Narrow" panose="020B0606020202030204" pitchFamily="34" charset="0"/>
              </a:rPr>
              <a:t>: </a:t>
            </a:r>
          </a:p>
          <a:p>
            <a:r>
              <a:rPr lang="ru-RU" dirty="0" smtClean="0">
                <a:latin typeface="Arial Narrow" panose="020B0606020202030204" pitchFamily="34" charset="0"/>
              </a:rPr>
              <a:t>-    наличие </a:t>
            </a:r>
            <a:r>
              <a:rPr lang="ru-RU" dirty="0">
                <a:latin typeface="Arial Narrow" panose="020B0606020202030204" pitchFamily="34" charset="0"/>
              </a:rPr>
              <a:t>собственного тренажерного зала, участие в соревнованиях по различным видам спорта.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b="1" dirty="0">
                <a:latin typeface="Arial Narrow" panose="020B0606020202030204" pitchFamily="34" charset="0"/>
              </a:rPr>
              <a:t>Защита материнства и детства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 Narrow" panose="020B0606020202030204" pitchFamily="34" charset="0"/>
              </a:rPr>
              <a:t>коллективным </a:t>
            </a:r>
            <a:r>
              <a:rPr lang="ru-RU" dirty="0">
                <a:latin typeface="Arial Narrow" panose="020B0606020202030204" pitchFamily="34" charset="0"/>
              </a:rPr>
              <a:t>договором установлены дополнительные выплаты при рождении ребенка одному из родителей,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smtClean="0">
                <a:latin typeface="Arial Narrow" panose="020B0606020202030204" pitchFamily="34" charset="0"/>
              </a:rPr>
              <a:t>предоставление </a:t>
            </a:r>
            <a:r>
              <a:rPr lang="ru-RU" dirty="0">
                <a:latin typeface="Arial Narrow" panose="020B0606020202030204" pitchFamily="34" charset="0"/>
              </a:rPr>
              <a:t>дополнительных дней отпуска с сохранением заработной платы: </a:t>
            </a:r>
            <a:r>
              <a:rPr lang="ru-RU" dirty="0"/>
              <a:t>в </a:t>
            </a:r>
            <a:r>
              <a:rPr lang="ru-RU" dirty="0">
                <a:latin typeface="Arial Narrow" pitchFamily="34" charset="0"/>
              </a:rPr>
              <a:t>связи с бракосочетанием </a:t>
            </a:r>
            <a:r>
              <a:rPr lang="ru-RU" dirty="0" smtClean="0">
                <a:latin typeface="Arial Narrow" pitchFamily="34" charset="0"/>
              </a:rPr>
              <a:t>работника; отцу </a:t>
            </a:r>
            <a:r>
              <a:rPr lang="ru-RU" dirty="0">
                <a:latin typeface="Arial Narrow" pitchFamily="34" charset="0"/>
              </a:rPr>
              <a:t>в связи с рождением ребенка, одному из родителей на 1 сентября для проводов детей в школу </a:t>
            </a:r>
            <a:r>
              <a:rPr lang="ru-RU" dirty="0" smtClean="0">
                <a:latin typeface="Arial Narrow" pitchFamily="34" charset="0"/>
              </a:rPr>
              <a:t>с </a:t>
            </a:r>
            <a:r>
              <a:rPr lang="ru-RU" dirty="0">
                <a:latin typeface="Arial Narrow" pitchFamily="34" charset="0"/>
              </a:rPr>
              <a:t>1 по 4 класс,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Arial Narrow" pitchFamily="34" charset="0"/>
              </a:rPr>
              <a:t>бесплатные подарки к новому году, первоклассникам,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Arial Narrow" pitchFamily="34" charset="0"/>
              </a:rPr>
              <a:t>организация спортивных семейных мероприятий</a:t>
            </a:r>
            <a:r>
              <a:rPr lang="ru-RU" dirty="0" smtClean="0">
                <a:latin typeface="Arial Narrow" pitchFamily="34" charset="0"/>
              </a:rPr>
              <a:t>.</a:t>
            </a:r>
            <a:endParaRPr lang="ru-RU" sz="1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7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8764" y="951562"/>
            <a:ext cx="1121579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ru-RU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>
              <a:spcAft>
                <a:spcPts val="1200"/>
              </a:spcAft>
            </a:pPr>
            <a:r>
              <a:rPr lang="ru-RU" b="1" dirty="0">
                <a:solidFill>
                  <a:srgbClr val="C00000"/>
                </a:solidFill>
                <a:latin typeface="Arial Narrow" panose="020B0606020202030204" pitchFamily="34" charset="0"/>
              </a:rPr>
              <a:t>Дополнительные мероприятия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latin typeface="Arial Narrow" panose="020B0606020202030204" pitchFamily="34" charset="0"/>
              </a:rPr>
              <a:t>Здоровое </a:t>
            </a:r>
            <a:r>
              <a:rPr lang="ru-RU" b="1" dirty="0">
                <a:latin typeface="Arial Narrow" panose="020B0606020202030204" pitchFamily="34" charset="0"/>
              </a:rPr>
              <a:t>питание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обеспечение сотрудникам предприятия в течение рабочего времени свободный доступ к питьевой воде,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возможности приема пищи в отдельно специально отведенном помещении (комнате приема пищи),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наличие рабочей группы по контролю меню в столовых предприятия,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проведение опросов по качеству питания, по результатам которых проводится анализ и изменение ассортимента блюд, предлагаемых в столовых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краткие информационные сообщения для размещения во внутренних коммуникациях предприятия по вопросам здорового питания.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b="1" dirty="0">
                <a:latin typeface="Arial Narrow" panose="020B0606020202030204" pitchFamily="34" charset="0"/>
              </a:rPr>
              <a:t>Реализация мероприятий по профилактике инфекционных заболеваний</a:t>
            </a:r>
            <a:r>
              <a:rPr lang="ru-RU" dirty="0">
                <a:latin typeface="Arial Narrow" panose="020B0606020202030204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соблюдение всех обязательных профилактических мер,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экспресс-тестирование сотрудников в здравпункте предприятия,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наличие бактерицидных ламп на рабочих местах, </a:t>
            </a:r>
          </a:p>
          <a:p>
            <a:pPr marL="285750" indent="-285750">
              <a:spcAft>
                <a:spcPts val="600"/>
              </a:spcAft>
              <a:buFontTx/>
              <a:buChar char="-"/>
            </a:pPr>
            <a:r>
              <a:rPr lang="ru-RU" dirty="0">
                <a:latin typeface="Arial Narrow" panose="020B0606020202030204" pitchFamily="34" charset="0"/>
              </a:rPr>
              <a:t>использование дезинфицирующих кабинок и измерение температуры тела на проходных предприятия.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393445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16919" y="1441459"/>
            <a:ext cx="9041116" cy="10885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48141" y="1581973"/>
            <a:ext cx="8833341" cy="3098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000"/>
              </a:spcAft>
              <a:tabLst>
                <a:tab pos="355600" algn="l"/>
              </a:tabLst>
            </a:pPr>
            <a:r>
              <a:rPr lang="ru-RU" dirty="0">
                <a:latin typeface="Arial Narrow" pitchFamily="34" charset="0"/>
              </a:rPr>
              <a:t>В компании успешно функционирует корпоративная молодежная организация, которая построена на принципах совпадения экономических и социальных интересов компании и работающей молодежи: </a:t>
            </a:r>
            <a:r>
              <a:rPr lang="ru-RU" b="1" dirty="0">
                <a:solidFill>
                  <a:srgbClr val="FF0000"/>
                </a:solidFill>
                <a:latin typeface="Arial Narrow" pitchFamily="34" charset="0"/>
              </a:rPr>
              <a:t>САМ:МОГУ!</a:t>
            </a:r>
            <a:endParaRPr lang="ru-RU" b="1" i="1" dirty="0">
              <a:solidFill>
                <a:srgbClr val="FF0000"/>
              </a:solidFill>
              <a:latin typeface="Arial Narrow" pitchFamily="34" charset="0"/>
            </a:endParaRPr>
          </a:p>
          <a:p>
            <a:pPr>
              <a:spcAft>
                <a:spcPts val="2000"/>
              </a:spcAft>
              <a:tabLst>
                <a:tab pos="355600" algn="l"/>
              </a:tabLst>
            </a:pPr>
            <a:endParaRPr lang="ru-RU" b="1" dirty="0">
              <a:solidFill>
                <a:srgbClr val="FF0000"/>
              </a:solidFill>
              <a:latin typeface="Arial Narrow" pitchFamily="34" charset="0"/>
              <a:ea typeface="Tahoma" pitchFamily="34" charset="0"/>
              <a:cs typeface="Tahoma" pitchFamily="34" charset="0"/>
            </a:endParaRPr>
          </a:p>
          <a:p>
            <a:pPr>
              <a:spcAft>
                <a:spcPts val="2000"/>
              </a:spcAft>
              <a:tabLst>
                <a:tab pos="3556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САМ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— </a:t>
            </a:r>
            <a:r>
              <a:rPr lang="ru-RU" b="1" dirty="0" smtClean="0">
                <a:latin typeface="Arial Narrow" pitchFamily="34" charset="0"/>
                <a:ea typeface="Tahoma" pitchFamily="34" charset="0"/>
                <a:cs typeface="Tahoma" pitchFamily="34" charset="0"/>
              </a:rPr>
              <a:t>Сообщество </a:t>
            </a:r>
            <a:r>
              <a:rPr lang="ru-RU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Активной </a:t>
            </a:r>
            <a:r>
              <a:rPr lang="ru-RU" b="1" dirty="0" smtClean="0">
                <a:latin typeface="Arial Narrow" pitchFamily="34" charset="0"/>
                <a:ea typeface="Tahoma" pitchFamily="34" charset="0"/>
                <a:cs typeface="Tahoma" pitchFamily="34" charset="0"/>
              </a:rPr>
              <a:t>Молодежи:</a:t>
            </a:r>
            <a: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М</a:t>
            </a:r>
            <a:r>
              <a:rPr lang="ru-RU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ыслим</a:t>
            </a:r>
            <a: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О</a:t>
            </a:r>
            <a:r>
              <a:rPr lang="ru-RU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ткрываем</a:t>
            </a:r>
            <a: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1" dirty="0">
                <a:latin typeface="Arial Narrow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Г</a:t>
            </a:r>
            <a:r>
              <a:rPr lang="ru-RU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енерируем</a:t>
            </a:r>
            <a:r>
              <a:rPr lang="ru-RU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>
                <a:solidFill>
                  <a:srgbClr val="FF0000"/>
                </a:solidFill>
                <a:latin typeface="Arial Narrow" pitchFamily="34" charset="0"/>
                <a:ea typeface="Tahoma" pitchFamily="34" charset="0"/>
                <a:cs typeface="Tahoma" pitchFamily="34" charset="0"/>
              </a:rPr>
              <a:t>У</a:t>
            </a:r>
            <a:r>
              <a:rPr lang="ru-RU" b="1" dirty="0">
                <a:latin typeface="Arial Narrow" pitchFamily="34" charset="0"/>
                <a:ea typeface="Tahoma" pitchFamily="34" charset="0"/>
                <a:cs typeface="Tahoma" pitchFamily="34" charset="0"/>
              </a:rPr>
              <a:t>правляем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80814" y="1136120"/>
            <a:ext cx="2031941" cy="162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607" y="180533"/>
            <a:ext cx="6194202" cy="71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Сообщество Активной Молодежи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B08E6B1-6388-3979-C99F-F27C12D1A117}"/>
              </a:ext>
            </a:extLst>
          </p:cNvPr>
          <p:cNvSpPr txBox="1"/>
          <p:nvPr/>
        </p:nvSpPr>
        <p:spPr>
          <a:xfrm>
            <a:off x="522060" y="1399015"/>
            <a:ext cx="1114787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>
                <a:latin typeface="Arial Narrow" panose="020B0606020202030204" pitchFamily="34" charset="0"/>
              </a:rPr>
              <a:t>Молодые специалисты — будущее компании, залог ее успеха, развития и от их здоровья и профессиональной адаптации напрямую зависит конкурентоспособность предприятия.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 smtClean="0"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 Narrow" panose="020B0606020202030204" pitchFamily="34" charset="0"/>
              </a:rPr>
              <a:t>Именно </a:t>
            </a:r>
            <a:r>
              <a:rPr lang="ru-RU" sz="2000" dirty="0">
                <a:latin typeface="Arial Narrow" panose="020B0606020202030204" pitchFamily="34" charset="0"/>
              </a:rPr>
              <a:t>поэтому на «Камском кабеле» применяются практики поддержки молодежи.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- получение профессии за счет предприятия (стипендия на период обучения от 25 000 до 30 000 руб. в месяц);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- карьерный рост;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- дополнительные выплаты и нематериальная мотивация;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- формирование кадрового резерва (индивидуальный план обучения и развития);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Arial Narrow" panose="020B0606020202030204" pitchFamily="34" charset="0"/>
              </a:rPr>
              <a:t>- участие в качестве амбассадоров здоровья в реализации корпоративной программы.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000" dirty="0">
              <a:latin typeface="Arial Narrow" panose="020B060602020203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b="1" dirty="0">
                <a:latin typeface="Arial Narrow" panose="020B0606020202030204" pitchFamily="34" charset="0"/>
              </a:rPr>
              <a:t>Чем больше мы вкладываем в молодые кадры, в их развитие не только профессиональное, но и физическое, в их здоровье, тем больше у нас возможностей для сохранения высокой работоспособности и увеличения профессионального долголетия персонала.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78079" y="143589"/>
            <a:ext cx="6194202" cy="71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Участие молодых сотрудников в реализации программы здоровья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85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3391" y="1848739"/>
            <a:ext cx="11249082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Дополнительные выплаты:</a:t>
            </a:r>
            <a:endParaRPr lang="en-US" b="1" dirty="0">
              <a:solidFill>
                <a:srgbClr val="C00000"/>
              </a:solidFill>
              <a:latin typeface="Arial Narrow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  при рождении ребенка одному из родителей;</a:t>
            </a:r>
            <a:endParaRPr lang="en-US" dirty="0">
              <a:latin typeface="Arial Narrow" pitchFamily="34" charset="0"/>
            </a:endParaRP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  для подготовки детей-первоклассников к 1 сентября;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  компенсация аренды жилья;</a:t>
            </a:r>
          </a:p>
          <a:p>
            <a:pPr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  предоставление дополнительных дней отпуска с сохранением заработной платы: </a:t>
            </a:r>
            <a:endParaRPr lang="en-US" dirty="0">
              <a:latin typeface="Arial Narrow" pitchFamily="34" charset="0"/>
            </a:endParaRP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en-US" dirty="0">
                <a:latin typeface="Arial Narrow" pitchFamily="34" charset="0"/>
              </a:rPr>
              <a:t>  </a:t>
            </a:r>
            <a:r>
              <a:rPr lang="ru-RU" dirty="0">
                <a:latin typeface="Arial Narrow" pitchFamily="34" charset="0"/>
              </a:rPr>
              <a:t>в связи с бракосочетанием работника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  отцу в связи с рождением ребенка</a:t>
            </a:r>
          </a:p>
          <a:p>
            <a:pPr lvl="1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Arial Narrow" pitchFamily="34" charset="0"/>
              </a:rPr>
              <a:t>  одному из родителей на 1 сентября для проводов детей в школу  с 1 по 4 класс.</a:t>
            </a: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Нематериальная </a:t>
            </a:r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мотивация: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награждение (благодарственное письмо, почетная грамота, занесение на Доску почета);</a:t>
            </a:r>
            <a:endParaRPr lang="ru-RU" dirty="0">
              <a:solidFill>
                <a:schemeClr val="tx2"/>
              </a:solidFill>
              <a:latin typeface="Arial Narrow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публичное признание (размещение статьи о сотруднике в корпоративной газете, пост в социальных сетях, </a:t>
            </a:r>
            <a:r>
              <a:rPr lang="ru-RU" dirty="0" err="1">
                <a:latin typeface="Arial Narrow" pitchFamily="34" charset="0"/>
              </a:rPr>
              <a:t>имиджевые</a:t>
            </a:r>
            <a:r>
              <a:rPr lang="ru-RU" dirty="0">
                <a:latin typeface="Arial Narrow" pitchFamily="34" charset="0"/>
              </a:rPr>
              <a:t> </a:t>
            </a:r>
            <a:r>
              <a:rPr lang="ru-RU" dirty="0" smtClean="0">
                <a:latin typeface="Arial Narrow" pitchFamily="34" charset="0"/>
              </a:rPr>
              <a:t>фотосессии / видеосъемки</a:t>
            </a:r>
            <a:r>
              <a:rPr lang="ru-RU" dirty="0">
                <a:latin typeface="Arial Narrow" pitchFamily="34" charset="0"/>
              </a:rPr>
              <a:t>);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>
                <a:latin typeface="Arial Narrow" pitchFamily="34" charset="0"/>
              </a:rPr>
              <a:t>забота о сотрудниках (корпоративный транспорт, парковка для личных автомобилей, корпоративная сотовая связь).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3391" y="1332797"/>
            <a:ext cx="11249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Коллективным договором установлены мотивационные </a:t>
            </a:r>
            <a:r>
              <a:rPr lang="ru-RU" b="1" dirty="0" smtClean="0">
                <a:solidFill>
                  <a:srgbClr val="C00000"/>
                </a:solidFill>
                <a:latin typeface="Arial Narrow" pitchFamily="34" charset="0"/>
              </a:rPr>
              <a:t>мероприятия для </a:t>
            </a:r>
            <a:r>
              <a:rPr lang="ru-RU" b="1" dirty="0">
                <a:solidFill>
                  <a:srgbClr val="C00000"/>
                </a:solidFill>
                <a:latin typeface="Arial Narrow" pitchFamily="34" charset="0"/>
              </a:rPr>
              <a:t>молодых сотрудников: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8079" y="143589"/>
            <a:ext cx="6194202" cy="71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Мотивация 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молодых </a:t>
            </a: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сотрудников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3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216" y="1279710"/>
            <a:ext cx="9788471" cy="5042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400"/>
              </a:spcAft>
            </a:pPr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</a:rPr>
              <a:t>Эффективное информирование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Почтовые рассылки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Корпоративные информационные ресурсы, социальные сети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 err="1">
                <a:latin typeface="Arial Narrow" panose="020B0606020202030204" pitchFamily="34" charset="0"/>
              </a:rPr>
              <a:t>Видеоресурсы</a:t>
            </a:r>
            <a:r>
              <a:rPr lang="ru-RU" dirty="0">
                <a:latin typeface="Arial Narrow" panose="020B0606020202030204" pitchFamily="34" charset="0"/>
              </a:rPr>
              <a:t> (информационные видеоролики)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Информационные стенды, плакаты, объявления </a:t>
            </a:r>
          </a:p>
          <a:p>
            <a:endParaRPr lang="ru-RU" sz="1600" dirty="0">
              <a:latin typeface="Arial Narrow" panose="020B0606020202030204" pitchFamily="34" charset="0"/>
            </a:endParaRPr>
          </a:p>
          <a:p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</a:rPr>
              <a:t>Доброжелательная корпоративная культура </a:t>
            </a:r>
          </a:p>
          <a:p>
            <a:r>
              <a:rPr lang="ru-RU" dirty="0">
                <a:solidFill>
                  <a:srgbClr val="C00000"/>
                </a:solidFill>
                <a:latin typeface="Arial Narrow" panose="020B0606020202030204" pitchFamily="34" charset="0"/>
              </a:rPr>
              <a:t>к своим сотрудникам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itchFamily="34" charset="0"/>
              </a:rPr>
              <a:t>Спортивные турниры, сплавы, </a:t>
            </a:r>
            <a:r>
              <a:rPr lang="ru-RU" dirty="0" err="1">
                <a:latin typeface="Arial Narrow" pitchFamily="34" charset="0"/>
              </a:rPr>
              <a:t>турслеты</a:t>
            </a:r>
            <a:endParaRPr lang="ru-RU" dirty="0">
              <a:latin typeface="Arial Narrow" pitchFamily="34" charset="0"/>
            </a:endParaRP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 err="1">
                <a:latin typeface="Arial Narrow" pitchFamily="34" charset="0"/>
              </a:rPr>
              <a:t>Волонтерство</a:t>
            </a:r>
            <a:r>
              <a:rPr lang="ru-RU" dirty="0">
                <a:latin typeface="Arial Narrow" pitchFamily="34" charset="0"/>
              </a:rPr>
              <a:t>, благотворительные акции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itchFamily="34" charset="0"/>
              </a:rPr>
              <a:t>Экологические проекты</a:t>
            </a:r>
          </a:p>
          <a:p>
            <a:pPr marL="285750" indent="-285750">
              <a:lnSpc>
                <a:spcPct val="150000"/>
              </a:lnSpc>
              <a:spcAft>
                <a:spcPts val="4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itchFamily="34" charset="0"/>
              </a:rPr>
              <a:t>Пропаганда здорового образа </a:t>
            </a:r>
            <a:r>
              <a:rPr lang="ru-RU" dirty="0" smtClean="0">
                <a:latin typeface="Arial Narrow" pitchFamily="34" charset="0"/>
              </a:rPr>
              <a:t>жизни</a:t>
            </a:r>
            <a:endParaRPr lang="ru-RU" sz="1600" dirty="0">
              <a:latin typeface="Arial Narrow" panose="020B060602020203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r="50427"/>
          <a:stretch/>
        </p:blipFill>
        <p:spPr bwMode="auto">
          <a:xfrm>
            <a:off x="7764066" y="1745418"/>
            <a:ext cx="3819353" cy="430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78079" y="143589"/>
            <a:ext cx="6194202" cy="716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Вовлеченность сотрудников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3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9124236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Мероприятия по усовершенствованию Программы, </a:t>
            </a: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реализованные 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в 2022 году: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8690" y="1145602"/>
            <a:ext cx="11462327" cy="5663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По результатам проведённого </a:t>
            </a:r>
            <a:r>
              <a:rPr lang="ru-RU" dirty="0" smtClean="0">
                <a:latin typeface="Arial Narrow" panose="020B0606020202030204" pitchFamily="34" charset="0"/>
              </a:rPr>
              <a:t>анкетирования </a:t>
            </a:r>
            <a:r>
              <a:rPr lang="ru-RU" dirty="0">
                <a:latin typeface="Arial Narrow" panose="020B0606020202030204" pitchFamily="34" charset="0"/>
              </a:rPr>
              <a:t>сотрудников совместно с </a:t>
            </a:r>
            <a:r>
              <a:rPr lang="ru-RU" dirty="0">
                <a:solidFill>
                  <a:srgbClr val="0070C0"/>
                </a:solidFill>
                <a:latin typeface="Arial Narrow" panose="020B0606020202030204" pitchFamily="34" charset="0"/>
              </a:rPr>
              <a:t>ГБУЗ ПК «Центр общественного здоровья и медицинской </a:t>
            </a:r>
            <a:r>
              <a:rPr lang="ru-RU" dirty="0" smtClean="0">
                <a:solidFill>
                  <a:srgbClr val="0070C0"/>
                </a:solidFill>
                <a:latin typeface="Arial Narrow" panose="020B0606020202030204" pitchFamily="34" charset="0"/>
              </a:rPr>
              <a:t>профилактики</a:t>
            </a:r>
            <a:r>
              <a:rPr lang="ru-RU" dirty="0" smtClean="0">
                <a:latin typeface="Arial Narrow" panose="020B0606020202030204" pitchFamily="34" charset="0"/>
              </a:rPr>
              <a:t>, </a:t>
            </a:r>
            <a:r>
              <a:rPr lang="ru-RU" dirty="0">
                <a:latin typeface="Arial Narrow" panose="020B0606020202030204" pitchFamily="34" charset="0"/>
              </a:rPr>
              <a:t>были выявлены наиболее актуальные направления, над которыми необходимо </a:t>
            </a:r>
            <a:r>
              <a:rPr lang="ru-RU" dirty="0" smtClean="0">
                <a:latin typeface="Arial Narrow" panose="020B0606020202030204" pitchFamily="34" charset="0"/>
              </a:rPr>
              <a:t>поработать:</a:t>
            </a:r>
          </a:p>
          <a:p>
            <a:pPr algn="ctr"/>
            <a:endParaRPr lang="ru-RU" sz="1000" dirty="0"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sz="1400" b="1" dirty="0">
                <a:latin typeface="Arial Narrow" panose="020B0606020202030204" pitchFamily="34" charset="0"/>
              </a:rPr>
              <a:t>1. Здоровое питание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Реализовано 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проведение выездного семинара и онлайн-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вебинара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по здоровому питанию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, наглядная агитация и информирование работников в социальных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сетях о здоровом питании, снижении употребления соли, о борьбе с диабетом.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400" b="1" dirty="0">
                <a:latin typeface="Arial Narrow" panose="020B0606020202030204" pitchFamily="34" charset="0"/>
              </a:rPr>
              <a:t>Направление 2. Двигательная активность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Реализовано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–  участие в спортивных оздоровительных мероприятиях: зимняя спартакиада, Спартаковская миля, полумарафон Забег РФ, городской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турслет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, Пермский марафон, Скандинавская ходьба, акция «1000 шагов жизни», проведение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физкульт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-брейков (гимнастики) в перерывах во время работы.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sz="1400" b="1" dirty="0">
                <a:latin typeface="Arial Narrow" panose="020B0606020202030204" pitchFamily="34" charset="0"/>
              </a:rPr>
              <a:t>3. Профилактика употребления </a:t>
            </a:r>
            <a:r>
              <a:rPr lang="ru-RU" sz="1400" b="1" dirty="0" err="1">
                <a:latin typeface="Arial Narrow" panose="020B0606020202030204" pitchFamily="34" charset="0"/>
              </a:rPr>
              <a:t>психоактивных</a:t>
            </a:r>
            <a:r>
              <a:rPr lang="ru-RU" sz="1400" b="1" dirty="0">
                <a:latin typeface="Arial Narrow" panose="020B0606020202030204" pitchFamily="34" charset="0"/>
              </a:rPr>
              <a:t> веществ (алкоголь, табак)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Реализовано 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проведение выездных семинаров по борьбе с вредными привычками, наглядная агитация и информирование работников в социальных сетях о вреде употребления алкоголя и табака.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sz="1400" b="1" dirty="0">
                <a:latin typeface="Arial Narrow" panose="020B0606020202030204" pitchFamily="34" charset="0"/>
              </a:rPr>
              <a:t>4. Медицинские обследования на рабочем месте</a:t>
            </a:r>
          </a:p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Реализовано 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–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работа выездного мобильного центра здоровья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, 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кардиодесант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наглядная агитация и информирование работников в социальных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сетях об ИМТ и 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кардиорисках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Направление </a:t>
            </a:r>
            <a:r>
              <a:rPr lang="ru-RU" sz="1400" b="1" dirty="0">
                <a:latin typeface="Arial Narrow" panose="020B0606020202030204" pitchFamily="34" charset="0"/>
              </a:rPr>
              <a:t>5. Сохранение психического здоровья и благополучия</a:t>
            </a:r>
          </a:p>
          <a:p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Реализовано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– проведение мини-оперативок в отделах с обсуждением с работниками рабочих задач, другой актуальной информации для создания благоприятной психологической обстановки в коллективе, проведение онлайн-</a:t>
            </a:r>
            <a:r>
              <a:rPr lang="ru-RU" sz="1400" b="1" dirty="0" err="1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вебинара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endParaRPr lang="ru-RU" sz="1400" b="1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ru-RU" sz="1400" dirty="0" smtClean="0">
                <a:latin typeface="Arial Narrow" panose="020B0606020202030204" pitchFamily="34" charset="0"/>
              </a:rPr>
              <a:t>По </a:t>
            </a:r>
            <a:r>
              <a:rPr lang="ru-RU" sz="1400" dirty="0">
                <a:latin typeface="Arial Narrow" panose="020B0606020202030204" pitchFamily="34" charset="0"/>
              </a:rPr>
              <a:t>данным направлениям были разработаны и реализуются </a:t>
            </a:r>
            <a:r>
              <a:rPr lang="ru-RU" sz="14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мероприятия </a:t>
            </a:r>
            <a:r>
              <a:rPr lang="ru-RU" sz="1400" dirty="0">
                <a:latin typeface="Arial Narrow" panose="020B0606020202030204" pitchFamily="34" charset="0"/>
              </a:rPr>
              <a:t>по совершенствованию указанных направлений</a:t>
            </a:r>
            <a:r>
              <a:rPr lang="ru-RU" sz="1400" dirty="0" smtClean="0">
                <a:latin typeface="Arial Narrow" panose="020B0606020202030204" pitchFamily="34" charset="0"/>
              </a:rPr>
              <a:t>.</a:t>
            </a:r>
            <a:endParaRPr lang="ru-RU" sz="1400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97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9124236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Планируемые мероприятия </a:t>
            </a:r>
            <a:r>
              <a:rPr lang="ru-RU" sz="2800" b="1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в 2023 году для </a:t>
            </a:r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улучшения Программы: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4630" y="1456889"/>
            <a:ext cx="1157209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dirty="0">
                <a:latin typeface="Arial Narrow" panose="020B0606020202030204" pitchFamily="34" charset="0"/>
              </a:rPr>
              <a:t>Добавление новых направлений в </a:t>
            </a:r>
            <a:r>
              <a:rPr lang="ru-RU" sz="2000" dirty="0" smtClean="0">
                <a:latin typeface="Arial Narrow" panose="020B0606020202030204" pitchFamily="34" charset="0"/>
              </a:rPr>
              <a:t>программе: </a:t>
            </a:r>
            <a:endParaRPr lang="ru-RU" sz="2000" dirty="0"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ДМС </a:t>
            </a:r>
            <a:r>
              <a:rPr lang="ru-RU" sz="2000" dirty="0">
                <a:latin typeface="Arial Narrow" panose="020B0606020202030204" pitchFamily="34" charset="0"/>
              </a:rPr>
              <a:t>для всех сотрудников с обязательным наличием в программе </a:t>
            </a:r>
            <a:r>
              <a:rPr lang="ru-RU" sz="2000" b="0" i="0" dirty="0" err="1">
                <a:effectLst/>
                <a:latin typeface="Arial Narrow" panose="020B0606020202030204" pitchFamily="34" charset="0"/>
              </a:rPr>
              <a:t>Check-up</a:t>
            </a:r>
            <a:r>
              <a:rPr lang="ru-RU" sz="2000" b="0" i="0" dirty="0">
                <a:effectLst/>
                <a:latin typeface="Arial Narrow" panose="020B0606020202030204" pitchFamily="34" charset="0"/>
              </a:rPr>
              <a:t> («чек-ап») </a:t>
            </a:r>
            <a:r>
              <a:rPr lang="ru-RU" sz="2000" dirty="0">
                <a:latin typeface="Arial Narrow" panose="020B0606020202030204" pitchFamily="34" charset="0"/>
              </a:rPr>
              <a:t>—</a:t>
            </a:r>
            <a:r>
              <a:rPr lang="ru-RU" sz="2000" b="0" i="0" dirty="0" smtClean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ru-RU" sz="2000" b="0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это </a:t>
            </a:r>
            <a:r>
              <a:rPr lang="ru-RU" sz="2000" b="1" i="0" dirty="0">
                <a:solidFill>
                  <a:srgbClr val="333333"/>
                </a:solidFill>
                <a:effectLst/>
                <a:latin typeface="Arial Narrow" panose="020B0606020202030204" pitchFamily="34" charset="0"/>
              </a:rPr>
              <a:t>набор обследований, который должен выявить заболевания на ранней стадии чтобы снизить смертность от неинфекционных болезней: в первую очередь от рака и заболеваний сердечно-сосудистой системы</a:t>
            </a:r>
            <a:r>
              <a:rPr lang="ru-RU" sz="2000" dirty="0" smtClean="0">
                <a:solidFill>
                  <a:srgbClr val="333333"/>
                </a:solidFill>
                <a:latin typeface="Arial Narrow" panose="020B0606020202030204" pitchFamily="34" charset="0"/>
              </a:rPr>
              <a:t>)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(реализация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—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2 квартал 2023 г.)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ru-RU" sz="2000" dirty="0" smtClean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Проведение углубленной диспансеризации и </a:t>
            </a:r>
            <a:r>
              <a:rPr lang="ru-RU" sz="2000" dirty="0" err="1" smtClean="0">
                <a:latin typeface="Arial Narrow" panose="020B0606020202030204" pitchFamily="34" charset="0"/>
              </a:rPr>
              <a:t>Онкопатруля</a:t>
            </a:r>
            <a:r>
              <a:rPr lang="ru-RU" sz="2000" dirty="0" smtClean="0">
                <a:latin typeface="Arial Narrow" panose="020B0606020202030204" pitchFamily="34" charset="0"/>
              </a:rPr>
              <a:t> (совместно с ГБ № 6) </a:t>
            </a:r>
          </a:p>
          <a:p>
            <a:pPr algn="just"/>
            <a:r>
              <a:rPr lang="ru-RU" sz="2000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ru-RU" sz="20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   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(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реализация —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1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квартал 2023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г., запланировано  - охват более 400 чел).</a:t>
            </a:r>
            <a:endParaRPr lang="ru-RU" sz="2000" dirty="0">
              <a:solidFill>
                <a:srgbClr val="C00000"/>
              </a:solidFill>
              <a:latin typeface="Arial Narrow" panose="020B0606020202030204" pitchFamily="34" charset="0"/>
            </a:endParaRPr>
          </a:p>
          <a:p>
            <a:pPr marL="285750" indent="-285750" algn="just">
              <a:buFontTx/>
              <a:buChar char="-"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Разработка электронных обучающих видеокурсов по охране труда, первой помощи, применению СИЗ (совместно со специалистами бюро обучения службы управления персоналом).</a:t>
            </a:r>
            <a:r>
              <a:rPr lang="ru-RU" sz="2000" dirty="0">
                <a:latin typeface="Arial Narrow" panose="020B0606020202030204" pitchFamily="34" charset="0"/>
              </a:rPr>
              <a:t> </a:t>
            </a:r>
            <a:endParaRPr lang="ru-RU" sz="2000" dirty="0" smtClean="0">
              <a:latin typeface="Arial Narrow" panose="020B0606020202030204" pitchFamily="34" charset="0"/>
            </a:endParaRPr>
          </a:p>
          <a:p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     (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реализация —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 3 </a:t>
            </a:r>
            <a:r>
              <a:rPr lang="ru-RU" sz="2000" dirty="0">
                <a:solidFill>
                  <a:srgbClr val="C00000"/>
                </a:solidFill>
                <a:latin typeface="Arial Narrow" panose="020B0606020202030204" pitchFamily="34" charset="0"/>
              </a:rPr>
              <a:t>квартал 2023 </a:t>
            </a:r>
            <a:r>
              <a:rPr lang="ru-RU" sz="2000" dirty="0" smtClean="0">
                <a:solidFill>
                  <a:srgbClr val="C00000"/>
                </a:solidFill>
                <a:latin typeface="Arial Narrow" panose="020B0606020202030204" pitchFamily="34" charset="0"/>
              </a:rPr>
              <a:t>г.)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ru-RU" sz="20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dirty="0" smtClean="0">
                <a:latin typeface="Arial Narrow" panose="020B0606020202030204" pitchFamily="34" charset="0"/>
              </a:rPr>
              <a:t>Ведение на регулярной основе рубрики «ЗОЖ» в социальных сетях и информационных изданиях.</a:t>
            </a:r>
          </a:p>
          <a:p>
            <a:endParaRPr lang="ru-RU" dirty="0">
              <a:solidFill>
                <a:srgbClr val="0070C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36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15023" y="180533"/>
            <a:ext cx="9124236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Оценка эффективности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="" xmlns:a16="http://schemas.microsoft.com/office/drawing/2014/main" id="{211260DD-1D0A-65D9-006C-FE5D11F14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655" y="1825625"/>
            <a:ext cx="10781145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Запрос обратной связи от работников — </a:t>
            </a:r>
            <a:r>
              <a:rPr lang="ru-RU" dirty="0" smtClean="0">
                <a:latin typeface="Arial Narrow" panose="020B0606020202030204" pitchFamily="34" charset="0"/>
              </a:rPr>
              <a:t>анкетирование</a:t>
            </a:r>
            <a:endParaRPr lang="ru-RU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Работа </a:t>
            </a:r>
            <a:r>
              <a:rPr lang="ru-RU" dirty="0" smtClean="0">
                <a:latin typeface="Arial Narrow" panose="020B0606020202030204" pitchFamily="34" charset="0"/>
              </a:rPr>
              <a:t>здравпункта </a:t>
            </a:r>
            <a:r>
              <a:rPr lang="ru-RU" dirty="0">
                <a:latin typeface="Arial Narrow" panose="020B0606020202030204" pitchFamily="34" charset="0"/>
              </a:rPr>
              <a:t>—</a:t>
            </a:r>
            <a:r>
              <a:rPr lang="ru-RU" dirty="0" smtClean="0">
                <a:latin typeface="Arial Narrow" panose="020B0606020202030204" pitchFamily="34" charset="0"/>
              </a:rPr>
              <a:t> </a:t>
            </a:r>
            <a:r>
              <a:rPr lang="ru-RU" dirty="0">
                <a:latin typeface="Arial Narrow" panose="020B0606020202030204" pitchFamily="34" charset="0"/>
              </a:rPr>
              <a:t>анализ данных о заболеваемости до начала реализации и спустя год</a:t>
            </a: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>
                <a:latin typeface="Arial Narrow" panose="020B0606020202030204" pitchFamily="34" charset="0"/>
              </a:rPr>
              <a:t>Краткосрочные и среднесрочные цели (ключевые показатели эффективности</a:t>
            </a:r>
            <a:r>
              <a:rPr lang="ru-RU" dirty="0" smtClean="0">
                <a:latin typeface="Arial Narrow" panose="020B0606020202030204" pitchFamily="34" charset="0"/>
              </a:rPr>
              <a:t>):</a:t>
            </a:r>
            <a:endParaRPr lang="ru-RU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Количество </a:t>
            </a:r>
            <a:r>
              <a:rPr lang="ru-RU" dirty="0">
                <a:latin typeface="Arial Narrow" panose="020B0606020202030204" pitchFamily="34" charset="0"/>
              </a:rPr>
              <a:t>дней временной утраты трудоспособности</a:t>
            </a:r>
          </a:p>
          <a:p>
            <a:pPr marL="0" indent="0">
              <a:buNone/>
            </a:pPr>
            <a:endParaRPr lang="ru-RU" dirty="0">
              <a:latin typeface="Arial Narrow" panose="020B0606020202030204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dirty="0">
                <a:latin typeface="Arial Narrow" panose="020B0606020202030204" pitchFamily="34" charset="0"/>
              </a:rPr>
              <a:t> </a:t>
            </a:r>
            <a:r>
              <a:rPr lang="ru-RU" dirty="0" smtClean="0">
                <a:latin typeface="Arial Narrow" panose="020B0606020202030204" pitchFamily="34" charset="0"/>
              </a:rPr>
              <a:t>Процент </a:t>
            </a:r>
            <a:r>
              <a:rPr lang="ru-RU" dirty="0">
                <a:latin typeface="Arial Narrow" panose="020B0606020202030204" pitchFamily="34" charset="0"/>
              </a:rPr>
              <a:t>участия в мероприятиях.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472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59607" y="180533"/>
            <a:ext cx="6194202" cy="71605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Результаты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21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7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7603" y="1399015"/>
            <a:ext cx="1129695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Повышение работоспособности и производительности труда.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Снижение заболеваемости персонала:</a:t>
            </a:r>
          </a:p>
          <a:p>
            <a:pPr>
              <a:spcAft>
                <a:spcPts val="1200"/>
              </a:spcAft>
            </a:pPr>
            <a:r>
              <a:rPr lang="ru-RU" dirty="0">
                <a:latin typeface="Arial Narrow" panose="020B0606020202030204" pitchFamily="34" charset="0"/>
              </a:rPr>
              <a:t>      - общей,</a:t>
            </a:r>
          </a:p>
          <a:p>
            <a:pPr>
              <a:spcAft>
                <a:spcPts val="1200"/>
              </a:spcAft>
            </a:pPr>
            <a:r>
              <a:rPr lang="ru-RU" dirty="0">
                <a:latin typeface="Arial Narrow" panose="020B0606020202030204" pitchFamily="34" charset="0"/>
              </a:rPr>
              <a:t>      - с временной нетрудоспособностью,</a:t>
            </a:r>
          </a:p>
          <a:p>
            <a:pPr>
              <a:spcAft>
                <a:spcPts val="1200"/>
              </a:spcAft>
            </a:pPr>
            <a:r>
              <a:rPr lang="ru-RU" dirty="0">
                <a:latin typeface="Arial Narrow" panose="020B0606020202030204" pitchFamily="34" charset="0"/>
              </a:rPr>
              <a:t>      - профессиональной.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Снижение производственного травматизма.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Формирование устойчивого стремления работников вести здоровый образ жизни.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Рост численности работников и членов семей, систематически посещающих спортивные секции в дворцах спорта и учреждениях активного отдыха.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Увеличение численности работников, предпочитающих здоровое питание, регулярно уделяющих время физическим упражнениям.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ü"/>
            </a:pPr>
            <a:r>
              <a:rPr lang="ru-RU" dirty="0">
                <a:latin typeface="Arial Narrow" panose="020B0606020202030204" pitchFamily="34" charset="0"/>
              </a:rPr>
              <a:t>Развитие и повышение корпоративной культуры и командного духа.</a:t>
            </a:r>
          </a:p>
        </p:txBody>
      </p:sp>
    </p:spTree>
    <p:extLst>
      <p:ext uri="{BB962C8B-B14F-4D97-AF65-F5344CB8AC3E}">
        <p14:creationId xmlns:p14="http://schemas.microsoft.com/office/powerpoint/2010/main" val="216374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113612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197" y="262894"/>
            <a:ext cx="1618839" cy="357284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71356" y="62581"/>
            <a:ext cx="9117406" cy="9096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Контакты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35682" y="2695700"/>
            <a:ext cx="325977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ООО «Камский кабель»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г. Пермь, ул. </a:t>
            </a:r>
            <a:r>
              <a:rPr lang="ru-RU" dirty="0" err="1">
                <a:latin typeface="Arial Narrow" panose="020B0606020202030204" pitchFamily="34" charset="0"/>
              </a:rPr>
              <a:t>Гайвинская</a:t>
            </a:r>
            <a:r>
              <a:rPr lang="ru-RU" dirty="0">
                <a:latin typeface="Arial Narrow" panose="020B0606020202030204" pitchFamily="34" charset="0"/>
              </a:rPr>
              <a:t>, 105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8-800-220-5000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  <a:hlinkClick r:id="rId4"/>
              </a:rPr>
              <a:t>kamkabel@kamkabel.ru</a:t>
            </a:r>
            <a:endParaRPr lang="en-US" dirty="0">
              <a:latin typeface="Arial Narrow" panose="020B0606020202030204" pitchFamily="34" charset="0"/>
            </a:endParaRP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en-US" dirty="0">
                <a:latin typeface="Arial Narrow" panose="020B0606020202030204" pitchFamily="34" charset="0"/>
                <a:hlinkClick r:id="rId5"/>
              </a:rPr>
              <a:t>www.kamkabel.ru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9229" y="2695699"/>
            <a:ext cx="46729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 Narrow" panose="020B0606020202030204" pitchFamily="34" charset="0"/>
              </a:rPr>
              <a:t>Гуляева Юлия Владимировна</a:t>
            </a:r>
          </a:p>
          <a:p>
            <a:endParaRPr lang="ru-RU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Начальник службы охраны труда</a:t>
            </a:r>
          </a:p>
          <a:p>
            <a:endParaRPr lang="en-US" dirty="0">
              <a:latin typeface="Arial Narrow" panose="020B0606020202030204" pitchFamily="34" charset="0"/>
            </a:endParaRPr>
          </a:p>
          <a:p>
            <a:r>
              <a:rPr lang="ru-RU" dirty="0">
                <a:latin typeface="Arial Narrow" panose="020B0606020202030204" pitchFamily="34" charset="0"/>
              </a:rPr>
              <a:t>8-800-220-5000, доб. 2285</a:t>
            </a:r>
          </a:p>
          <a:p>
            <a:endParaRPr lang="en-US" dirty="0">
              <a:latin typeface="Arial Narrow" panose="020B0606020202030204" pitchFamily="34" charset="0"/>
              <a:hlinkClick r:id="rId6"/>
            </a:endParaRPr>
          </a:p>
          <a:p>
            <a:r>
              <a:rPr lang="en-US" dirty="0">
                <a:latin typeface="Arial Narrow" panose="020B0606020202030204" pitchFamily="34" charset="0"/>
                <a:hlinkClick r:id="rId6"/>
              </a:rPr>
              <a:t>Gulyaeva_uv@kamkabel.ru</a:t>
            </a:r>
            <a:r>
              <a:rPr lang="en-US" dirty="0">
                <a:latin typeface="Arial Narrow" panose="020B0606020202030204" pitchFamily="34" charset="0"/>
              </a:rPr>
              <a:t> </a:t>
            </a:r>
            <a:endParaRPr lang="ru-RU" dirty="0">
              <a:latin typeface="Arial Narrow" panose="020B060602020203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190" y="3356839"/>
            <a:ext cx="195924" cy="26123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863" y="3900534"/>
            <a:ext cx="228578" cy="22857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356" y="4448749"/>
            <a:ext cx="238782" cy="23674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190" y="5005127"/>
            <a:ext cx="230619" cy="2285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287" y="3909700"/>
            <a:ext cx="228578" cy="22857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658" y="4448749"/>
            <a:ext cx="238782" cy="23674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424" y="3317979"/>
            <a:ext cx="249954" cy="275312"/>
          </a:xfrm>
          <a:prstGeom prst="rect">
            <a:avLst/>
          </a:prstGeom>
        </p:spPr>
      </p:pic>
      <p:sp>
        <p:nvSpPr>
          <p:cNvPr id="21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1714561" y="6434961"/>
            <a:ext cx="424327" cy="365125"/>
          </a:xfrm>
        </p:spPr>
        <p:txBody>
          <a:bodyPr/>
          <a:lstStyle/>
          <a:p>
            <a:fld id="{7C43F1F8-E0BC-4A52-B386-85058E217FF8}" type="slidenum">
              <a:rPr lang="ru-RU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22</a:t>
            </a:fld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Номер слайда 8"/>
          <p:cNvSpPr txBox="1">
            <a:spLocks/>
          </p:cNvSpPr>
          <p:nvPr/>
        </p:nvSpPr>
        <p:spPr>
          <a:xfrm>
            <a:off x="11714561" y="6434961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C43F1F8-E0BC-4A52-B386-85058E217FF8}" type="slidenum">
              <a:rPr lang="ru-RU" smtClean="0">
                <a:solidFill>
                  <a:schemeClr val="bg1"/>
                </a:solidFill>
                <a:latin typeface="Arial Narrow" panose="020B0606020202030204" pitchFamily="34" charset="0"/>
              </a:rPr>
              <a:pPr/>
              <a:t>22</a:t>
            </a:fld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Номер слайда 8"/>
          <p:cNvSpPr txBox="1">
            <a:spLocks/>
          </p:cNvSpPr>
          <p:nvPr/>
        </p:nvSpPr>
        <p:spPr>
          <a:xfrm>
            <a:off x="11714559" y="6434959"/>
            <a:ext cx="424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Arial Narrow" panose="020B0606020202030204" pitchFamily="34" charset="0"/>
              </a:rPr>
              <a:t>9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55534" y="1752600"/>
            <a:ext cx="2917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latin typeface="Arial Narrow" pitchFamily="34" charset="0"/>
              </a:rPr>
              <a:t>Благодарю за внимание</a:t>
            </a:r>
            <a:r>
              <a:rPr lang="ru-RU" sz="20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2795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9586</TotalTime>
  <Words>1858</Words>
  <Application>Microsoft Office PowerPoint</Application>
  <PresentationFormat>Широкоэкранный</PresentationFormat>
  <Paragraphs>260</Paragraphs>
  <Slides>22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Tahoma</vt:lpstr>
      <vt:lpstr>Times New Roman</vt:lpstr>
      <vt:lpstr>Wingdings</vt:lpstr>
      <vt:lpstr>Тема Office</vt:lpstr>
      <vt:lpstr>Презентация PowerPoint</vt:lpstr>
      <vt:lpstr>О компании </vt:lpstr>
      <vt:lpstr>Для чего нужна Программа здоровья</vt:lpstr>
      <vt:lpstr>Почему здоровье сотрудников является для нас высоким приоритетом?</vt:lpstr>
      <vt:lpstr>8 шагов  к запуску оздоровительной программы персонала</vt:lpstr>
      <vt:lpstr>Цели и задачи Программы здоровья</vt:lpstr>
      <vt:lpstr>Команда по разработке корпоративной программы здоровья</vt:lpstr>
      <vt:lpstr>Мероприятия Программы здоровья</vt:lpstr>
      <vt:lpstr>Здравпункт</vt:lpstr>
      <vt:lpstr>Мероприятия Программы здоровья</vt:lpstr>
      <vt:lpstr>Мероприятия Программы здоровья</vt:lpstr>
      <vt:lpstr>Мероприятия Программы здоровья</vt:lpstr>
      <vt:lpstr>Мероприятия Программы здоровья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Мероприятия по усовершенствованию Программы, реализованные в 2022 году:</vt:lpstr>
      <vt:lpstr>Планируемые мероприятия в 2023 году для улучшения Программы:</vt:lpstr>
      <vt:lpstr>Оценка эффективности</vt:lpstr>
      <vt:lpstr>Результаты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Вахрушев Алексей Васильевич</dc:creator>
  <cp:lastModifiedBy>Баранова Наталья Вячеславовна</cp:lastModifiedBy>
  <cp:revision>590</cp:revision>
  <cp:lastPrinted>2021-11-26T08:21:06Z</cp:lastPrinted>
  <dcterms:created xsi:type="dcterms:W3CDTF">2019-09-23T04:14:35Z</dcterms:created>
  <dcterms:modified xsi:type="dcterms:W3CDTF">2023-02-06T07:50:58Z</dcterms:modified>
</cp:coreProperties>
</file>