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21" r:id="rId3"/>
    <p:sldId id="277" r:id="rId4"/>
    <p:sldId id="257" r:id="rId5"/>
    <p:sldId id="263" r:id="rId6"/>
    <p:sldId id="291" r:id="rId7"/>
    <p:sldId id="280" r:id="rId8"/>
    <p:sldId id="283" r:id="rId9"/>
    <p:sldId id="284" r:id="rId10"/>
    <p:sldId id="308" r:id="rId11"/>
    <p:sldId id="299" r:id="rId12"/>
    <p:sldId id="315" r:id="rId13"/>
    <p:sldId id="285" r:id="rId14"/>
    <p:sldId id="332" r:id="rId15"/>
    <p:sldId id="260" r:id="rId16"/>
    <p:sldId id="306" r:id="rId17"/>
    <p:sldId id="323" r:id="rId18"/>
    <p:sldId id="328" r:id="rId19"/>
    <p:sldId id="322" r:id="rId20"/>
    <p:sldId id="314" r:id="rId21"/>
    <p:sldId id="282" r:id="rId22"/>
    <p:sldId id="316" r:id="rId23"/>
    <p:sldId id="333" r:id="rId24"/>
    <p:sldId id="262" r:id="rId25"/>
    <p:sldId id="293" r:id="rId26"/>
    <p:sldId id="294" r:id="rId27"/>
    <p:sldId id="287" r:id="rId28"/>
    <p:sldId id="297" r:id="rId29"/>
    <p:sldId id="273" r:id="rId30"/>
    <p:sldId id="298" r:id="rId31"/>
    <p:sldId id="329" r:id="rId32"/>
    <p:sldId id="327" r:id="rId33"/>
    <p:sldId id="309" r:id="rId34"/>
    <p:sldId id="318" r:id="rId35"/>
    <p:sldId id="331" r:id="rId36"/>
    <p:sldId id="319" r:id="rId37"/>
    <p:sldId id="334" r:id="rId38"/>
    <p:sldId id="330" r:id="rId39"/>
    <p:sldId id="317" r:id="rId40"/>
    <p:sldId id="290" r:id="rId41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14" autoAdjust="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229B1-526F-4DE3-BBC2-553BCE9B8CA4}" type="datetimeFigureOut">
              <a:rPr lang="ru-RU" smtClean="0"/>
              <a:t>06.02.2023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F9719-B224-4BF8-B8A2-BF39BFB082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84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5F9719-B224-4BF8-B8A2-BF39BFB0824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78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mkperm.ru/" TargetMode="External"/><Relationship Id="rId2" Type="http://schemas.openxmlformats.org/officeDocument/2006/relationships/hyperlink" Target="mailto:smk-avdeeva@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base.garant.ru/403324424/c03c1c2ca213c273a260370a190e4816/#block_1000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base.garant.ru/403324424/c03c1c2ca213c273a260370a190e4816/#block_1000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42304/" TargetMode="External"/><Relationship Id="rId2" Type="http://schemas.openxmlformats.org/officeDocument/2006/relationships/hyperlink" Target="http://www.consultant.ru/document/cons_doc_LAW_157436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121895/1fff5edb8554edf5149be5e82cbb6340f23a7474/?ysclid=l7zm1fbk3e71989955" TargetMode="External"/><Relationship Id="rId5" Type="http://schemas.openxmlformats.org/officeDocument/2006/relationships/hyperlink" Target="http://www.consultant.ru/document/cons_doc_LAW_121895/" TargetMode="External"/><Relationship Id="rId4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s://www.kdelo.ru/qa/121408-yavlyaetsya-li-instruktor-po-sportu-pedagogom?from=PW_F5_View_hook_513&amp;pw=513&amp;ysclid=ldmldyy7z7207818435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smk_perm.ru/" TargetMode="External"/><Relationship Id="rId7" Type="http://schemas.openxmlformats.org/officeDocument/2006/relationships/image" Target="../media/image3.png"/><Relationship Id="rId2" Type="http://schemas.openxmlformats.org/officeDocument/2006/relationships/hyperlink" Target="mailto:smk-avdeeva@yandex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052737"/>
            <a:ext cx="8964488" cy="254771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Организационно-правовые основы </a:t>
            </a:r>
            <a:b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проблемы обучения приёмам оказания первой помощи </a:t>
            </a:r>
            <a:b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объектов экономики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8342096" cy="2736304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внештатный специалист по первой помощи Минздрава Пермского края, 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 ТАК 411 МЧС России по Пермскому краю,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 территориальной аттестационной комиссии Минздрава Пермского края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«Скорая и неотложная медицинская помощь»,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образовательно-методического центра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«Пермская краевая школа медицины катастроф»,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м. н. Авдеева В. Г.</a:t>
            </a:r>
          </a:p>
          <a:p>
            <a:r>
              <a:rPr lang="en-US" sz="1400" b="1" dirty="0" smtClean="0">
                <a:hlinkClick r:id="rId2"/>
              </a:rPr>
              <a:t>smk-avdeeva@yandex.ru</a:t>
            </a:r>
            <a:endParaRPr lang="ru-RU" sz="1400" b="1" dirty="0"/>
          </a:p>
          <a:p>
            <a:r>
              <a:rPr lang="en-US" sz="1400" b="1" dirty="0">
                <a:hlinkClick r:id="rId3"/>
              </a:rPr>
              <a:t>http://smk</a:t>
            </a:r>
            <a:r>
              <a:rPr lang="ru-RU" sz="1400" b="1" dirty="0">
                <a:hlinkClick r:id="rId3"/>
              </a:rPr>
              <a:t>_</a:t>
            </a:r>
            <a:r>
              <a:rPr lang="en-US" sz="1400" b="1" dirty="0">
                <a:hlinkClick r:id="rId3"/>
              </a:rPr>
              <a:t>perm.ru</a:t>
            </a:r>
            <a:r>
              <a:rPr lang="ru-RU" sz="1400" b="1" dirty="0"/>
              <a:t> </a:t>
            </a:r>
          </a:p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Пермь - 2023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3221" y="241073"/>
            <a:ext cx="1662444" cy="8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www.hall-fast.com/media/catalog/product/cache/1/image/1200x1200/9df78eab33525d08d6e5fb8d27136e95/F/i/First_Aid_Symbol_Signs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9798" r="8937" b="8555"/>
          <a:stretch/>
        </p:blipFill>
        <p:spPr bwMode="auto">
          <a:xfrm flipH="1">
            <a:off x="395536" y="5589240"/>
            <a:ext cx="1129987" cy="111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ЛОГО copy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41" y="250598"/>
            <a:ext cx="1057275" cy="814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3" name="Text Box 3"/>
          <p:cNvSpPr txBox="1">
            <a:spLocks noChangeArrowheads="1"/>
          </p:cNvSpPr>
          <p:nvPr/>
        </p:nvSpPr>
        <p:spPr bwMode="auto">
          <a:xfrm>
            <a:off x="3028950" y="46529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endParaRPr lang="ru-RU" altLang="ru-RU" sz="2400">
              <a:latin typeface="Times New Roman" pitchFamily="18" charset="0"/>
            </a:endParaRPr>
          </a:p>
        </p:txBody>
      </p:sp>
      <p:grpSp>
        <p:nvGrpSpPr>
          <p:cNvPr id="481284" name="Group 4"/>
          <p:cNvGrpSpPr>
            <a:grpSpLocks/>
          </p:cNvGrpSpPr>
          <p:nvPr/>
        </p:nvGrpSpPr>
        <p:grpSpPr bwMode="auto">
          <a:xfrm>
            <a:off x="0" y="59140"/>
            <a:ext cx="9108504" cy="6754236"/>
            <a:chOff x="658" y="2296"/>
            <a:chExt cx="2400" cy="1697"/>
          </a:xfrm>
        </p:grpSpPr>
        <p:pic>
          <p:nvPicPr>
            <p:cNvPr id="481285" name="Picture 5" descr=" kh;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" y="2296"/>
              <a:ext cx="2400" cy="1697"/>
            </a:xfrm>
            <a:prstGeom prst="rect">
              <a:avLst/>
            </a:prstGeom>
            <a:solidFill>
              <a:srgbClr val="E00000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</p:pic>
        <p:grpSp>
          <p:nvGrpSpPr>
            <p:cNvPr id="481286" name="Group 6"/>
            <p:cNvGrpSpPr>
              <a:grpSpLocks/>
            </p:cNvGrpSpPr>
            <p:nvPr/>
          </p:nvGrpSpPr>
          <p:grpSpPr bwMode="auto">
            <a:xfrm>
              <a:off x="1960" y="3294"/>
              <a:ext cx="407" cy="318"/>
              <a:chOff x="3412" y="3385"/>
              <a:chExt cx="407" cy="318"/>
            </a:xfrm>
          </p:grpSpPr>
          <p:sp>
            <p:nvSpPr>
              <p:cNvPr id="481287" name="AutoShape 7"/>
              <p:cNvSpPr>
                <a:spLocks noChangeArrowheads="1"/>
              </p:cNvSpPr>
              <p:nvPr/>
            </p:nvSpPr>
            <p:spPr bwMode="auto">
              <a:xfrm>
                <a:off x="3412" y="3385"/>
                <a:ext cx="407" cy="318"/>
              </a:xfrm>
              <a:prstGeom prst="plus">
                <a:avLst>
                  <a:gd name="adj" fmla="val 25000"/>
                </a:avLst>
              </a:prstGeom>
              <a:solidFill>
                <a:srgbClr val="FF5F5F"/>
              </a:solidFill>
              <a:ln w="12700">
                <a:solidFill>
                  <a:srgbClr val="BF214A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altLang="ru-RU" sz="800">
                  <a:solidFill>
                    <a:srgbClr val="00B05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481288" name="WordArt 8"/>
              <p:cNvSpPr>
                <a:spLocks noChangeArrowheads="1" noChangeShapeType="1" noTextEdit="1"/>
              </p:cNvSpPr>
              <p:nvPr/>
            </p:nvSpPr>
            <p:spPr bwMode="auto">
              <a:xfrm>
                <a:off x="3515" y="3475"/>
                <a:ext cx="227" cy="129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ru-RU" sz="800" kern="10" dirty="0">
                    <a:ln w="9525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Arial"/>
                    <a:cs typeface="Arial"/>
                  </a:rPr>
                  <a:t> </a:t>
                </a:r>
                <a:r>
                  <a:rPr lang="ru-RU" sz="800" kern="10" dirty="0">
                    <a:ln w="9525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latin typeface="Arial"/>
                    <a:cs typeface="Arial"/>
                  </a:rPr>
                  <a:t>первая </a:t>
                </a:r>
              </a:p>
              <a:p>
                <a:r>
                  <a:rPr lang="ru-RU" sz="800" kern="10" dirty="0">
                    <a:ln w="9525">
                      <a:solidFill>
                        <a:srgbClr val="800000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latin typeface="Arial"/>
                    <a:cs typeface="Arial"/>
                  </a:rPr>
                  <a:t>помощь</a:t>
                </a:r>
              </a:p>
            </p:txBody>
          </p:sp>
        </p:grpSp>
      </p:grpSp>
      <p:pic>
        <p:nvPicPr>
          <p:cNvPr id="10" name="Рисунок 9" descr="ЛОГО copy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628800"/>
            <a:ext cx="1057275" cy="81407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732240" y="3284984"/>
            <a:ext cx="1815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Охрана труда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9672" y="2992596"/>
            <a:ext cx="1794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МИНОБР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12" name="Picture 7" descr="Школ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68302" y="59140"/>
            <a:ext cx="1251722" cy="61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-1" y="59140"/>
            <a:ext cx="46440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ПРОБЛЕМЫ </a:t>
            </a:r>
            <a:r>
              <a:rPr lang="ru-RU" sz="2800" b="1" dirty="0" smtClean="0">
                <a:solidFill>
                  <a:srgbClr val="FF0000"/>
                </a:solidFill>
              </a:rPr>
              <a:t>существуют…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Межведомственные…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b="1" dirty="0" smtClean="0"/>
              <a:t>Внутриведомственные…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82659" y="2442870"/>
            <a:ext cx="1964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МИНЗДРАВ</a:t>
            </a: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15" name="Picture 2" descr="https://www.hall-fast.com/media/catalog/product/cache/1/image/1200x1200/9df78eab33525d08d6e5fb8d27136e95/F/i/First_Aid_Symbol_Signs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9798" r="8937" b="8555"/>
          <a:stretch/>
        </p:blipFill>
        <p:spPr bwMode="auto">
          <a:xfrm flipH="1">
            <a:off x="8325399" y="6165304"/>
            <a:ext cx="728592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94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Российской Федерации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Основы законодательства Российской Федерации об охране здоровья граждан и отдельные законодательные акты»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25.11.2009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 267-ФЗ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немного истории…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633267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Разграничил понятия «</a:t>
            </a:r>
            <a:r>
              <a:rPr lang="ru-RU" dirty="0"/>
              <a:t>м</a:t>
            </a:r>
            <a:r>
              <a:rPr lang="ru-RU" dirty="0" smtClean="0"/>
              <a:t>едицинская помощь» и «</a:t>
            </a:r>
            <a:r>
              <a:rPr lang="ru-RU" b="1" dirty="0" smtClean="0">
                <a:solidFill>
                  <a:srgbClr val="FF0000"/>
                </a:solidFill>
              </a:rPr>
              <a:t>первая помощь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В законодательных актах: О гражданской обороне, О пожарной безопасности, О полиции и др. заменено понятие «первая медицинская помощь» и «первая доврачебная помощь» на понятие «</a:t>
            </a:r>
            <a:r>
              <a:rPr lang="ru-RU" b="1" dirty="0" smtClean="0">
                <a:solidFill>
                  <a:srgbClr val="FF0000"/>
                </a:solidFill>
              </a:rPr>
              <a:t>первая помощь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812871"/>
            <a:ext cx="1789370" cy="873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429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9025666" cy="612068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Российской Федерации</a:t>
            </a:r>
          </a:p>
          <a:p>
            <a:pPr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основах охраны здоровья граждан </a:t>
            </a:r>
          </a:p>
          <a:p>
            <a:pPr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Федерации» </a:t>
            </a:r>
          </a:p>
          <a:p>
            <a:pPr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21.11.2011 № 323-ФЗ</a:t>
            </a:r>
          </a:p>
          <a:p>
            <a:pPr algn="ctr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 11.06.2022, с изм. от 13.07.2022) (с изм. и доп., вступ. в силу с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01.09.2022)</a:t>
            </a:r>
          </a:p>
          <a:p>
            <a:pPr algn="ctr">
              <a:buNone/>
            </a:pP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чём тут медицина катастроф?</a:t>
            </a:r>
          </a:p>
          <a:p>
            <a:pPr algn="ctr">
              <a:buNone/>
            </a:pPr>
            <a:endParaRPr lang="ru-RU" sz="1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31. Первая помощь.</a:t>
            </a:r>
          </a:p>
          <a:p>
            <a:pPr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41. Организация и оказание медицинской помощи при чрезвычайных ситуациях.</a:t>
            </a:r>
          </a:p>
          <a:p>
            <a:pPr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Минздрава России «Об утверждении Порядка организации и оказания Всероссийской службой медицины катастроф медицинской помощи при чрезвычайных ситуациях, в том числе медицинской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эвакуации»</a:t>
            </a:r>
          </a:p>
          <a:p>
            <a:pPr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06.11.2020 № 1202н.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b="1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953498"/>
            <a:ext cx="1501338" cy="733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ЛОГО copy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733256"/>
            <a:ext cx="1057275" cy="814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https://www.hall-fast.com/media/catalog/product/cache/1/image/1200x1200/9df78eab33525d08d6e5fb8d27136e95/F/i/First_Aid_Symbol_Signs_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9798" r="8937" b="8555"/>
          <a:stretch/>
        </p:blipFill>
        <p:spPr bwMode="auto">
          <a:xfrm flipH="1">
            <a:off x="4139950" y="5933868"/>
            <a:ext cx="936105" cy="832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4625"/>
            <a:ext cx="9025666" cy="1368151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Статья </a:t>
            </a:r>
            <a:r>
              <a:rPr lang="ru-RU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31. Первая </a:t>
            </a:r>
            <a:r>
              <a:rPr lang="ru-RU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помощь.</a:t>
            </a:r>
            <a:br>
              <a:rPr lang="ru-RU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Особый вид помощи! </a:t>
            </a:r>
            <a:r>
              <a:rPr lang="ru-RU" sz="2400" b="1" dirty="0" smtClean="0">
                <a:solidFill>
                  <a:srgbClr val="FF0000"/>
                </a:solidFill>
              </a:rPr>
              <a:t>Понятия </a:t>
            </a:r>
            <a:r>
              <a:rPr lang="ru-RU" sz="2400" b="1" dirty="0">
                <a:solidFill>
                  <a:srgbClr val="FF0000"/>
                </a:solidFill>
              </a:rPr>
              <a:t>«медицинская услуга» не имеет</a:t>
            </a:r>
            <a:r>
              <a:rPr lang="ru-RU" sz="2400" b="1" dirty="0" smtClean="0">
                <a:solidFill>
                  <a:srgbClr val="FF0000"/>
                </a:solidFill>
              </a:rPr>
              <a:t>!</a:t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Слово «первая» определяет </a:t>
            </a:r>
            <a:r>
              <a:rPr lang="ru-RU" sz="2400" b="1" dirty="0" smtClean="0">
                <a:solidFill>
                  <a:srgbClr val="FF0000"/>
                </a:solidFill>
              </a:rPr>
              <a:t>незамедлительность её оказания!</a:t>
            </a:r>
            <a:endParaRPr lang="ru-RU" sz="31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1484784"/>
            <a:ext cx="8856984" cy="5040560"/>
          </a:xfrm>
        </p:spPr>
        <p:txBody>
          <a:bodyPr>
            <a:normAutofit fontScale="55000" lnSpcReduction="20000"/>
          </a:bodyPr>
          <a:lstStyle/>
          <a:p>
            <a:pPr marL="354013" indent="-354013" algn="just"/>
            <a:r>
              <a:rPr lang="ru-RU" dirty="0" smtClean="0">
                <a:solidFill>
                  <a:schemeClr val="tx1"/>
                </a:solidFill>
              </a:rPr>
              <a:t>1</a:t>
            </a:r>
            <a:r>
              <a:rPr lang="ru-RU" dirty="0">
                <a:solidFill>
                  <a:schemeClr val="tx1"/>
                </a:solidFill>
              </a:rPr>
              <a:t>.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Первая помощь 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до оказания медицинской помощи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оказывается 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гражданам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 при несчастных случаях, травмах, отравлениях и других состояниях и заболеваниях, 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угрожающих их жизни и здоровью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лицами, обязанными оказывать первую помощь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в соответствии с федеральным законом или со специальным правилом и имеющими соответствующую подготовку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, в том числе сотрудниками органов внутренних дел Российской Федерации, сотрудниками, военнослужащими и работниками Государственной противопожарной службы, спасателями аварийно-спасательных формирований и аварийно-спасательных служб.</a:t>
            </a:r>
          </a:p>
          <a:p>
            <a:pPr marL="354013" indent="-354013" algn="just"/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2.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Перечень состояний, при которых оказывается первая помощь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, и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перечень мероприятий по оказанию первой помощи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утверждаются уполномоченным федеральным органом исполнительной власти.</a:t>
            </a:r>
          </a:p>
          <a:p>
            <a:pPr marL="354013" indent="-354013" algn="just"/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3. </a:t>
            </a:r>
            <a:r>
              <a:rPr lang="ru-RU" dirty="0">
                <a:solidFill>
                  <a:srgbClr val="7030A0"/>
                </a:solidFill>
                <a:cs typeface="Times New Roman" panose="02020603050405020304" pitchFamily="18" charset="0"/>
              </a:rPr>
              <a:t>Примерные программы учебного курса, предмета и дисциплины по оказанию первой помощи разрабатываются уполномоченным федеральным органом исполнительной власти и утверждаются в порядке, установленном законодательством Российской Федерации</a:t>
            </a:r>
            <a:r>
              <a:rPr lang="ru-RU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.</a:t>
            </a:r>
          </a:p>
          <a:p>
            <a:pPr marL="354013" indent="-354013" algn="just"/>
            <a:r>
              <a:rPr lang="ru-RU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3.1.</a:t>
            </a:r>
            <a:r>
              <a:rPr lang="ru-RU" dirty="0"/>
              <a:t> Перечень состояний, при которых оказывается первая помощь военнослужащим Вооруженных Сил Российской </a:t>
            </a:r>
            <a:r>
              <a:rPr lang="ru-RU" dirty="0" smtClean="0"/>
              <a:t>Федерации… (2022 год) – оговорены особые условия и объёмы оказания первой помощи.</a:t>
            </a:r>
            <a:endParaRPr lang="ru-RU" dirty="0">
              <a:solidFill>
                <a:srgbClr val="7030A0"/>
              </a:solidFill>
              <a:cs typeface="Times New Roman" panose="02020603050405020304" pitchFamily="18" charset="0"/>
            </a:endParaRPr>
          </a:p>
          <a:p>
            <a:pPr marL="354013" indent="-354013" algn="just"/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4. </a:t>
            </a:r>
            <a:r>
              <a:rPr lang="ru-RU" b="1" dirty="0">
                <a:solidFill>
                  <a:schemeClr val="tx1"/>
                </a:solidFill>
                <a:cs typeface="Times New Roman" panose="02020603050405020304" pitchFamily="18" charset="0"/>
              </a:rPr>
              <a:t>Водители транспортных средств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другие лица </a:t>
            </a:r>
            <a:r>
              <a:rPr lang="ru-RU" dirty="0">
                <a:solidFill>
                  <a:schemeClr val="tx1"/>
                </a:solidFill>
                <a:cs typeface="Times New Roman" panose="02020603050405020304" pitchFamily="18" charset="0"/>
              </a:rPr>
              <a:t>вправе оказывать первую помощь 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при наличии соответствующей подготовки и (или) навыков.</a:t>
            </a:r>
          </a:p>
          <a:p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93296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s://www.hall-fast.com/media/catalog/product/cache/1/image/1200x1200/9df78eab33525d08d6e5fb8d27136e95/F/i/First_Aid_Symbol_Signs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4" t="9798" r="8937" b="8555"/>
          <a:stretch/>
        </p:blipFill>
        <p:spPr bwMode="auto">
          <a:xfrm flipH="1">
            <a:off x="12626" y="6031779"/>
            <a:ext cx="742950" cy="734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29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36004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Участники оказания первой помощи и федеральное законодательство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025666" cy="5993808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«О частной детективной и охранной деятельности в Российской Федерации» от 11.03.</a:t>
            </a:r>
            <a:r>
              <a:rPr lang="ru-RU" b="1" dirty="0" smtClean="0">
                <a:solidFill>
                  <a:srgbClr val="C00000"/>
                </a:solidFill>
              </a:rPr>
              <a:t>1992</a:t>
            </a:r>
            <a:r>
              <a:rPr lang="ru-RU" dirty="0" smtClean="0"/>
              <a:t> № 2487-1.</a:t>
            </a:r>
          </a:p>
          <a:p>
            <a:r>
              <a:rPr lang="ru-RU" dirty="0" smtClean="0"/>
              <a:t>«Об учреждениях и органах, исполняющих уголовное наказание в виде лишения свободы» от 21.07.</a:t>
            </a:r>
            <a:r>
              <a:rPr lang="ru-RU" b="1" dirty="0" smtClean="0">
                <a:solidFill>
                  <a:srgbClr val="C00000"/>
                </a:solidFill>
              </a:rPr>
              <a:t>1993</a:t>
            </a:r>
            <a:r>
              <a:rPr lang="ru-RU" dirty="0" smtClean="0"/>
              <a:t> № 5463-1.</a:t>
            </a:r>
          </a:p>
          <a:p>
            <a:r>
              <a:rPr lang="ru-RU" b="1" dirty="0" smtClean="0"/>
              <a:t>«О защите населения и </a:t>
            </a:r>
            <a:r>
              <a:rPr lang="ru-RU" dirty="0" smtClean="0"/>
              <a:t>территорий от ЧС природного и техногенного характера» от 21.12.</a:t>
            </a:r>
            <a:r>
              <a:rPr lang="ru-RU" b="1" dirty="0" smtClean="0">
                <a:solidFill>
                  <a:srgbClr val="C00000"/>
                </a:solidFill>
              </a:rPr>
              <a:t>1994</a:t>
            </a:r>
            <a:r>
              <a:rPr lang="ru-RU" dirty="0" smtClean="0"/>
              <a:t> № 68-ФЗ.</a:t>
            </a:r>
          </a:p>
          <a:p>
            <a:r>
              <a:rPr lang="ru-RU" b="1" dirty="0" smtClean="0"/>
              <a:t>«О пожарной безопасности» от 21.12.</a:t>
            </a:r>
            <a:r>
              <a:rPr lang="ru-RU" b="1" dirty="0" smtClean="0">
                <a:solidFill>
                  <a:srgbClr val="C00000"/>
                </a:solidFill>
              </a:rPr>
              <a:t>1994</a:t>
            </a:r>
            <a:r>
              <a:rPr lang="ru-RU" b="1" dirty="0" smtClean="0"/>
              <a:t> № 69-ФЗ.</a:t>
            </a:r>
          </a:p>
          <a:p>
            <a:r>
              <a:rPr lang="ru-RU" b="1" dirty="0" smtClean="0"/>
              <a:t>«Об аварийно-спасательных службах и статусе спасателей» от 22.08.</a:t>
            </a:r>
            <a:r>
              <a:rPr lang="ru-RU" b="1" dirty="0" smtClean="0">
                <a:solidFill>
                  <a:srgbClr val="C00000"/>
                </a:solidFill>
              </a:rPr>
              <a:t>1995</a:t>
            </a:r>
            <a:r>
              <a:rPr lang="ru-RU" b="1" dirty="0" smtClean="0"/>
              <a:t> № 151-ФЗ.</a:t>
            </a:r>
          </a:p>
          <a:p>
            <a:r>
              <a:rPr lang="ru-RU" b="1" dirty="0" smtClean="0"/>
              <a:t>«О безопасности дорожного движения» от 10.12.</a:t>
            </a:r>
            <a:r>
              <a:rPr lang="ru-RU" b="1" dirty="0" smtClean="0">
                <a:solidFill>
                  <a:srgbClr val="C00000"/>
                </a:solidFill>
              </a:rPr>
              <a:t>1995</a:t>
            </a:r>
            <a:r>
              <a:rPr lang="ru-RU" b="1" dirty="0" smtClean="0"/>
              <a:t> № 196-ФЗ.</a:t>
            </a:r>
          </a:p>
          <a:p>
            <a:r>
              <a:rPr lang="ru-RU" b="1" dirty="0" smtClean="0"/>
              <a:t>«О внутренних войсках министерства внутренних дел Российской Федерации» от 06.02.</a:t>
            </a:r>
            <a:r>
              <a:rPr lang="ru-RU" b="1" dirty="0" smtClean="0">
                <a:solidFill>
                  <a:srgbClr val="C00000"/>
                </a:solidFill>
              </a:rPr>
              <a:t>1997</a:t>
            </a:r>
            <a:r>
              <a:rPr lang="ru-RU" b="1" dirty="0" smtClean="0"/>
              <a:t> № 27-ФЗ.</a:t>
            </a:r>
          </a:p>
          <a:p>
            <a:r>
              <a:rPr lang="ru-RU" b="1" dirty="0" smtClean="0"/>
              <a:t>«О промышленной безопасности опасных производственных объектов» от 21.06.</a:t>
            </a:r>
            <a:r>
              <a:rPr lang="ru-RU" b="1" dirty="0" smtClean="0">
                <a:solidFill>
                  <a:srgbClr val="C00000"/>
                </a:solidFill>
              </a:rPr>
              <a:t>1997</a:t>
            </a:r>
            <a:r>
              <a:rPr lang="ru-RU" b="1" dirty="0" smtClean="0"/>
              <a:t> № 116-ФЗ.</a:t>
            </a:r>
          </a:p>
          <a:p>
            <a:r>
              <a:rPr lang="ru-RU" dirty="0" smtClean="0"/>
              <a:t>«О судебных приставах» от 21.07.</a:t>
            </a:r>
            <a:r>
              <a:rPr lang="ru-RU" b="1" dirty="0" smtClean="0">
                <a:solidFill>
                  <a:srgbClr val="C00000"/>
                </a:solidFill>
              </a:rPr>
              <a:t>1997</a:t>
            </a:r>
            <a:r>
              <a:rPr lang="ru-RU" dirty="0" smtClean="0"/>
              <a:t> № 118-ФЗ.</a:t>
            </a:r>
          </a:p>
          <a:p>
            <a:r>
              <a:rPr lang="ru-RU" b="1" dirty="0" smtClean="0"/>
              <a:t>«О гражданской обороне» от 12.02.</a:t>
            </a:r>
            <a:r>
              <a:rPr lang="ru-RU" b="1" dirty="0" smtClean="0">
                <a:solidFill>
                  <a:srgbClr val="C00000"/>
                </a:solidFill>
              </a:rPr>
              <a:t>1999</a:t>
            </a:r>
            <a:r>
              <a:rPr lang="ru-RU" b="1" dirty="0" smtClean="0"/>
              <a:t> № 28-ФЗ.</a:t>
            </a:r>
          </a:p>
          <a:p>
            <a:r>
              <a:rPr lang="ru-RU" b="1" dirty="0" smtClean="0"/>
              <a:t>«О ведомственной охране» от 14.04.</a:t>
            </a:r>
            <a:r>
              <a:rPr lang="ru-RU" b="1" dirty="0" smtClean="0">
                <a:solidFill>
                  <a:srgbClr val="C00000"/>
                </a:solidFill>
              </a:rPr>
              <a:t>1999</a:t>
            </a:r>
            <a:r>
              <a:rPr lang="ru-RU" b="1" dirty="0" smtClean="0"/>
              <a:t> № 77-ФЗ.</a:t>
            </a:r>
          </a:p>
          <a:p>
            <a:r>
              <a:rPr lang="ru-RU" b="1" dirty="0" smtClean="0"/>
              <a:t>«Об основах охраны труда в Российской Федерации» от 17.07.</a:t>
            </a:r>
            <a:r>
              <a:rPr lang="ru-RU" b="1" dirty="0" smtClean="0">
                <a:solidFill>
                  <a:srgbClr val="C00000"/>
                </a:solidFill>
              </a:rPr>
              <a:t>1999</a:t>
            </a:r>
            <a:r>
              <a:rPr lang="ru-RU" b="1" dirty="0" smtClean="0"/>
              <a:t> № 181-ФЗ.</a:t>
            </a:r>
          </a:p>
          <a:p>
            <a:r>
              <a:rPr lang="ru-RU" b="1" dirty="0" smtClean="0"/>
              <a:t>«О полиции» от 07.02.</a:t>
            </a:r>
            <a:r>
              <a:rPr lang="ru-RU" b="1" dirty="0" smtClean="0">
                <a:solidFill>
                  <a:srgbClr val="C00000"/>
                </a:solidFill>
              </a:rPr>
              <a:t>2011</a:t>
            </a:r>
            <a:r>
              <a:rPr lang="ru-RU" b="1" dirty="0" smtClean="0"/>
              <a:t> № 3-ФЗ.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«Об образовании в Российской Федерации» от 29.12.2012 № 273.</a:t>
            </a:r>
          </a:p>
          <a:p>
            <a:pPr lvl="0"/>
            <a:r>
              <a:rPr lang="ru-RU" sz="2500" dirty="0"/>
              <a:t>Постановление Правительства Российской Федерации «Об утверждении Положения о подготовке граждан Российской Федерации, иностранных граждан и лиц без гражданства в области защиты от чрезвычайных ситуаций природного и техногенного характера» от </a:t>
            </a:r>
            <a:r>
              <a:rPr lang="ru-RU" sz="2500" b="1" dirty="0">
                <a:solidFill>
                  <a:srgbClr val="FF0000"/>
                </a:solidFill>
              </a:rPr>
              <a:t>18.09.2020 № 1485</a:t>
            </a:r>
            <a:r>
              <a:rPr lang="ru-RU" sz="2500" b="1" dirty="0" smtClean="0">
                <a:solidFill>
                  <a:srgbClr val="FF0000"/>
                </a:solidFill>
              </a:rPr>
              <a:t>.</a:t>
            </a:r>
          </a:p>
          <a:p>
            <a:pPr lvl="0"/>
            <a:r>
              <a:rPr lang="ru-RU" sz="2500" b="1" dirty="0"/>
              <a:t>Постановление Правительства Российской </a:t>
            </a:r>
            <a:r>
              <a:rPr lang="ru-RU" sz="2500" b="1" dirty="0" smtClean="0"/>
              <a:t>Федерации «О порядке обучения по охране труда и проверки знания требований охраны труда» (с изменениями и дополнениями) от </a:t>
            </a:r>
            <a:r>
              <a:rPr lang="ru-RU" sz="2500" b="1" dirty="0" smtClean="0">
                <a:solidFill>
                  <a:srgbClr val="FF0000"/>
                </a:solidFill>
              </a:rPr>
              <a:t>24.12.2021 № 2464.</a:t>
            </a:r>
          </a:p>
          <a:p>
            <a:pPr lvl="0"/>
            <a:endParaRPr lang="ru-RU" sz="2500" dirty="0"/>
          </a:p>
          <a:p>
            <a:endParaRPr lang="ru-RU" sz="3600" b="1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3933056"/>
            <a:ext cx="1279889" cy="624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5643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918162" cy="201622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Российской Федерации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основах охраны здоровья граждан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Российской Федерации» от 21.11.2011 № 323-ФЗ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кому оказывают первую помощь?</a:t>
            </a:r>
            <a:b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обращения к людям, требующим оказания первой помощи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348880"/>
            <a:ext cx="8640960" cy="3777283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Больной?</a:t>
            </a:r>
            <a:r>
              <a:rPr lang="ru-RU" dirty="0" smtClean="0"/>
              <a:t> – это физическое лицо, у которого установлено какое-либо заболевание.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Пациент?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– это физическое лицо, обратившееся за оказанием медицинской помощи независимо от наличия у него заболевания или которому оказывается медицинская помощь в виде </a:t>
            </a:r>
            <a:r>
              <a:rPr lang="ru-RU" b="1" dirty="0" smtClean="0"/>
              <a:t>медицинской услуги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Пострадавший</a:t>
            </a:r>
            <a:r>
              <a:rPr lang="ru-RU" b="1" dirty="0">
                <a:solidFill>
                  <a:srgbClr val="FF0000"/>
                </a:solidFill>
              </a:rPr>
              <a:t>!</a:t>
            </a:r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Потерпевший!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5814008"/>
            <a:ext cx="1787038" cy="872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7479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Мероприятия первой помощи</a:t>
            </a:r>
            <a:br>
              <a:rPr lang="ru-RU" sz="3200" b="1" dirty="0" smtClean="0"/>
            </a:br>
            <a:r>
              <a:rPr lang="ru-RU" sz="3200" b="1" i="1" dirty="0" smtClean="0">
                <a:solidFill>
                  <a:srgbClr val="FF0000"/>
                </a:solidFill>
              </a:rPr>
              <a:t>или несовершенность законодательства, ведущее к проблемам…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3629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Приказ Министерства здравоохранения и социального развития Российской	 Федерации «Об </a:t>
            </a:r>
            <a:r>
              <a:rPr lang="ru-RU" dirty="0" smtClean="0"/>
              <a:t>утверждении перечня </a:t>
            </a:r>
            <a:r>
              <a:rPr lang="ru-RU" b="1" dirty="0" smtClean="0"/>
              <a:t>состояний</a:t>
            </a:r>
            <a:r>
              <a:rPr lang="ru-RU" dirty="0" smtClean="0"/>
              <a:t>, при которых оказывается первая помощь, и перечня </a:t>
            </a:r>
            <a:r>
              <a:rPr lang="ru-RU" b="1" dirty="0" smtClean="0"/>
              <a:t>мероприятий</a:t>
            </a:r>
            <a:r>
              <a:rPr lang="ru-RU" dirty="0" smtClean="0"/>
              <a:t> по оказанию первой помощи» </a:t>
            </a:r>
          </a:p>
          <a:p>
            <a:pPr marL="0" indent="0" algn="ctr">
              <a:buNone/>
            </a:pPr>
            <a:r>
              <a:rPr lang="ru-RU" dirty="0" smtClean="0"/>
              <a:t>от 04.05.2012 № 477н.</a:t>
            </a:r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23812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77230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pPr marL="0" indent="0"/>
            <a:r>
              <a:rPr lang="ru-RU" sz="2000" b="1" dirty="0"/>
              <a:t>Приказ </a:t>
            </a:r>
            <a:r>
              <a:rPr lang="ru-RU" sz="2000" b="1" dirty="0" err="1" smtClean="0"/>
              <a:t>Минздравсоцразвития</a:t>
            </a:r>
            <a:r>
              <a:rPr lang="ru-RU" sz="2000" b="1" dirty="0" smtClean="0"/>
              <a:t> России</a:t>
            </a:r>
            <a:br>
              <a:rPr lang="ru-RU" sz="2000" b="1" dirty="0" smtClean="0"/>
            </a:br>
            <a:r>
              <a:rPr lang="ru-RU" sz="2000" b="1" dirty="0" smtClean="0"/>
              <a:t>«Об </a:t>
            </a:r>
            <a:r>
              <a:rPr lang="ru-RU" sz="2000" b="1" dirty="0"/>
              <a:t>утверждении перечня </a:t>
            </a:r>
            <a:r>
              <a:rPr lang="ru-RU" sz="2000" b="1" dirty="0">
                <a:solidFill>
                  <a:srgbClr val="FF0000"/>
                </a:solidFill>
              </a:rPr>
              <a:t>состояний</a:t>
            </a:r>
            <a:r>
              <a:rPr lang="ru-RU" sz="2000" b="1" dirty="0"/>
              <a:t>, при которых оказывается первая помощь, и перечня мероприятий по оказанию первой помощи» </a:t>
            </a:r>
            <a:br>
              <a:rPr lang="ru-RU" sz="2000" b="1" dirty="0"/>
            </a:br>
            <a:r>
              <a:rPr lang="ru-RU" sz="2000" b="1" dirty="0"/>
              <a:t>от 04.05.2012 № </a:t>
            </a:r>
            <a:r>
              <a:rPr lang="ru-RU" sz="2000" b="1" dirty="0" smtClean="0"/>
              <a:t>477н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Отсутствие сознания – </a:t>
            </a:r>
            <a:r>
              <a:rPr lang="ru-RU" b="1" i="1" dirty="0" smtClean="0">
                <a:solidFill>
                  <a:srgbClr val="FF0000"/>
                </a:solidFill>
              </a:rPr>
              <a:t>НАРУШЕНИЕ СОЗНАНИЯ!</a:t>
            </a:r>
          </a:p>
          <a:p>
            <a:r>
              <a:rPr lang="ru-RU" dirty="0" smtClean="0"/>
              <a:t>Остановка дыхания и кровообращения – </a:t>
            </a:r>
            <a:r>
              <a:rPr lang="ru-RU" b="1" i="1" dirty="0" smtClean="0">
                <a:solidFill>
                  <a:srgbClr val="FF0000"/>
                </a:solidFill>
              </a:rPr>
              <a:t>НАРУШЕНИЕ ДЫХАНИЯ и КРОВООБРАЩЕНИЯ!</a:t>
            </a:r>
          </a:p>
          <a:p>
            <a:r>
              <a:rPr lang="ru-RU" dirty="0" smtClean="0"/>
              <a:t>Наружное кровотечение.</a:t>
            </a:r>
          </a:p>
          <a:p>
            <a:r>
              <a:rPr lang="ru-RU" dirty="0" smtClean="0"/>
              <a:t>Инородное тело верхних дыхательных путей –</a:t>
            </a:r>
            <a:r>
              <a:rPr lang="ru-RU" b="1" i="1" dirty="0" smtClean="0">
                <a:solidFill>
                  <a:srgbClr val="FF0000"/>
                </a:solidFill>
              </a:rPr>
              <a:t> ОТСУТСТВУЕТ В РАЗДЕЛЕ ПРИКАЗА «МЕРОПРИЯТИЯ»!</a:t>
            </a:r>
          </a:p>
          <a:p>
            <a:r>
              <a:rPr lang="ru-RU" dirty="0" smtClean="0"/>
              <a:t>Травмы различных областей тела – </a:t>
            </a:r>
            <a:r>
              <a:rPr lang="ru-RU" b="1" i="1" dirty="0" smtClean="0">
                <a:solidFill>
                  <a:srgbClr val="FF0000"/>
                </a:solidFill>
              </a:rPr>
              <a:t>ПОНЯТИЕ НЕКОНКРЕТНОЕ!</a:t>
            </a:r>
          </a:p>
          <a:p>
            <a:r>
              <a:rPr lang="ru-RU" dirty="0" smtClean="0"/>
              <a:t>Ожоги, эффекты от воздействия высоких температур, теплового излучения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b="1" i="1" dirty="0" smtClean="0">
                <a:solidFill>
                  <a:srgbClr val="FF0000"/>
                </a:solidFill>
              </a:rPr>
              <a:t>ЭТО ТОЖЕ ТРАВМА!</a:t>
            </a:r>
          </a:p>
          <a:p>
            <a:r>
              <a:rPr lang="ru-RU" dirty="0" smtClean="0"/>
              <a:t>Отморожения и  другие эффекты от воздействия низких температур – </a:t>
            </a:r>
            <a:r>
              <a:rPr lang="ru-RU" b="1" i="1" dirty="0" smtClean="0">
                <a:solidFill>
                  <a:srgbClr val="FF0000"/>
                </a:solidFill>
              </a:rPr>
              <a:t>ЭТО ТОЖЕ ТРАВМА!</a:t>
            </a:r>
            <a:endParaRPr lang="ru-RU" b="1" i="1" dirty="0">
              <a:solidFill>
                <a:srgbClr val="FF0000"/>
              </a:solidFill>
            </a:endParaRPr>
          </a:p>
          <a:p>
            <a:r>
              <a:rPr lang="ru-RU" dirty="0" smtClean="0"/>
              <a:t>Отравления</a:t>
            </a:r>
            <a:r>
              <a:rPr lang="ru-RU" dirty="0"/>
              <a:t> </a:t>
            </a:r>
            <a:r>
              <a:rPr lang="ru-RU" dirty="0" smtClean="0"/>
              <a:t>– </a:t>
            </a:r>
            <a:r>
              <a:rPr lang="ru-RU" b="1" i="1" dirty="0" smtClean="0">
                <a:solidFill>
                  <a:srgbClr val="FF0000"/>
                </a:solidFill>
              </a:rPr>
              <a:t>ОСТРЫЕ ОТРАВЛЕНИЯ!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23812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3697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405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/>
              <a:t>Приказ </a:t>
            </a:r>
            <a:r>
              <a:rPr lang="ru-RU" sz="2000" b="1" dirty="0" err="1" smtClean="0"/>
              <a:t>Минздравсоцразвития</a:t>
            </a:r>
            <a:r>
              <a:rPr lang="ru-RU" sz="2000" b="1" dirty="0" smtClean="0"/>
              <a:t> России</a:t>
            </a: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/>
              <a:t>«Об утверждении перечня состояний, при которых оказывается первая помощь, и перечня </a:t>
            </a:r>
            <a:r>
              <a:rPr lang="ru-RU" sz="2000" b="1" dirty="0">
                <a:solidFill>
                  <a:srgbClr val="FF0000"/>
                </a:solidFill>
              </a:rPr>
              <a:t>мероприятий</a:t>
            </a:r>
            <a:r>
              <a:rPr lang="ru-RU" sz="2000" b="1" dirty="0"/>
              <a:t> по оказанию первой помощи» </a:t>
            </a:r>
            <a:br>
              <a:rPr lang="ru-RU" sz="2000" b="1" dirty="0"/>
            </a:br>
            <a:r>
              <a:rPr lang="ru-RU" sz="2000" b="1" dirty="0"/>
              <a:t>от 04.05.2012 № </a:t>
            </a:r>
            <a:r>
              <a:rPr lang="ru-RU" sz="2000" b="1" dirty="0" smtClean="0"/>
              <a:t>477н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129712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Не определяет </a:t>
            </a:r>
            <a:r>
              <a:rPr lang="ru-RU" dirty="0" smtClean="0"/>
              <a:t>тактическую составляющую первой помощи.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Не отражает </a:t>
            </a:r>
            <a:r>
              <a:rPr lang="ru-RU" dirty="0" smtClean="0"/>
              <a:t>причины или повреждающие факторы травмы.</a:t>
            </a:r>
          </a:p>
          <a:p>
            <a:r>
              <a:rPr lang="ru-RU" b="1" i="1" dirty="0">
                <a:solidFill>
                  <a:srgbClr val="FF0000"/>
                </a:solidFill>
              </a:rPr>
              <a:t>Не отражает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dirty="0"/>
              <a:t>юридические аспекты первой помощи.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Не определяет </a:t>
            </a:r>
            <a:r>
              <a:rPr lang="ru-RU" dirty="0" smtClean="0"/>
              <a:t>и </a:t>
            </a:r>
            <a:r>
              <a:rPr lang="ru-RU" b="1" i="1" dirty="0" smtClean="0">
                <a:solidFill>
                  <a:srgbClr val="FF0000"/>
                </a:solidFill>
              </a:rPr>
              <a:t>не разграничивает </a:t>
            </a:r>
            <a:r>
              <a:rPr lang="ru-RU" dirty="0" err="1" smtClean="0"/>
              <a:t>жизнеспасающие</a:t>
            </a:r>
            <a:r>
              <a:rPr lang="ru-RU" dirty="0" smtClean="0"/>
              <a:t> и </a:t>
            </a:r>
            <a:r>
              <a:rPr lang="ru-RU" dirty="0" err="1" smtClean="0"/>
              <a:t>жизнеподдерживающие</a:t>
            </a:r>
            <a:r>
              <a:rPr lang="ru-RU" dirty="0" smtClean="0"/>
              <a:t> мероприятия первой помощи.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Упущены</a:t>
            </a:r>
            <a:r>
              <a:rPr lang="ru-RU" b="1" dirty="0" smtClean="0"/>
              <a:t> </a:t>
            </a:r>
            <a:r>
              <a:rPr lang="ru-RU" dirty="0" smtClean="0"/>
              <a:t>мероприятия первой помощи: приём удаление инородного тела из верхних дыхательных путей, противошоковое положение, транспортные положения с травмой головы, груди, живота, травмой таза, ишемическая травма и др.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Нет</a:t>
            </a:r>
            <a:r>
              <a:rPr lang="ru-RU" dirty="0" smtClean="0"/>
              <a:t> мероприятий первой помощи при утоплении и </a:t>
            </a:r>
            <a:r>
              <a:rPr lang="ru-RU" dirty="0" err="1" smtClean="0"/>
              <a:t>электротравме</a:t>
            </a:r>
            <a:r>
              <a:rPr lang="ru-RU" dirty="0" smtClean="0"/>
              <a:t>.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Допущены ошибки </a:t>
            </a:r>
            <a:r>
              <a:rPr lang="ru-RU" dirty="0" smtClean="0"/>
              <a:t>в описании последовательности выполнения мероприятий остановки наружного кровотечения!!! и не только…</a:t>
            </a:r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6237312"/>
            <a:ext cx="923313" cy="450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6255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«Первая психологическая помощь»</a:t>
            </a:r>
            <a:br>
              <a:rPr lang="ru-RU" sz="2800" b="1" dirty="0" smtClean="0"/>
            </a:br>
            <a:r>
              <a:rPr lang="ru-RU" sz="2800" b="1" dirty="0" smtClean="0"/>
              <a:t>или «психологическая поддержка»? </a:t>
            </a:r>
            <a:br>
              <a:rPr lang="ru-RU" sz="2800" b="1" dirty="0" smtClean="0"/>
            </a:br>
            <a:r>
              <a:rPr lang="ru-RU" sz="2800" b="1" i="1" dirty="0" smtClean="0">
                <a:solidFill>
                  <a:srgbClr val="FF0000"/>
                </a:solidFill>
              </a:rPr>
              <a:t>или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</a:rPr>
              <a:t>Как трактовать содержание приложения № 2 </a:t>
            </a:r>
            <a:br>
              <a:rPr lang="ru-RU" sz="2800" b="1" i="1" dirty="0" smtClean="0">
                <a:solidFill>
                  <a:srgbClr val="FF0000"/>
                </a:solidFill>
              </a:rPr>
            </a:br>
            <a:r>
              <a:rPr lang="ru-RU" sz="2800" b="1" i="1" dirty="0" smtClean="0">
                <a:solidFill>
                  <a:srgbClr val="FF0000"/>
                </a:solidFill>
              </a:rPr>
              <a:t>к Правилам обучения по охране труда </a:t>
            </a:r>
            <a:br>
              <a:rPr lang="ru-RU" sz="2800" b="1" i="1" dirty="0" smtClean="0">
                <a:solidFill>
                  <a:srgbClr val="FF0000"/>
                </a:solidFill>
              </a:rPr>
            </a:br>
            <a:r>
              <a:rPr lang="ru-RU" sz="2800" b="1" i="1" dirty="0" smtClean="0">
                <a:solidFill>
                  <a:srgbClr val="FF0000"/>
                </a:solidFill>
              </a:rPr>
              <a:t>и проверки знания требований охраны труда № 2464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420888"/>
            <a:ext cx="8774146" cy="403244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Психологическая поддержка </a:t>
            </a:r>
            <a:r>
              <a:rPr lang="ru-RU" dirty="0" smtClean="0"/>
              <a:t>– </a:t>
            </a:r>
            <a:r>
              <a:rPr lang="ru-RU" dirty="0"/>
              <a:t>это совокупность </a:t>
            </a:r>
            <a:r>
              <a:rPr lang="ru-RU" b="1" dirty="0"/>
              <a:t>социально-психологических</a:t>
            </a:r>
            <a:r>
              <a:rPr lang="ru-RU" dirty="0"/>
              <a:t> методов и способов, направленных на </a:t>
            </a:r>
            <a:r>
              <a:rPr lang="ru-RU" b="1" dirty="0"/>
              <a:t>помощь</a:t>
            </a:r>
            <a:r>
              <a:rPr lang="ru-RU" dirty="0"/>
              <a:t> в социально-профессиональном самоопределении человека в процессе развития его склонностей, самосознания и ценностных ориентаций, а также в процессе повышения конкурентоспособности человека на трудовом рынке и </a:t>
            </a:r>
            <a:r>
              <a:rPr lang="ru-RU" b="1" dirty="0"/>
              <a:t>его адаптации </a:t>
            </a:r>
            <a:r>
              <a:rPr lang="ru-RU" dirty="0"/>
              <a:t>к условиям осуществления собственных профессиональных </a:t>
            </a:r>
            <a:r>
              <a:rPr lang="ru-RU" dirty="0" smtClean="0"/>
              <a:t>обязанностей; </a:t>
            </a:r>
            <a:r>
              <a:rPr lang="ru-RU" b="1" dirty="0" smtClean="0"/>
              <a:t>осуществляется путём оптимизации психологических ресурсов человека на полное разрешений или снижения актуальности психологических проблем</a:t>
            </a:r>
            <a:r>
              <a:rPr lang="ru-RU" dirty="0" smtClean="0"/>
              <a:t>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Первая психологическая помощь </a:t>
            </a:r>
            <a:r>
              <a:rPr lang="ru-RU" dirty="0" smtClean="0"/>
              <a:t>– </a:t>
            </a:r>
            <a:r>
              <a:rPr lang="ru-RU" b="1" dirty="0" smtClean="0"/>
              <a:t>это </a:t>
            </a:r>
            <a:r>
              <a:rPr lang="ru-RU" b="1" dirty="0"/>
              <a:t>с</a:t>
            </a:r>
            <a:r>
              <a:rPr lang="ru-RU" b="1" dirty="0" smtClean="0"/>
              <a:t>овокупность мероприятий общечеловеческой поддержки и практической помощи</a:t>
            </a:r>
            <a:r>
              <a:rPr lang="ru-RU" dirty="0" smtClean="0"/>
              <a:t> ближним, которые испытывают страдание и нужды. Оказывается вместе с </a:t>
            </a:r>
            <a:r>
              <a:rPr lang="ru-RU" b="1" dirty="0" smtClean="0"/>
              <a:t>первой помощью.</a:t>
            </a:r>
          </a:p>
          <a:p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6094126"/>
            <a:ext cx="1213306" cy="59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3494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И почему именно так!!!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53285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Проект Федерального закона о психологической помощи населению в Российской Федерации</a:t>
            </a:r>
            <a:r>
              <a:rPr lang="ru-RU" dirty="0"/>
              <a:t>, </a:t>
            </a:r>
            <a:r>
              <a:rPr lang="ru-RU" b="1" dirty="0"/>
              <a:t>статья 7 «Основные виды психологической помощи»</a:t>
            </a:r>
            <a:r>
              <a:rPr lang="ru-RU" dirty="0"/>
              <a:t> гласит, что </a:t>
            </a:r>
            <a:r>
              <a:rPr lang="ru-RU" i="1" dirty="0"/>
              <a:t>«3) </a:t>
            </a:r>
            <a:r>
              <a:rPr lang="ru-RU" b="1" i="1" dirty="0">
                <a:solidFill>
                  <a:srgbClr val="FF0000"/>
                </a:solidFill>
              </a:rPr>
              <a:t>психологическая поддержка</a:t>
            </a:r>
            <a:r>
              <a:rPr lang="ru-RU" i="1" dirty="0"/>
              <a:t> (в том числе, дистанционная) и психологическое сопровождение – предупреждение и своевременное выявление неблагоприятных межличностных отношений, стрессовых и других актуальных ситуаций психического дискомфорта, которые нарушают нормальную жизнедеятельность получателя психологической помощи»</a:t>
            </a:r>
            <a:r>
              <a:rPr lang="ru-RU" dirty="0"/>
              <a:t> и </a:t>
            </a:r>
            <a:r>
              <a:rPr lang="ru-RU" b="1" dirty="0" smtClean="0"/>
              <a:t>выполняются </a:t>
            </a:r>
            <a:r>
              <a:rPr lang="ru-RU" b="1" dirty="0"/>
              <a:t>они </a:t>
            </a:r>
            <a:r>
              <a:rPr lang="ru-RU" b="1" dirty="0">
                <a:solidFill>
                  <a:srgbClr val="FF0000"/>
                </a:solidFill>
              </a:rPr>
              <a:t>профессиональными психологами</a:t>
            </a:r>
            <a:r>
              <a:rPr lang="ru-RU" dirty="0"/>
              <a:t>, а значит термин «психологическая поддержка» не может быть рекомендован к выполнению лицами, не имеющими профессионального психологического </a:t>
            </a:r>
            <a:r>
              <a:rPr lang="ru-RU" dirty="0" smtClean="0"/>
              <a:t>образования.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Агазаде</a:t>
            </a:r>
            <a:r>
              <a:rPr lang="ru-RU" dirty="0" smtClean="0"/>
              <a:t> </a:t>
            </a:r>
            <a:r>
              <a:rPr lang="ru-RU" dirty="0" err="1"/>
              <a:t>Назим</a:t>
            </a:r>
            <a:r>
              <a:rPr lang="ru-RU" dirty="0"/>
              <a:t> (Баку, Азербайджан) в статье «Первая психологическая помощь в доклинической практике», рассуждая о природе первой психологической помощи, написал следующее: </a:t>
            </a:r>
            <a:r>
              <a:rPr lang="ru-RU" i="1" dirty="0">
                <a:solidFill>
                  <a:srgbClr val="FF0000"/>
                </a:solidFill>
              </a:rPr>
              <a:t>«Вопросы оказания </a:t>
            </a:r>
            <a:r>
              <a:rPr lang="ru-RU" b="1" i="1" dirty="0">
                <a:solidFill>
                  <a:srgbClr val="FF0000"/>
                </a:solidFill>
              </a:rPr>
              <a:t>первой психологической помощи </a:t>
            </a:r>
            <a:r>
              <a:rPr lang="ru-RU" i="1" dirty="0">
                <a:solidFill>
                  <a:srgbClr val="FF0000"/>
                </a:solidFill>
              </a:rPr>
              <a:t>(известной также как </a:t>
            </a:r>
            <a:r>
              <a:rPr lang="ru-RU" b="1" i="1" dirty="0">
                <a:solidFill>
                  <a:srgbClr val="FF0000"/>
                </a:solidFill>
              </a:rPr>
              <a:t>первая эмоциональная помощь</a:t>
            </a:r>
            <a:r>
              <a:rPr lang="ru-RU" i="1" dirty="0">
                <a:solidFill>
                  <a:srgbClr val="FF0000"/>
                </a:solidFill>
              </a:rPr>
              <a:t>) в последние годы приобрели особое </a:t>
            </a:r>
            <a:r>
              <a:rPr lang="ru-RU" i="1" dirty="0" smtClean="0">
                <a:solidFill>
                  <a:srgbClr val="FF0000"/>
                </a:solidFill>
              </a:rPr>
              <a:t>значение» (2013)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89908"/>
            <a:ext cx="1241953" cy="60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4526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ru-RU" sz="2000" b="1" dirty="0"/>
              <a:t>Приказ </a:t>
            </a:r>
            <a:r>
              <a:rPr lang="ru-RU" sz="2000" b="1" dirty="0" err="1"/>
              <a:t>Минздравсоцразвития</a:t>
            </a:r>
            <a:r>
              <a:rPr lang="ru-RU" sz="2000" b="1" dirty="0"/>
              <a:t> России</a:t>
            </a:r>
            <a:br>
              <a:rPr lang="ru-RU" sz="2000" b="1" dirty="0"/>
            </a:br>
            <a:r>
              <a:rPr lang="ru-RU" sz="2000" b="1" dirty="0"/>
              <a:t>«Об утверждении перечня состояний, при которых оказывается первая помощь, и перечня </a:t>
            </a:r>
            <a:r>
              <a:rPr lang="ru-RU" sz="2000" b="1" dirty="0">
                <a:solidFill>
                  <a:srgbClr val="FF0000"/>
                </a:solidFill>
              </a:rPr>
              <a:t>мероприятий</a:t>
            </a:r>
            <a:r>
              <a:rPr lang="ru-RU" sz="2000" b="1" dirty="0"/>
              <a:t> по оказанию первой помощи» </a:t>
            </a:r>
            <a:br>
              <a:rPr lang="ru-RU" sz="2000" b="1" dirty="0"/>
            </a:br>
            <a:r>
              <a:rPr lang="ru-RU" sz="2000" b="1" dirty="0"/>
              <a:t>от 04.05.2012 № </a:t>
            </a:r>
            <a:r>
              <a:rPr lang="ru-RU" sz="2000" b="1" dirty="0" smtClean="0"/>
              <a:t>477н</a:t>
            </a:r>
            <a:br>
              <a:rPr lang="ru-RU" sz="2000" b="1" dirty="0" smtClean="0"/>
            </a:br>
            <a:r>
              <a:rPr lang="ru-RU" sz="800" b="1" dirty="0" smtClean="0"/>
              <a:t>…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i="1" dirty="0" smtClean="0">
                <a:solidFill>
                  <a:srgbClr val="FF0000"/>
                </a:solidFill>
              </a:rPr>
              <a:t>ЖИЗНЕСПАСАЮЩИЕ МЕРОПРИЯТИЯ ПЕРВОЙ ПОМОЩИ</a:t>
            </a:r>
            <a:endParaRPr lang="ru-RU" sz="2000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Вызов СМП - ГДЕ? ЧТО? КОГДА? КТО? Определение помощника.</a:t>
            </a:r>
          </a:p>
          <a:p>
            <a:r>
              <a:rPr lang="ru-RU" b="1" dirty="0"/>
              <a:t>Обеспечение безопасного оказания первой помощи. Прекращение действия повреждающих факторов на </a:t>
            </a:r>
            <a:r>
              <a:rPr lang="ru-RU" b="1" dirty="0" smtClean="0"/>
              <a:t>пострадавшего (по возможности). </a:t>
            </a:r>
            <a:endParaRPr lang="ru-RU" b="1" dirty="0"/>
          </a:p>
          <a:p>
            <a:r>
              <a:rPr lang="ru-RU" b="1" dirty="0"/>
              <a:t>Остановка наружного кровотечения любым доступным способом.</a:t>
            </a:r>
          </a:p>
          <a:p>
            <a:r>
              <a:rPr lang="ru-RU" b="1" dirty="0"/>
              <a:t>Восстановление и поддержание проходимости </a:t>
            </a:r>
            <a:r>
              <a:rPr lang="ru-RU" b="1" dirty="0" smtClean="0"/>
              <a:t>верхних дыхательных путей.</a:t>
            </a:r>
            <a:endParaRPr lang="ru-RU" b="1" dirty="0"/>
          </a:p>
          <a:p>
            <a:r>
              <a:rPr lang="ru-RU" b="1" dirty="0"/>
              <a:t>Простейшие противошоковые мероприятия.</a:t>
            </a:r>
          </a:p>
          <a:p>
            <a:r>
              <a:rPr lang="ru-RU" b="1" dirty="0" smtClean="0"/>
              <a:t>Сердечно-легочная реанимация.</a:t>
            </a:r>
            <a:endParaRPr lang="ru-RU" b="1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23812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213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Правила первой помощи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774146" cy="5544616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Правило золотого часа – </a:t>
            </a:r>
            <a:r>
              <a:rPr lang="ru-RU" b="1" i="1" dirty="0" smtClean="0"/>
              <a:t>время с момента получения травмы и/или возникновения острого состояния, вызванного заболеванием, до момента поступления пострадавшего на этап оказания специализированной медицинской помощи (на операционный стол, в палату интенсивной терапии и т. п.).</a:t>
            </a:r>
          </a:p>
          <a:p>
            <a:r>
              <a:rPr lang="ru-RU" b="1" dirty="0" smtClean="0"/>
              <a:t>Правило платинового получаса.</a:t>
            </a:r>
          </a:p>
          <a:p>
            <a:r>
              <a:rPr lang="ru-RU" b="1" dirty="0" smtClean="0"/>
              <a:t>Правило вызова СМП.</a:t>
            </a:r>
          </a:p>
          <a:p>
            <a:r>
              <a:rPr lang="ru-RU" b="1" dirty="0" smtClean="0"/>
              <a:t>Правило «Не навреди!».</a:t>
            </a:r>
          </a:p>
          <a:p>
            <a:r>
              <a:rPr lang="ru-RU" b="1" dirty="0" smtClean="0"/>
              <a:t>Правило разумного / допустимого риска.</a:t>
            </a:r>
          </a:p>
          <a:p>
            <a:r>
              <a:rPr lang="ru-RU" b="1" dirty="0" smtClean="0"/>
              <a:t>Правило соблюдения порядка выполнения первоочередных </a:t>
            </a:r>
            <a:r>
              <a:rPr lang="ru-RU" b="1" dirty="0" err="1" smtClean="0"/>
              <a:t>жизнеспасающих</a:t>
            </a:r>
            <a:r>
              <a:rPr lang="ru-RU" b="1" dirty="0" smtClean="0"/>
              <a:t> мероприятий первой помощи.</a:t>
            </a:r>
          </a:p>
          <a:p>
            <a:r>
              <a:rPr lang="ru-RU" b="1" dirty="0" smtClean="0"/>
              <a:t>Правила осмотра пострадавшего «с первого взгляда», «с головы до пят».</a:t>
            </a:r>
          </a:p>
          <a:p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23812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5042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5436" cy="71435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Подготовка к оказанию первой помощи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836712"/>
            <a:ext cx="8507288" cy="566412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+mj-lt"/>
                <a:cs typeface="Times New Roman" panose="02020603050405020304" pitchFamily="18" charset="0"/>
              </a:rPr>
              <a:t>Трудовой кодекс Российской Федерации от 30.12.2001 № 197-ФЗ.</a:t>
            </a:r>
          </a:p>
          <a:p>
            <a:pPr algn="just"/>
            <a:r>
              <a:rPr lang="ru-RU" dirty="0" smtClean="0">
                <a:latin typeface="+mj-lt"/>
                <a:cs typeface="Times New Roman" panose="02020603050405020304" pitchFamily="18" charset="0"/>
              </a:rPr>
              <a:t>Федеральный закон Российской Федерации «О защите населения и территорий от чрезвычайных ситуаций природного и техногенного характера» от </a:t>
            </a:r>
            <a:r>
              <a:rPr lang="ru-RU" b="1" dirty="0" smtClean="0">
                <a:latin typeface="+mj-lt"/>
                <a:cs typeface="Times New Roman" panose="02020603050405020304" pitchFamily="18" charset="0"/>
              </a:rPr>
              <a:t>21.12.1998 № 68-ФЗ.</a:t>
            </a:r>
          </a:p>
          <a:p>
            <a:pPr lvl="0" algn="just"/>
            <a:r>
              <a:rPr lang="ru-RU" dirty="0" smtClean="0"/>
              <a:t>Постановление </a:t>
            </a:r>
            <a:r>
              <a:rPr lang="ru-RU" dirty="0"/>
              <a:t>Правительства Российской Федерации «Об утверждении Положения </a:t>
            </a:r>
            <a:r>
              <a:rPr lang="ru-RU" b="1" dirty="0"/>
              <a:t>о подготовке </a:t>
            </a:r>
            <a:r>
              <a:rPr lang="ru-RU" dirty="0"/>
              <a:t>граждан Российской Федерации, иностранных граждан и лиц без гражданства в области защиты от чрезвычайных ситуаций природного и техногенного характера» от </a:t>
            </a:r>
            <a:r>
              <a:rPr lang="ru-RU" b="1" dirty="0"/>
              <a:t>18.09.2020 № 1485</a:t>
            </a:r>
            <a:r>
              <a:rPr lang="ru-RU" b="1" dirty="0" smtClean="0"/>
              <a:t>.</a:t>
            </a:r>
          </a:p>
          <a:p>
            <a:pPr lvl="0" algn="just"/>
            <a:r>
              <a:rPr lang="ru-RU" dirty="0"/>
              <a:t>Постановление Правительства Российской </a:t>
            </a:r>
            <a:r>
              <a:rPr lang="ru-RU" dirty="0" smtClean="0"/>
              <a:t>Федерации «Об утверждении Правил аккредитации организаций, индивидуальных предпринимателей, оказывающих услуги в области охраны труда, и требований к организациям и индивидуальным предпринимателям, оказывающим услуги в области охраны труда» от </a:t>
            </a:r>
            <a:r>
              <a:rPr lang="ru-RU" b="1" dirty="0" smtClean="0"/>
              <a:t>16.12.2021 № 2334.</a:t>
            </a:r>
          </a:p>
          <a:p>
            <a:pPr lvl="0" algn="just"/>
            <a:r>
              <a:rPr lang="ru-RU" b="1" dirty="0" smtClean="0">
                <a:solidFill>
                  <a:srgbClr val="FF0000"/>
                </a:solidFill>
              </a:rPr>
              <a:t>Постановление </a:t>
            </a:r>
            <a:r>
              <a:rPr lang="ru-RU" b="1" dirty="0">
                <a:solidFill>
                  <a:srgbClr val="FF0000"/>
                </a:solidFill>
              </a:rPr>
              <a:t>Правительства Российской </a:t>
            </a:r>
            <a:r>
              <a:rPr lang="ru-RU" b="1" dirty="0" smtClean="0">
                <a:solidFill>
                  <a:srgbClr val="FF0000"/>
                </a:solidFill>
              </a:rPr>
              <a:t>Федерации «О порядке обучения по охране труда и проверки знания требований охраны труда» (с изменениями и дополнениями) от 24.12.2021 № 2464.</a:t>
            </a:r>
          </a:p>
          <a:p>
            <a:pPr lvl="0" algn="just"/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23812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702138" cy="64258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ПЕРВАЯ </a:t>
            </a:r>
            <a:r>
              <a:rPr lang="ru-RU" b="1" dirty="0" smtClean="0">
                <a:solidFill>
                  <a:srgbClr val="FF0000"/>
                </a:solidFill>
              </a:rPr>
              <a:t>ПОМОЩЬ как предмет</a:t>
            </a:r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/>
              <a:t>Кого учить?</a:t>
            </a:r>
          </a:p>
          <a:p>
            <a:r>
              <a:rPr lang="ru-RU" b="1" dirty="0"/>
              <a:t>Где учить?</a:t>
            </a:r>
          </a:p>
          <a:p>
            <a:r>
              <a:rPr lang="ru-RU" b="1" dirty="0"/>
              <a:t>Чему учить?</a:t>
            </a:r>
          </a:p>
          <a:p>
            <a:r>
              <a:rPr lang="ru-RU" b="1" dirty="0"/>
              <a:t>Как учить?</a:t>
            </a:r>
          </a:p>
          <a:p>
            <a:r>
              <a:rPr lang="ru-RU" b="1" dirty="0"/>
              <a:t>Кто может учить</a:t>
            </a:r>
            <a:r>
              <a:rPr lang="ru-RU" b="1" dirty="0" smtClean="0"/>
              <a:t>?</a:t>
            </a:r>
          </a:p>
          <a:p>
            <a:pPr marL="0" indent="0">
              <a:buNone/>
            </a:pPr>
            <a:r>
              <a:rPr lang="ru-RU" b="1" dirty="0" err="1">
                <a:solidFill>
                  <a:srgbClr val="FF0000"/>
                </a:solidFill>
              </a:rPr>
              <a:t>ЗУНКи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и </a:t>
            </a:r>
            <a:r>
              <a:rPr lang="ru-RU" sz="2800" b="1" dirty="0" smtClean="0">
                <a:solidFill>
                  <a:srgbClr val="FF0000"/>
                </a:solidFill>
              </a:rPr>
              <a:t>последовательность их формирования</a:t>
            </a:r>
            <a:endParaRPr lang="ru-RU" sz="2800" b="1" dirty="0"/>
          </a:p>
          <a:p>
            <a:r>
              <a:rPr lang="ru-RU" b="1" dirty="0" smtClean="0"/>
              <a:t>Знания</a:t>
            </a:r>
          </a:p>
          <a:p>
            <a:r>
              <a:rPr lang="ru-RU" b="1" dirty="0" smtClean="0"/>
              <a:t>Умения</a:t>
            </a:r>
          </a:p>
          <a:p>
            <a:r>
              <a:rPr lang="ru-RU" b="1" dirty="0" smtClean="0"/>
              <a:t>Навыки</a:t>
            </a:r>
          </a:p>
          <a:p>
            <a:r>
              <a:rPr lang="ru-RU" b="1" dirty="0" smtClean="0"/>
              <a:t>Компетенции или качество</a:t>
            </a:r>
          </a:p>
          <a:p>
            <a:endParaRPr lang="ru-RU" b="1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3283" y="5445224"/>
            <a:ext cx="2542383" cy="124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4299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7344816" cy="1143000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rgbClr val="FF0000"/>
                </a:solidFill>
              </a:rPr>
              <a:t>Постановление Правительства </a:t>
            </a:r>
            <a:r>
              <a:rPr lang="ru-RU" sz="2200" b="1" dirty="0" smtClean="0">
                <a:solidFill>
                  <a:srgbClr val="FF0000"/>
                </a:solidFill>
              </a:rPr>
              <a:t>Российской Федерации</a:t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>«О </a:t>
            </a:r>
            <a:r>
              <a:rPr lang="ru-RU" sz="2200" b="1" dirty="0">
                <a:solidFill>
                  <a:srgbClr val="FF0000"/>
                </a:solidFill>
              </a:rPr>
              <a:t>порядке обучения по охране труда и проверки знания требований охраны </a:t>
            </a:r>
            <a:r>
              <a:rPr lang="ru-RU" sz="2200" b="1" dirty="0" smtClean="0">
                <a:solidFill>
                  <a:srgbClr val="FF0000"/>
                </a:solidFill>
              </a:rPr>
              <a:t>труда» </a:t>
            </a:r>
            <a:r>
              <a:rPr lang="ru-RU" sz="2200" b="1" dirty="0">
                <a:solidFill>
                  <a:srgbClr val="FF0000"/>
                </a:solidFill>
              </a:rPr>
              <a:t>от </a:t>
            </a:r>
            <a:r>
              <a:rPr lang="ru-RU" sz="2200" b="1" dirty="0" smtClean="0">
                <a:solidFill>
                  <a:srgbClr val="FF0000"/>
                </a:solidFill>
              </a:rPr>
              <a:t>24.12.2021  № </a:t>
            </a:r>
            <a:r>
              <a:rPr lang="ru-RU" sz="2200" b="1" dirty="0">
                <a:solidFill>
                  <a:srgbClr val="FF0000"/>
                </a:solidFill>
              </a:rPr>
              <a:t>2464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ПРИЛОЖЕНИЕ </a:t>
            </a:r>
            <a:r>
              <a:rPr lang="ru-RU" b="1" dirty="0" smtClean="0"/>
              <a:t>№</a:t>
            </a:r>
            <a:r>
              <a:rPr lang="ru-RU" b="1" dirty="0"/>
              <a:t> 2</a:t>
            </a:r>
            <a:br>
              <a:rPr lang="ru-RU" b="1" dirty="0"/>
            </a:br>
            <a:r>
              <a:rPr lang="ru-RU" b="1" dirty="0"/>
              <a:t>к </a:t>
            </a:r>
            <a:r>
              <a:rPr lang="ru-RU" b="1" dirty="0">
                <a:hlinkClick r:id="rId2"/>
              </a:rPr>
              <a:t>Правилам</a:t>
            </a:r>
            <a:r>
              <a:rPr lang="ru-RU" b="1" dirty="0"/>
              <a:t> </a:t>
            </a:r>
            <a:r>
              <a:rPr lang="ru-RU" b="1" dirty="0" smtClean="0"/>
              <a:t>обучения по </a:t>
            </a:r>
            <a:r>
              <a:rPr lang="ru-RU" b="1" dirty="0"/>
              <a:t>охране труда</a:t>
            </a:r>
            <a:br>
              <a:rPr lang="ru-RU" b="1" dirty="0"/>
            </a:br>
            <a:r>
              <a:rPr lang="ru-RU" b="1" dirty="0"/>
              <a:t>и проверки </a:t>
            </a:r>
            <a:r>
              <a:rPr lang="ru-RU" b="1" dirty="0" smtClean="0"/>
              <a:t>знания требований </a:t>
            </a:r>
            <a:r>
              <a:rPr lang="ru-RU" b="1" dirty="0"/>
              <a:t>охраны труда</a:t>
            </a:r>
          </a:p>
          <a:p>
            <a:pPr marL="0" indent="0">
              <a:buNone/>
            </a:pPr>
            <a:r>
              <a:rPr lang="ru-RU" b="1" dirty="0"/>
              <a:t> 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Примерные перечни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тем теоретических и практических </a:t>
            </a:r>
            <a:r>
              <a:rPr lang="ru-RU" b="1" dirty="0" smtClean="0">
                <a:solidFill>
                  <a:srgbClr val="FF0000"/>
                </a:solidFill>
              </a:rPr>
              <a:t>занятий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для </a:t>
            </a:r>
            <a:r>
              <a:rPr lang="ru-RU" b="1" dirty="0">
                <a:solidFill>
                  <a:srgbClr val="FF0000"/>
                </a:solidFill>
              </a:rPr>
              <a:t>формирования программ обучения по оказанию первой помощи пострадавшим</a:t>
            </a:r>
          </a:p>
          <a:p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1727" y="143866"/>
            <a:ext cx="1271597" cy="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043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43866"/>
            <a:ext cx="7344816" cy="1440160"/>
          </a:xfrm>
        </p:spPr>
        <p:txBody>
          <a:bodyPr>
            <a:noAutofit/>
          </a:bodyPr>
          <a:lstStyle/>
          <a:p>
            <a:pPr marL="0" indent="0"/>
            <a:r>
              <a:rPr lang="ru-RU" sz="2400" b="1" dirty="0"/>
              <a:t>ПРИЛОЖЕНИЕ № 2</a:t>
            </a:r>
            <a:br>
              <a:rPr lang="ru-RU" sz="2400" b="1" dirty="0"/>
            </a:br>
            <a:r>
              <a:rPr lang="ru-RU" sz="2400" b="1" dirty="0"/>
              <a:t>к </a:t>
            </a:r>
            <a:r>
              <a:rPr lang="ru-RU" sz="2400" b="1" dirty="0">
                <a:hlinkClick r:id="rId2"/>
              </a:rPr>
              <a:t>Правилам</a:t>
            </a:r>
            <a:r>
              <a:rPr lang="ru-RU" sz="2400" b="1" dirty="0"/>
              <a:t> обучения по охране труда</a:t>
            </a:r>
            <a:br>
              <a:rPr lang="ru-RU" sz="2400" b="1" dirty="0"/>
            </a:br>
            <a:r>
              <a:rPr lang="ru-RU" sz="2400" b="1" dirty="0"/>
              <a:t>и проверки знания требований охраны </a:t>
            </a:r>
            <a:r>
              <a:rPr lang="ru-RU" sz="2400" b="1" dirty="0" smtClean="0"/>
              <a:t>труда</a:t>
            </a:r>
            <a:br>
              <a:rPr lang="ru-RU" sz="2400" b="1" dirty="0" smtClean="0"/>
            </a:br>
            <a:r>
              <a:rPr lang="ru-RU" sz="2400" b="1" i="1" dirty="0" smtClean="0">
                <a:solidFill>
                  <a:srgbClr val="FF0000"/>
                </a:solidFill>
              </a:rPr>
              <a:t>или С этим необходимо разбираться!!!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«Давление руками на грудину…» - </a:t>
            </a:r>
            <a:r>
              <a:rPr lang="ru-RU" b="1" i="1" dirty="0" smtClean="0">
                <a:solidFill>
                  <a:srgbClr val="FF0000"/>
                </a:solidFill>
              </a:rPr>
              <a:t>компрессии грудной клетки при проведении непрямого массажа сердца.</a:t>
            </a:r>
          </a:p>
          <a:p>
            <a:r>
              <a:rPr lang="ru-RU" dirty="0" smtClean="0"/>
              <a:t>«Выполнение обзорного осмотра» </a:t>
            </a:r>
            <a:r>
              <a:rPr lang="ru-RU" b="1" i="1" dirty="0" smtClean="0">
                <a:solidFill>
                  <a:srgbClr val="FF0000"/>
                </a:solidFill>
              </a:rPr>
              <a:t>- ? Есть Первичный ускоренный осмотр. Правило трёх П – П</a:t>
            </a:r>
            <a:r>
              <a:rPr lang="ru-RU" b="1" i="1" dirty="0" smtClean="0"/>
              <a:t>осмотреть</a:t>
            </a:r>
            <a:r>
              <a:rPr lang="ru-RU" b="1" i="1" dirty="0" smtClean="0">
                <a:solidFill>
                  <a:srgbClr val="FF0000"/>
                </a:solidFill>
              </a:rPr>
              <a:t> – П</a:t>
            </a:r>
            <a:r>
              <a:rPr lang="ru-RU" b="1" i="1" dirty="0" smtClean="0"/>
              <a:t>ослушать</a:t>
            </a:r>
            <a:r>
              <a:rPr lang="ru-RU" b="1" i="1" dirty="0" smtClean="0">
                <a:solidFill>
                  <a:srgbClr val="FF0000"/>
                </a:solidFill>
              </a:rPr>
              <a:t> - П</a:t>
            </a:r>
            <a:r>
              <a:rPr lang="ru-RU" b="1" i="1" dirty="0" smtClean="0"/>
              <a:t>очувствовать</a:t>
            </a:r>
          </a:p>
          <a:p>
            <a:r>
              <a:rPr lang="ru-RU" dirty="0" smtClean="0"/>
              <a:t>«Выполнение подробного осмотра» </a:t>
            </a:r>
            <a:r>
              <a:rPr lang="ru-RU" b="1" i="1" dirty="0" smtClean="0">
                <a:solidFill>
                  <a:srgbClr val="FF0000"/>
                </a:solidFill>
              </a:rPr>
              <a:t>- ? Есть Повторный или полный осмотр. Правило – «с головы до пят».</a:t>
            </a:r>
          </a:p>
          <a:p>
            <a:r>
              <a:rPr lang="ru-RU" dirty="0" smtClean="0"/>
              <a:t>«Травмы живота и таза» – </a:t>
            </a:r>
            <a:r>
              <a:rPr lang="ru-RU" b="1" i="1" dirty="0" smtClean="0">
                <a:solidFill>
                  <a:srgbClr val="FF0000"/>
                </a:solidFill>
              </a:rPr>
              <a:t>это разные </a:t>
            </a:r>
            <a:r>
              <a:rPr lang="ru-RU" b="1" i="1" dirty="0">
                <a:solidFill>
                  <a:srgbClr val="FF0000"/>
                </a:solidFill>
              </a:rPr>
              <a:t>по механизму </a:t>
            </a:r>
            <a:r>
              <a:rPr lang="ru-RU" b="1" i="1" dirty="0" smtClean="0">
                <a:solidFill>
                  <a:srgbClr val="FF0000"/>
                </a:solidFill>
              </a:rPr>
              <a:t>и проявлениям повреждения!</a:t>
            </a:r>
          </a:p>
          <a:p>
            <a:r>
              <a:rPr lang="ru-RU" dirty="0" smtClean="0"/>
              <a:t>«Прижатие подключичной и подмышечной артерии…» – </a:t>
            </a:r>
            <a:r>
              <a:rPr lang="ru-RU" b="1" i="1" dirty="0" smtClean="0">
                <a:solidFill>
                  <a:srgbClr val="FF0000"/>
                </a:solidFill>
              </a:rPr>
              <a:t>сложно выполнить даже специалисту!!!</a:t>
            </a:r>
          </a:p>
          <a:p>
            <a:r>
              <a:rPr lang="ru-RU" dirty="0" smtClean="0"/>
              <a:t>«Фиксация шейного отдела позвоночника» </a:t>
            </a:r>
            <a:r>
              <a:rPr lang="ru-RU" b="1" i="1" dirty="0" smtClean="0">
                <a:solidFill>
                  <a:srgbClr val="FF0000"/>
                </a:solidFill>
              </a:rPr>
              <a:t>с использованием специальных средств вообще не рекомендована!</a:t>
            </a:r>
          </a:p>
          <a:p>
            <a:r>
              <a:rPr lang="ru-RU" dirty="0" smtClean="0"/>
              <a:t>«Оптимальное положение тела» </a:t>
            </a:r>
            <a:r>
              <a:rPr lang="ru-RU" b="1" i="1" dirty="0" smtClean="0">
                <a:solidFill>
                  <a:srgbClr val="FF0000"/>
                </a:solidFill>
              </a:rPr>
              <a:t>- ? Есть понятие – </a:t>
            </a:r>
            <a:r>
              <a:rPr lang="ru-RU" b="1" i="1" dirty="0" err="1" smtClean="0">
                <a:solidFill>
                  <a:srgbClr val="FF0000"/>
                </a:solidFill>
              </a:rPr>
              <a:t>физиологическивыгодное</a:t>
            </a:r>
            <a:r>
              <a:rPr lang="ru-RU" b="1" i="1" dirty="0" smtClean="0">
                <a:solidFill>
                  <a:srgbClr val="FF0000"/>
                </a:solidFill>
              </a:rPr>
              <a:t> положение или транспортное положение.</a:t>
            </a:r>
          </a:p>
          <a:p>
            <a:r>
              <a:rPr lang="ru-RU" dirty="0" smtClean="0"/>
              <a:t>«Отработка приёмов экстренного извлечения пострадавшего из труднодоступного места». </a:t>
            </a:r>
            <a:r>
              <a:rPr lang="ru-RU" b="1" i="1" dirty="0" smtClean="0">
                <a:solidFill>
                  <a:srgbClr val="FF0000"/>
                </a:solidFill>
              </a:rPr>
              <a:t>Допуск только у спасателей!!!</a:t>
            </a:r>
          </a:p>
          <a:p>
            <a:r>
              <a:rPr lang="ru-RU" dirty="0" smtClean="0"/>
              <a:t>«Психологическая поддержка» </a:t>
            </a:r>
            <a:r>
              <a:rPr lang="ru-RU" i="1" dirty="0" smtClean="0"/>
              <a:t>– </a:t>
            </a:r>
            <a:r>
              <a:rPr lang="ru-RU" b="1" i="1" dirty="0" smtClean="0">
                <a:solidFill>
                  <a:srgbClr val="FF0000"/>
                </a:solidFill>
              </a:rPr>
              <a:t>оказывается специалистами, имеющими высшее профессиональное образование в этой области!</a:t>
            </a:r>
          </a:p>
          <a:p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1727" y="143866"/>
            <a:ext cx="1271597" cy="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935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987" y="1412776"/>
            <a:ext cx="8875820" cy="273630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«9</a:t>
            </a:r>
            <a:r>
              <a:rPr lang="ru-RU" sz="3400" dirty="0"/>
              <a:t>. Содержание дополнительных профессиональных программ должно учитывать </a:t>
            </a:r>
            <a:r>
              <a:rPr lang="ru-RU" sz="3400" dirty="0">
                <a:hlinkClick r:id="rId2"/>
              </a:rPr>
              <a:t>профессиональные стандарты</a:t>
            </a:r>
            <a:r>
              <a:rPr lang="ru-RU" sz="3400" dirty="0"/>
              <a:t>, квалификационные требования, указанные в квалификационных справочниках по соответствующим должностям, профессиям и специальностям, или квалификационные требования к профессиональным знаниям и навыкам, необходимым для исполнения должностных обязанностей, которые устанавливаются в соответствии с федеральными законами и иными нормативными правовыми актами Российской Федерации о государственной службе. </a:t>
            </a:r>
          </a:p>
          <a:p>
            <a:pPr marL="0" indent="0">
              <a:buNone/>
            </a:pPr>
            <a:r>
              <a:rPr lang="ru-RU" sz="3400" dirty="0"/>
              <a:t>10. Программы профессиональной переподготовки разрабатываются на основании установленных квалификационных требований, профессиональных стандартов и требований соответствующих федеральных государственных образовательных </a:t>
            </a:r>
            <a:r>
              <a:rPr lang="ru-RU" sz="3400" dirty="0">
                <a:hlinkClick r:id="rId3"/>
              </a:rPr>
              <a:t>стандартов</a:t>
            </a:r>
            <a:r>
              <a:rPr lang="ru-RU" sz="3400" dirty="0"/>
              <a:t> среднего профессионального и (или) высшего образования к результатам освоения образовательных </a:t>
            </a:r>
            <a:r>
              <a:rPr lang="ru-RU" sz="3400" dirty="0" smtClean="0"/>
              <a:t>программ».</a:t>
            </a:r>
          </a:p>
          <a:p>
            <a:pPr marL="0" indent="0">
              <a:buNone/>
            </a:pPr>
            <a:r>
              <a:rPr lang="ru-RU" sz="4200" b="1" dirty="0" smtClean="0">
                <a:solidFill>
                  <a:srgbClr val="FF0000"/>
                </a:solidFill>
              </a:rPr>
              <a:t>ДПП разрабатываются и утверждаются образовательной организацией!!!</a:t>
            </a:r>
            <a:endParaRPr lang="ru-RU" sz="4200" b="1" dirty="0">
              <a:solidFill>
                <a:srgbClr val="FF0000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79512" y="116632"/>
            <a:ext cx="741682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hlinkClick r:id=""/>
              </a:rPr>
              <a:t>Федеральный закон от 29.12.2012 № 273-ФЗ (ред. от 14.07.2022) </a:t>
            </a:r>
          </a:p>
          <a:p>
            <a:r>
              <a:rPr lang="ru-RU" sz="1800" b="1" dirty="0" smtClean="0">
                <a:hlinkClick r:id=""/>
              </a:rPr>
              <a:t>«Об образовании в Российской Федерации»</a:t>
            </a:r>
            <a:br>
              <a:rPr lang="ru-RU" sz="1800" b="1" dirty="0" smtClean="0">
                <a:hlinkClick r:id=""/>
              </a:rPr>
            </a:br>
            <a:r>
              <a:rPr lang="ru-RU" sz="1800" b="1" dirty="0" smtClean="0">
                <a:hlinkClick r:id=""/>
              </a:rPr>
              <a:t> (с изм. и доп., вступ. в силу с 25.07.2022)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Статья 76. Дополнительное профессиональное образование</a:t>
            </a:r>
            <a:endParaRPr lang="ru-RU" sz="1800" b="1" dirty="0"/>
          </a:p>
        </p:txBody>
      </p:sp>
      <p:pic>
        <p:nvPicPr>
          <p:cNvPr id="5" name="Picture 7" descr="Школ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1727" y="143866"/>
            <a:ext cx="1271597" cy="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9512" y="4005064"/>
            <a:ext cx="880381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Диссонанс федерального законодательства!!!</a:t>
            </a:r>
          </a:p>
          <a:p>
            <a:r>
              <a:rPr lang="ru-RU" b="1" u="sng" dirty="0">
                <a:hlinkClick r:id="rId5"/>
              </a:rPr>
              <a:t>Федеральный закон Российской Федерации «Об основах охраны здоровья граждан в Российской Федерации» от 21.11.2011 № 323-ФЗ (ред. от 11.06.2022, с изм. от 13.07.2022) (с изм. и доп., вступ. в силу с 01.09.2022</a:t>
            </a:r>
            <a:r>
              <a:rPr lang="ru-RU" b="1" u="sng" dirty="0" smtClean="0">
                <a:hlinkClick r:id="rId5"/>
              </a:rPr>
              <a:t>)</a:t>
            </a:r>
            <a:r>
              <a:rPr lang="ru-RU" b="1" u="sng" dirty="0" smtClean="0"/>
              <a:t>. </a:t>
            </a:r>
            <a:r>
              <a:rPr lang="ru-RU" b="1" dirty="0"/>
              <a:t>Статья 31. Первая </a:t>
            </a:r>
            <a:r>
              <a:rPr lang="ru-RU" b="1" dirty="0" smtClean="0"/>
              <a:t>помощь. </a:t>
            </a:r>
          </a:p>
          <a:p>
            <a:r>
              <a:rPr lang="ru-RU" dirty="0" smtClean="0"/>
              <a:t>3</a:t>
            </a:r>
            <a:r>
              <a:rPr lang="ru-RU" dirty="0"/>
              <a:t>. Примерные </a:t>
            </a:r>
            <a:r>
              <a:rPr lang="ru-RU" u="sng" dirty="0">
                <a:hlinkClick r:id="rId6"/>
              </a:rPr>
              <a:t>программы</a:t>
            </a:r>
            <a:r>
              <a:rPr lang="ru-RU" dirty="0"/>
              <a:t> учебного курса, предмета и дисциплины по оказанию первой помощи </a:t>
            </a:r>
            <a:r>
              <a:rPr lang="ru-RU" b="1" dirty="0"/>
              <a:t>разрабатываются уполномоченным федеральным органом исполнительной власти </a:t>
            </a:r>
            <a:r>
              <a:rPr lang="ru-RU" dirty="0"/>
              <a:t>и утверждаются в порядке, установленном законодательством Российской Федерации, если иное не предусмотрено федеральными законами</a:t>
            </a:r>
            <a:r>
              <a:rPr lang="ru-RU" dirty="0" smtClean="0"/>
              <a:t>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274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49006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Зарегистрирован в Минюсте России 12.11.2020 № 60867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908720"/>
            <a:ext cx="9108504" cy="594928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100" b="1" dirty="0" smtClean="0"/>
              <a:t>Федеральная служба по надзору в сфере образования и науки</a:t>
            </a:r>
          </a:p>
          <a:p>
            <a:pPr marL="0" indent="0" algn="ctr">
              <a:buNone/>
            </a:pPr>
            <a:r>
              <a:rPr lang="ru-RU" b="1" dirty="0" smtClean="0"/>
              <a:t>Приказ «Об утверждении требований к структуре официального сайта образовательной организации в информационно-телекоммуникационной сети «Интернет» и формату представления информации» от </a:t>
            </a:r>
            <a:r>
              <a:rPr lang="ru-RU" b="1" dirty="0" smtClean="0">
                <a:solidFill>
                  <a:srgbClr val="FF0000"/>
                </a:solidFill>
              </a:rPr>
              <a:t>14.08.2020 № 831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</a:rPr>
              <a:t>и</a:t>
            </a:r>
            <a:r>
              <a:rPr lang="ru-RU" b="1" i="1" dirty="0" smtClean="0">
                <a:solidFill>
                  <a:srgbClr val="FF0000"/>
                </a:solidFill>
              </a:rPr>
              <a:t>ли где учить преподавателя, инструктора предмета «Первая помощь»?</a:t>
            </a:r>
          </a:p>
          <a:p>
            <a:pPr marL="0" indent="0" algn="ctr">
              <a:buNone/>
            </a:pPr>
            <a:endParaRPr lang="ru-RU" sz="1000" b="1" i="1" dirty="0" smtClean="0"/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РЕКОМЕНТУЕМ! Изучите сайт организации, 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предлагающей образовательные услуги:</a:t>
            </a:r>
          </a:p>
          <a:p>
            <a:pPr marL="0" indent="0" algn="ctr">
              <a:buNone/>
            </a:pPr>
            <a:r>
              <a:rPr lang="ru-RU" b="1" i="1" dirty="0" err="1" smtClean="0"/>
              <a:t>ОКВЕДы</a:t>
            </a:r>
            <a:r>
              <a:rPr lang="ru-RU" b="1" i="1" dirty="0" smtClean="0"/>
              <a:t>, подтверждающие дополнительное профессиональное образование взрослых </a:t>
            </a:r>
          </a:p>
          <a:p>
            <a:pPr marL="0" indent="0" algn="ctr">
              <a:buNone/>
            </a:pPr>
            <a:r>
              <a:rPr lang="ru-RU" b="1" i="1" dirty="0" smtClean="0"/>
              <a:t>Лицензию</a:t>
            </a:r>
            <a:r>
              <a:rPr lang="ru-RU" b="1" i="1" dirty="0"/>
              <a:t>, </a:t>
            </a:r>
            <a:r>
              <a:rPr lang="ru-RU" b="1" i="1" dirty="0" smtClean="0"/>
              <a:t>подтверждающую реализующую дополнительных профессиональных программ повышения квалификации и профессиональной переподготовки</a:t>
            </a:r>
          </a:p>
          <a:p>
            <a:pPr marL="0" indent="0" algn="ctr">
              <a:buNone/>
            </a:pPr>
            <a:r>
              <a:rPr lang="ru-RU" b="1" i="1" dirty="0" smtClean="0"/>
              <a:t>Ссылки на ФИС ФРДО</a:t>
            </a:r>
          </a:p>
          <a:p>
            <a:pPr marL="0" indent="0" algn="ctr">
              <a:buNone/>
            </a:pPr>
            <a:r>
              <a:rPr lang="ru-RU" b="1" i="1" dirty="0" smtClean="0"/>
              <a:t>Учебные планы, содержание самоотчётов и др.</a:t>
            </a:r>
            <a:endParaRPr lang="ru-RU" b="1" i="1" dirty="0"/>
          </a:p>
          <a:p>
            <a:pPr marL="0" indent="0" algn="ctr">
              <a:buNone/>
            </a:pPr>
            <a:endParaRPr lang="ru-RU" b="1" i="1" dirty="0" smtClean="0">
              <a:solidFill>
                <a:srgbClr val="FF0000"/>
              </a:solidFill>
            </a:endParaRP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3583" y="3140968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271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10081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Средства первой помощи, </a:t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необходимые при обучении и оказании первой помощи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890" y="1124744"/>
            <a:ext cx="8846154" cy="52017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Приказ Министерства здравоохранения и социального развития Российской</a:t>
            </a:r>
            <a:r>
              <a:rPr lang="ru-RU" dirty="0"/>
              <a:t> </a:t>
            </a:r>
            <a:r>
              <a:rPr lang="ru-RU" dirty="0" smtClean="0"/>
              <a:t>Федерации «Об утверждении требований к комплектации изделиями медицинского назначения аптечки для оказания первой помощи работникам» от </a:t>
            </a:r>
            <a:r>
              <a:rPr lang="ru-RU" b="1" dirty="0" smtClean="0"/>
              <a:t>15.12.2020 № 1331н.</a:t>
            </a:r>
          </a:p>
          <a:p>
            <a:pPr lvl="0"/>
            <a:r>
              <a:rPr lang="ru-RU" dirty="0"/>
              <a:t>Приказ Министерства здравоохранения Российской Федерации «Об утверждении требований к комплектации медицинскими изделиями набора для оказания первой помощи для оснащения пожарных автомобилей» от </a:t>
            </a:r>
            <a:r>
              <a:rPr lang="ru-RU" b="1" dirty="0"/>
              <a:t>10.10.2012 № 408н.</a:t>
            </a:r>
          </a:p>
          <a:p>
            <a:r>
              <a:rPr lang="ru-RU" dirty="0" smtClean="0"/>
              <a:t>Приказ Министерства </a:t>
            </a:r>
            <a:r>
              <a:rPr lang="ru-RU" dirty="0"/>
              <a:t>здравоохранения Российской	 Федерации </a:t>
            </a:r>
            <a:r>
              <a:rPr lang="ru-RU" dirty="0" smtClean="0"/>
              <a:t>«Об утверждении требований  к </a:t>
            </a:r>
            <a:r>
              <a:rPr lang="ru-RU" dirty="0"/>
              <a:t>к</a:t>
            </a:r>
            <a:r>
              <a:rPr lang="ru-RU" dirty="0" smtClean="0"/>
              <a:t>омплектации медицинскими изделиями аптечки для оказания первой помощи пострадавшим в ДТП (автомобильной)» от</a:t>
            </a:r>
            <a:r>
              <a:rPr lang="ru-RU" b="1" dirty="0" smtClean="0"/>
              <a:t> 08.10.2020 № 1080н.</a:t>
            </a:r>
          </a:p>
          <a:p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6062706"/>
            <a:ext cx="1272490" cy="621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6433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Авдеева\Desktop\ИСТОРИЯ ПК ШМК 2017\Урок 3 00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81"/>
          <a:stretch/>
        </p:blipFill>
        <p:spPr bwMode="auto">
          <a:xfrm>
            <a:off x="3295625" y="3367053"/>
            <a:ext cx="3796655" cy="335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Авдеева\Desktop\ИСТОРИЯ ПК ШМК 2017\СУББОТИН Л. И 0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8" r="19903"/>
          <a:stretch/>
        </p:blipFill>
        <p:spPr bwMode="auto">
          <a:xfrm>
            <a:off x="121247" y="66212"/>
            <a:ext cx="3511996" cy="253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Авдеева\Desktop\ИСТОРИЯ ПК ШМК 2017\Эдуард ДР\IMG_241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7" r="4062"/>
          <a:stretch/>
        </p:blipFill>
        <p:spPr bwMode="auto">
          <a:xfrm>
            <a:off x="4962873" y="10319"/>
            <a:ext cx="4205460" cy="284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Авдеева\Desktop\Педагоги первой помощи\Педагоги 2017\фото с занятий\SNC1064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3" r="7558"/>
          <a:stretch/>
        </p:blipFill>
        <p:spPr bwMode="auto">
          <a:xfrm>
            <a:off x="24433" y="3517549"/>
            <a:ext cx="3388323" cy="3222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Авдеева\Desktop\Педагоги первой помощи\Педагоги 2017\Педагоги 2017 март\IMG_39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76948" y="509814"/>
            <a:ext cx="3286609" cy="240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Авдеева\Desktop\Педагоги первой помощи\Инструкторы ПП все\DSC0361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48880"/>
            <a:ext cx="2815506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Авдеева\Desktop\Педагоги первой помощи\Инструкторы ПП все\CAM0029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2" r="4415" b="5732"/>
          <a:stretch/>
        </p:blipFill>
        <p:spPr bwMode="auto">
          <a:xfrm>
            <a:off x="7072834" y="3794208"/>
            <a:ext cx="2056617" cy="306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433" y="2661264"/>
            <a:ext cx="3365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Оснащение учебного процесса</a:t>
            </a:r>
          </a:p>
          <a:p>
            <a:r>
              <a:rPr lang="ru-RU" b="1" dirty="0">
                <a:solidFill>
                  <a:srgbClr val="FF0000"/>
                </a:solidFill>
              </a:rPr>
              <a:t>п</a:t>
            </a:r>
            <a:r>
              <a:rPr lang="ru-RU" b="1" dirty="0" smtClean="0">
                <a:solidFill>
                  <a:srgbClr val="FF0000"/>
                </a:solidFill>
              </a:rPr>
              <a:t>о предмету «Первая помощь»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6858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84976" cy="114300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rgbClr val="FF0000"/>
                </a:solidFill>
              </a:rPr>
              <a:t>Оснащение и учебно-методическое обеспечение учебного процесса </a:t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>по предмету «Первая помощь» </a:t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>и в рамках обучения по охране труда…</a:t>
            </a:r>
            <a:endParaRPr lang="ru-RU" sz="2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51845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Учебно-методическое обеспечение:</a:t>
            </a:r>
          </a:p>
          <a:p>
            <a:r>
              <a:rPr lang="ru-RU" dirty="0" smtClean="0"/>
              <a:t>Полноценная учебная программа по структуре – соответствующая требованиям Министерства образования России, по содержанию </a:t>
            </a:r>
            <a:r>
              <a:rPr lang="ru-RU" dirty="0"/>
              <a:t>–</a:t>
            </a:r>
            <a:r>
              <a:rPr lang="ru-RU" dirty="0" smtClean="0"/>
              <a:t>  соответствующая  требованиям НПА Минздрава России и современным представлениям практикующих специалистов российского и зарубежного здравоохранения.</a:t>
            </a:r>
          </a:p>
          <a:p>
            <a:r>
              <a:rPr lang="ru-RU" dirty="0" smtClean="0"/>
              <a:t>Презентационные материалы по темам учебной программы.</a:t>
            </a:r>
          </a:p>
          <a:p>
            <a:r>
              <a:rPr lang="ru-RU" dirty="0" smtClean="0"/>
              <a:t>Учебные пособия по первой помощи. </a:t>
            </a:r>
          </a:p>
          <a:p>
            <a:r>
              <a:rPr lang="ru-RU" dirty="0" smtClean="0"/>
              <a:t>Контрольно-измерительные материалы, отражающие содержание тем учебной программы.</a:t>
            </a:r>
          </a:p>
          <a:p>
            <a:pPr marL="0" indent="0">
              <a:buNone/>
            </a:pPr>
            <a:r>
              <a:rPr lang="ru-RU" b="1" dirty="0" smtClean="0"/>
              <a:t>Оснащение:</a:t>
            </a:r>
          </a:p>
          <a:p>
            <a:r>
              <a:rPr lang="ru-RU" dirty="0" err="1" smtClean="0"/>
              <a:t>Симуляционное</a:t>
            </a:r>
            <a:r>
              <a:rPr lang="ru-RU" dirty="0" smtClean="0"/>
              <a:t> оборудование, позволяющее отработать умения по первой помощи.</a:t>
            </a:r>
          </a:p>
          <a:p>
            <a:r>
              <a:rPr lang="ru-RU" dirty="0" smtClean="0"/>
              <a:t>Табельные средства первой помощи, указанные в приказах МЗ РФ.</a:t>
            </a:r>
          </a:p>
          <a:p>
            <a:r>
              <a:rPr lang="ru-RU" dirty="0" smtClean="0"/>
              <a:t>Подручные средства, используемые для оказания первой помощи.</a:t>
            </a:r>
          </a:p>
          <a:p>
            <a:r>
              <a:rPr lang="ru-RU" dirty="0" smtClean="0"/>
              <a:t>Технические средства обеспечения учебного процесса.</a:t>
            </a:r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62706"/>
            <a:ext cx="1272490" cy="621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8580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46154" cy="21462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Юридическая защищённость в случае совершения ошибки при оказании первой помощи</a:t>
            </a:r>
            <a:b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Юридическая ответственность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268667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Уголовная ответственность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Гражданская ответственность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(дисциплинарная) ответственность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Моральная ответственность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23812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>
            <a:noAutofit/>
          </a:bodyPr>
          <a:lstStyle/>
          <a:p>
            <a:r>
              <a:rPr lang="ru-RU" sz="2800" b="1" i="1" dirty="0">
                <a:solidFill>
                  <a:srgbClr val="FF0000"/>
                </a:solidFill>
              </a:rPr>
              <a:t>Статьи УК РФ, защищающие пострадавшего</a:t>
            </a:r>
            <a:r>
              <a:rPr lang="ru-RU" sz="2800" b="1" i="1" dirty="0" smtClean="0">
                <a:solidFill>
                  <a:srgbClr val="FF0000"/>
                </a:solidFill>
              </a:rPr>
              <a:t>!!!</a:t>
            </a:r>
            <a:br>
              <a:rPr lang="ru-RU" sz="2800" b="1" i="1" dirty="0" smtClean="0">
                <a:solidFill>
                  <a:srgbClr val="FF0000"/>
                </a:solidFill>
              </a:rPr>
            </a:br>
            <a:r>
              <a:rPr lang="ru-RU" sz="2800" b="1" dirty="0" smtClean="0"/>
              <a:t>Уголовный кодекс Российской Федерации </a:t>
            </a:r>
            <a:br>
              <a:rPr lang="ru-RU" sz="2800" b="1" dirty="0" smtClean="0"/>
            </a:br>
            <a:r>
              <a:rPr lang="ru-RU" sz="2800" b="1" dirty="0" smtClean="0"/>
              <a:t>от 30.11.1996 № 63-ФЗ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65942"/>
            <a:ext cx="8846154" cy="513141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Статья 109 «Причинение смерти по неосторожности»  </a:t>
            </a:r>
            <a:r>
              <a:rPr lang="ru-RU" dirty="0" smtClean="0"/>
              <a:t>«…вследствие ненадлежащего исполнения лицом своих </a:t>
            </a:r>
            <a:r>
              <a:rPr lang="ru-RU" b="1" dirty="0" smtClean="0"/>
              <a:t>профессиональных обязанностей</a:t>
            </a:r>
            <a:r>
              <a:rPr lang="ru-RU" dirty="0" smtClean="0"/>
              <a:t>…»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b="1" dirty="0" smtClean="0"/>
              <a:t>Статья 118 «Причинение тяжкого вреда здоровья по неосторожности» </a:t>
            </a:r>
            <a:r>
              <a:rPr lang="ru-RU" dirty="0" smtClean="0"/>
              <a:t>«…</a:t>
            </a:r>
            <a:r>
              <a:rPr lang="ru-RU" dirty="0"/>
              <a:t>вследствие ненадлежащего исполнения лицом своих </a:t>
            </a:r>
            <a:r>
              <a:rPr lang="ru-RU" b="1" dirty="0"/>
              <a:t>профессиональных обязанностей</a:t>
            </a:r>
            <a:r>
              <a:rPr lang="ru-RU" dirty="0" smtClean="0"/>
              <a:t>…»</a:t>
            </a:r>
          </a:p>
          <a:p>
            <a:endParaRPr lang="ru-RU" dirty="0" smtClean="0"/>
          </a:p>
          <a:p>
            <a:pPr algn="just"/>
            <a:r>
              <a:rPr lang="ru-RU" b="1" dirty="0">
                <a:cs typeface="Times New Roman" panose="02020603050405020304" pitchFamily="18" charset="0"/>
              </a:rPr>
              <a:t>Статья 125 «Оставление в опасности». </a:t>
            </a:r>
            <a:r>
              <a:rPr lang="ru-RU" b="1" dirty="0" smtClean="0">
                <a:cs typeface="Times New Roman" panose="02020603050405020304" pitchFamily="18" charset="0"/>
              </a:rPr>
              <a:t>«</a:t>
            </a:r>
            <a:r>
              <a:rPr lang="ru-RU" b="1" dirty="0">
                <a:cs typeface="Times New Roman" panose="02020603050405020304" pitchFamily="18" charset="0"/>
              </a:rPr>
              <a:t>Заведомое оставление без помощи </a:t>
            </a:r>
            <a:r>
              <a:rPr lang="ru-RU" dirty="0">
                <a:cs typeface="Times New Roman" panose="02020603050405020304" pitchFamily="18" charset="0"/>
              </a:rPr>
              <a:t>лица, находящегося в опасном для жизни или здоровья состоянии и лишенного возможности принять меры к самосохранению по малолетству, старости, болезни или </a:t>
            </a:r>
            <a:r>
              <a:rPr lang="ru-RU" b="1" dirty="0">
                <a:cs typeface="Times New Roman" panose="02020603050405020304" pitchFamily="18" charset="0"/>
              </a:rPr>
              <a:t>вследствие своей беспомощности</a:t>
            </a:r>
            <a:r>
              <a:rPr lang="ru-RU" dirty="0">
                <a:cs typeface="Times New Roman" panose="02020603050405020304" pitchFamily="18" charset="0"/>
              </a:rPr>
              <a:t>, в случаях, 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если виновный имел возможность оказать помощь этому лицу и был обязан иметь о нем заботу либо сам оставил его в опасное для жизни или здоровья</a:t>
            </a:r>
            <a:r>
              <a:rPr lang="ru-RU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».</a:t>
            </a:r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6093296"/>
            <a:ext cx="1141298" cy="557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4699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642194"/>
          </a:xfrm>
        </p:spPr>
        <p:txBody>
          <a:bodyPr>
            <a:noAutofit/>
          </a:bodyPr>
          <a:lstStyle/>
          <a:p>
            <a:r>
              <a:rPr lang="ru-RU" sz="2800" b="1" dirty="0"/>
              <a:t>Уголовный кодекс Российской Федерации </a:t>
            </a:r>
            <a:br>
              <a:rPr lang="ru-RU" sz="2800" b="1" dirty="0"/>
            </a:br>
            <a:r>
              <a:rPr lang="ru-RU" sz="2800" b="1" dirty="0"/>
              <a:t>от 30.11.1996 № </a:t>
            </a:r>
            <a:r>
              <a:rPr lang="ru-RU" sz="2800" b="1" dirty="0" smtClean="0"/>
              <a:t>63-ФЗ,</a:t>
            </a:r>
            <a:r>
              <a:rPr lang="ru-RU" sz="2800" b="1" i="1" dirty="0" smtClean="0">
                <a:solidFill>
                  <a:srgbClr val="FF0000"/>
                </a:solidFill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</a:rPr>
            </a:br>
            <a:r>
              <a:rPr lang="ru-RU" sz="2800" b="1" i="1" dirty="0" smtClean="0">
                <a:solidFill>
                  <a:srgbClr val="FF0000"/>
                </a:solidFill>
              </a:rPr>
              <a:t>а на эту статью УК РФ не надо ссылаться!!!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7646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Статья 124 </a:t>
            </a:r>
            <a:r>
              <a:rPr lang="ru-RU" dirty="0" smtClean="0"/>
              <a:t>«Неоказание помощи </a:t>
            </a:r>
            <a:r>
              <a:rPr lang="ru-RU" b="1" dirty="0" smtClean="0">
                <a:solidFill>
                  <a:srgbClr val="FF0000"/>
                </a:solidFill>
              </a:rPr>
              <a:t>больному</a:t>
            </a:r>
            <a:r>
              <a:rPr lang="ru-RU" dirty="0" smtClean="0"/>
              <a:t>»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Не может быть применима к лицам без медицинского образования за неоказания помощи </a:t>
            </a:r>
            <a:r>
              <a:rPr lang="ru-RU" b="1" dirty="0" smtClean="0"/>
              <a:t>больному!</a:t>
            </a:r>
          </a:p>
          <a:p>
            <a:pPr marL="0" indent="0">
              <a:buNone/>
            </a:pPr>
            <a:r>
              <a:rPr lang="ru-RU" dirty="0" smtClean="0"/>
              <a:t>Первая помощь оказывается </a:t>
            </a:r>
            <a:r>
              <a:rPr lang="ru-RU" b="1" dirty="0" smtClean="0"/>
              <a:t>пострадавшему!</a:t>
            </a:r>
          </a:p>
          <a:p>
            <a:pPr marL="0" indent="0">
              <a:buNone/>
            </a:pPr>
            <a:r>
              <a:rPr lang="ru-RU" dirty="0" smtClean="0"/>
              <a:t>Первая помощь чаще оказывается пострадавшим вне медицинской организации!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Первая помощь </a:t>
            </a:r>
            <a:r>
              <a:rPr lang="ru-RU" b="1" dirty="0" smtClean="0">
                <a:solidFill>
                  <a:srgbClr val="FF0000"/>
                </a:solidFill>
              </a:rPr>
              <a:t>не является медицинской услугой!</a:t>
            </a: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3229" y="5733256"/>
            <a:ext cx="1952437" cy="95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9148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73" y="116632"/>
            <a:ext cx="8918162" cy="1080120"/>
          </a:xfrm>
        </p:spPr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Статьи УК </a:t>
            </a:r>
            <a:r>
              <a:rPr lang="ru-RU" sz="2000" b="1" i="1" dirty="0" smtClean="0">
                <a:solidFill>
                  <a:srgbClr val="FF0000"/>
                </a:solidFill>
              </a:rPr>
              <a:t>РФ, </a:t>
            </a:r>
            <a:r>
              <a:rPr lang="ru-RU" sz="2000" b="1" i="1" dirty="0">
                <a:solidFill>
                  <a:srgbClr val="FF0000"/>
                </a:solidFill>
              </a:rPr>
              <a:t>защищающие не только пострадавшего, </a:t>
            </a:r>
            <a:r>
              <a:rPr lang="ru-RU" sz="2000" b="1" i="1" dirty="0" smtClean="0">
                <a:solidFill>
                  <a:srgbClr val="FF0000"/>
                </a:solidFill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но </a:t>
            </a:r>
            <a:r>
              <a:rPr lang="ru-RU" sz="2000" b="1" i="1" dirty="0">
                <a:solidFill>
                  <a:srgbClr val="FF0000"/>
                </a:solidFill>
              </a:rPr>
              <a:t>и спасающего</a:t>
            </a:r>
            <a:r>
              <a:rPr lang="ru-RU" sz="2000" b="1" i="1" dirty="0" smtClean="0">
                <a:solidFill>
                  <a:srgbClr val="FF0000"/>
                </a:solidFill>
              </a:rPr>
              <a:t>!!!</a:t>
            </a:r>
            <a:br>
              <a:rPr lang="ru-RU" sz="2000" b="1" i="1" dirty="0" smtClean="0">
                <a:solidFill>
                  <a:srgbClr val="FF0000"/>
                </a:solidFill>
              </a:rPr>
            </a:br>
            <a:r>
              <a:rPr lang="ru-RU" sz="2000" b="1" dirty="0" smtClean="0"/>
              <a:t>Уголовный </a:t>
            </a:r>
            <a:r>
              <a:rPr lang="ru-RU" sz="2000" b="1" dirty="0"/>
              <a:t>кодекс Российской Федерации </a:t>
            </a:r>
            <a:r>
              <a:rPr lang="ru-RU" sz="2000" b="1" dirty="0" smtClean="0"/>
              <a:t>от </a:t>
            </a:r>
            <a:r>
              <a:rPr lang="ru-RU" sz="2000" b="1" dirty="0"/>
              <a:t>30.11.1996 № </a:t>
            </a:r>
            <a:r>
              <a:rPr lang="ru-RU" sz="2000" b="1" dirty="0" smtClean="0"/>
              <a:t>63-ФЗ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918162" cy="54897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Статья 28 «Невинное причинение вреда» </a:t>
            </a:r>
            <a:r>
              <a:rPr lang="ru-RU" dirty="0" smtClean="0"/>
              <a:t>«…Деяние признаётся так же </a:t>
            </a:r>
            <a:r>
              <a:rPr lang="ru-RU" b="1" dirty="0" smtClean="0"/>
              <a:t>совершённым невинно</a:t>
            </a:r>
            <a:r>
              <a:rPr lang="ru-RU" dirty="0" smtClean="0"/>
              <a:t>, если лицо его совершившее, хотя и предвидело возможность наступления … опасности последствий своих действий (бездействия), но не могло предотвратить этих последствий в силу несоответствия своих профессиональных качеств, требований экстремальных условий или нервно-психических перегрузок».</a:t>
            </a:r>
          </a:p>
          <a:p>
            <a:pPr marL="0" indent="0">
              <a:buNone/>
            </a:pPr>
            <a:endParaRPr lang="ru-RU" sz="1100" dirty="0" smtClean="0"/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Статья 39 «Крайняя необходимость»</a:t>
            </a:r>
          </a:p>
          <a:p>
            <a:pPr marL="0" indent="0">
              <a:buNone/>
            </a:pPr>
            <a:r>
              <a:rPr lang="ru-RU" dirty="0"/>
              <a:t>«…для устранения опасности, угрожающей самому </a:t>
            </a:r>
            <a:r>
              <a:rPr lang="ru-RU" dirty="0" err="1"/>
              <a:t>причинителю</a:t>
            </a:r>
            <a:r>
              <a:rPr lang="ru-RU" dirty="0"/>
              <a:t> вреда или другим лицам, если эта опасность при данных обстоятельствах не могла быть устранена иными средствами</a:t>
            </a:r>
            <a:r>
              <a:rPr lang="ru-RU" dirty="0" smtClean="0"/>
              <a:t>…»</a:t>
            </a:r>
          </a:p>
          <a:p>
            <a:pPr marL="0" indent="0">
              <a:buNone/>
            </a:pPr>
            <a:endParaRPr lang="ru-RU" sz="1100" dirty="0" smtClean="0"/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Статья 41 «Обоснованный риск»</a:t>
            </a:r>
          </a:p>
          <a:p>
            <a:pPr marL="0" indent="0">
              <a:buNone/>
            </a:pPr>
            <a:r>
              <a:rPr lang="ru-RU" dirty="0"/>
              <a:t>«Не является преступлением причинение вреда … при обоснованном риске для достижения … цели. Риск признаётся обоснованным, если указанная цель не могла быть достигнута не связанным с риском действиями… и лицо, допустившее риск, предприняло достаточно мер для предотвращения вреда…».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6129282"/>
            <a:ext cx="1141298" cy="557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880840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/>
              <a:t>Уголовный кодекс Российской Федерации </a:t>
            </a:r>
            <a:br>
              <a:rPr lang="ru-RU" sz="2800" b="1" dirty="0"/>
            </a:br>
            <a:r>
              <a:rPr lang="ru-RU" sz="2800" b="1" dirty="0"/>
              <a:t>от 30.11.1996 № </a:t>
            </a:r>
            <a:r>
              <a:rPr lang="ru-RU" sz="2800" b="1" dirty="0" smtClean="0"/>
              <a:t>63-ФЗ</a:t>
            </a:r>
            <a:br>
              <a:rPr lang="ru-RU" sz="2800" b="1" dirty="0" smtClean="0"/>
            </a:br>
            <a:r>
              <a:rPr lang="ru-RU" sz="2800" b="1" i="1" dirty="0" smtClean="0">
                <a:solidFill>
                  <a:srgbClr val="FF0000"/>
                </a:solidFill>
              </a:rPr>
              <a:t>Это надо знать обязательно!!!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Статья 61 «Обстоятельства, смягчающие наказание»</a:t>
            </a:r>
          </a:p>
          <a:p>
            <a:pPr marL="0" indent="0">
              <a:buNone/>
            </a:pPr>
            <a:r>
              <a:rPr lang="ru-RU" dirty="0" smtClean="0"/>
              <a:t>«Смягчающими обстоятельствами признаются: …оказание медицинской и </a:t>
            </a:r>
            <a:r>
              <a:rPr lang="ru-RU" b="1" dirty="0" smtClean="0"/>
              <a:t>иной помощи </a:t>
            </a:r>
            <a:r>
              <a:rPr lang="ru-RU" dirty="0" smtClean="0"/>
              <a:t>потерпевшему непосредственно после свершения преступления, добровольное возмещение имущественного ущерба и морального вреда, причинённых в результате преступления, иные действия, направленные на заглаживания вреда, причинённого потерпевшему.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При назначении наказания могут учитываться в качестве смягчающих и обстоятельства, не предусмотренные … настоящей статьи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23812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6900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+mn-lt"/>
                <a:cs typeface="Times New Roman" panose="02020603050405020304" pitchFamily="18" charset="0"/>
              </a:rPr>
              <a:t>Гражданский кодекс Российской Федерации</a:t>
            </a:r>
            <a:br>
              <a:rPr lang="ru-RU" sz="2800" b="1" dirty="0" smtClean="0">
                <a:latin typeface="+mn-lt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+mn-lt"/>
                <a:cs typeface="Times New Roman" panose="02020603050405020304" pitchFamily="18" charset="0"/>
              </a:rPr>
              <a:t>от 30.11.1994 № 51-ФЗ</a:t>
            </a:r>
            <a:endParaRPr lang="ru-RU" sz="28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373616" cy="3456384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sz="3000" b="1" dirty="0" smtClean="0">
                <a:cs typeface="Times New Roman" panose="02020603050405020304" pitchFamily="18" charset="0"/>
              </a:rPr>
              <a:t>Статья 1083 «Грубая небрежность» </a:t>
            </a:r>
          </a:p>
          <a:p>
            <a:pPr marL="0" indent="0" algn="just">
              <a:buNone/>
            </a:pPr>
            <a:r>
              <a:rPr lang="ru-RU" sz="3000" dirty="0" smtClean="0">
                <a:cs typeface="Times New Roman" panose="02020603050405020304" pitchFamily="18" charset="0"/>
              </a:rPr>
              <a:t>«…отсутствие … прилежания или осторожности … сознательное добровольное действие или бездействие в результате безрассудного игнорирования…»</a:t>
            </a:r>
          </a:p>
          <a:p>
            <a:pPr marL="0" indent="0" algn="just">
              <a:buNone/>
            </a:pPr>
            <a:endParaRPr lang="ru-RU" sz="3000" i="1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rgbClr val="FF0000"/>
                </a:solidFill>
              </a:rPr>
              <a:t>Статья 1067 «Причинение вреда в состоянии крайней необходимости»</a:t>
            </a:r>
          </a:p>
          <a:p>
            <a:pPr marL="0" indent="0">
              <a:buNone/>
            </a:pPr>
            <a:r>
              <a:rPr lang="ru-RU" sz="2800" dirty="0"/>
              <a:t>«Не является преступлением причинение вреда …в состоянии крайней необходимости… и при этом не было допущено превышение пределов крайней необходимости».</a:t>
            </a: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78256" y="5589240"/>
            <a:ext cx="2247410" cy="1097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795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Выводы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497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Неоказание первой помощи или необоснованный отказ от её оказания должны повлечь за собой уголовную / административную / гражданскую / моральную ответственность.</a:t>
            </a:r>
          </a:p>
          <a:p>
            <a:r>
              <a:rPr lang="ru-RU" dirty="0" smtClean="0"/>
              <a:t>Ошибки, допущенные при выполнении мероприятий первой помощи, приведшие к гибели пострадавшего, доказать крайне сложно, так как чаще всего первая помощь выполняется в экстремальных условиях…, а травмы бывают крайне тяжёлые…</a:t>
            </a:r>
          </a:p>
          <a:p>
            <a:r>
              <a:rPr lang="ru-RU" dirty="0" smtClean="0"/>
              <a:t>Любая попытка оказания первой помощи должна расцениваться как обстоятельство, смягчающие возможное наказание человеку, оказавшему первую помощь.</a:t>
            </a:r>
          </a:p>
          <a:p>
            <a:r>
              <a:rPr lang="ru-RU" dirty="0" smtClean="0"/>
              <a:t>Ошибки, допущенные при оказании первой помощи, не могут отождествляться с ошибками, допущенными при оказании медицинской помощи (медицинской услуги).</a:t>
            </a:r>
          </a:p>
          <a:p>
            <a:pPr marL="0" indent="0"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Однако! А если учили так?!?!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6023812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637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6120680" cy="1656184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 </a:t>
            </a:r>
            <a:r>
              <a:rPr lang="ru-RU" sz="2200" b="1" dirty="0" smtClean="0"/>
              <a:t>Рынок образовательных услуг </a:t>
            </a:r>
            <a:br>
              <a:rPr lang="ru-RU" sz="2200" b="1" dirty="0" smtClean="0"/>
            </a:br>
            <a:r>
              <a:rPr lang="ru-RU" sz="2200" b="1" dirty="0" smtClean="0"/>
              <a:t>по первой помощи обширен…</a:t>
            </a:r>
            <a:br>
              <a:rPr lang="ru-RU" sz="2200" b="1" dirty="0" smtClean="0"/>
            </a:br>
            <a:r>
              <a:rPr lang="ru-RU" sz="2400" b="1" dirty="0" smtClean="0"/>
              <a:t>АВТОРА!!!</a:t>
            </a:r>
            <a:br>
              <a:rPr lang="ru-RU" sz="2400" b="1" dirty="0" smtClean="0"/>
            </a:br>
            <a:r>
              <a:rPr lang="ru-RU" sz="2200" b="1" i="1" dirty="0" smtClean="0">
                <a:solidFill>
                  <a:srgbClr val="FF0000"/>
                </a:solidFill>
              </a:rPr>
              <a:t>Специалиста Школы медицины катастроф</a:t>
            </a:r>
            <a:br>
              <a:rPr lang="ru-RU" sz="2200" b="1" i="1" dirty="0" smtClean="0">
                <a:solidFill>
                  <a:srgbClr val="FF0000"/>
                </a:solidFill>
              </a:rPr>
            </a:br>
            <a:r>
              <a:rPr lang="ru-RU" sz="2200" b="1" i="1" dirty="0" smtClean="0">
                <a:solidFill>
                  <a:srgbClr val="FF0000"/>
                </a:solidFill>
              </a:rPr>
              <a:t>в шоке!!!</a:t>
            </a:r>
            <a:endParaRPr lang="ru-RU" sz="2200" b="1" i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b="19527"/>
          <a:stretch/>
        </p:blipFill>
        <p:spPr bwMode="auto">
          <a:xfrm>
            <a:off x="323525" y="1844824"/>
            <a:ext cx="3744417" cy="2212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D:\Авдеева\Desktop\КАША для сайта\Инструкторы ПП все\DSC0360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656" y="116632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Авдеева\Desktop\Центр симуляционных технологий 2018\Педагогика первой помощи 2022\IMG_639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4149080"/>
            <a:ext cx="4000055" cy="252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446" y="4057030"/>
            <a:ext cx="4324568" cy="2616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84446" y="2420888"/>
            <a:ext cx="40920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Драмкружок, кружок по фото…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А мне и сочинять охота!</a:t>
            </a:r>
          </a:p>
          <a:p>
            <a:r>
              <a:rPr lang="ru-RU" b="1" i="1" dirty="0" smtClean="0">
                <a:solidFill>
                  <a:srgbClr val="FF0000"/>
                </a:solidFill>
              </a:rPr>
              <a:t>Наплевать, что ерунда</a:t>
            </a:r>
            <a:r>
              <a:rPr lang="ru-RU" b="1" i="1" dirty="0">
                <a:solidFill>
                  <a:srgbClr val="FF0000"/>
                </a:solidFill>
              </a:rPr>
              <a:t>,</a:t>
            </a:r>
            <a:endParaRPr lang="ru-RU" b="1" i="1" dirty="0" smtClean="0">
              <a:solidFill>
                <a:srgbClr val="FF0000"/>
              </a:solidFill>
            </a:endParaRPr>
          </a:p>
          <a:p>
            <a:r>
              <a:rPr lang="ru-RU" b="1" i="1" dirty="0" smtClean="0">
                <a:solidFill>
                  <a:srgbClr val="FF0000"/>
                </a:solidFill>
              </a:rPr>
              <a:t>Заработать бы «…»!</a:t>
            </a:r>
          </a:p>
          <a:p>
            <a:pPr algn="r"/>
            <a:r>
              <a:rPr lang="ru-RU" b="1" i="1" dirty="0" smtClean="0">
                <a:solidFill>
                  <a:srgbClr val="FF0000"/>
                </a:solidFill>
              </a:rPr>
              <a:t>Д. А. </a:t>
            </a:r>
            <a:r>
              <a:rPr lang="ru-RU" b="1" i="1" dirty="0" err="1" smtClean="0">
                <a:solidFill>
                  <a:srgbClr val="FF0000"/>
                </a:solidFill>
              </a:rPr>
              <a:t>Ураков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0608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вдеева\Desktop\Центр симуляционных технологий 2018\Педагогика первой помощи 2022\Файнбург\CaIZQGVI5NU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895"/>
          <a:stretch/>
        </p:blipFill>
        <p:spPr bwMode="auto">
          <a:xfrm>
            <a:off x="1730245" y="116632"/>
            <a:ext cx="183364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Авдеева\Desktop\Центр симуляционных технологий 2018\Педагогика первой помощи 2022\Файнбург\K7aSUyK6ud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10"/>
          <a:stretch/>
        </p:blipFill>
        <p:spPr bwMode="auto">
          <a:xfrm>
            <a:off x="0" y="2665115"/>
            <a:ext cx="3548969" cy="405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Пер-по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38" y="116632"/>
            <a:ext cx="1616006" cy="254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63888" y="116632"/>
            <a:ext cx="5580112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Выдержки из пособий первых авторов:</a:t>
            </a:r>
          </a:p>
          <a:p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«…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необходимо, но зачастую опасно. Для человека, </a:t>
            </a:r>
            <a:r>
              <a:rPr lang="ru-RU" sz="15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прямохождение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которого неустойчиво, это особенно актуально. Во время движения можно потерять равновесие, упасть, получить травму, часто смертельную…».</a:t>
            </a:r>
          </a:p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Толпа является очень опасным явлением с позиции безопасности, ибо она плохо управляема и движется не как сообщество людей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…».</a:t>
            </a:r>
          </a:p>
          <a:p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«Осмотреть полость рта на наличие там посторонних включений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…».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«Ушиб глаза может возникнуть при непосредственном ударе травмирующего предмета о глаз или в следствие сотрясения туловища».</a:t>
            </a:r>
          </a:p>
          <a:p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помощь при травме груди: …ограничить речевой режим (исключить излишнее общение с пострадавшим)».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«Чаще всего людей кусают домашние собаки, реже кошки и дикие животные. Большую опасность представляют укусы бешенных животных…, змей… и насекомых…».</a:t>
            </a:r>
          </a:p>
          <a:p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Чрезвычайно опасны при </a:t>
            </a:r>
            <a:r>
              <a:rPr lang="ru-RU" sz="15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ужалении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…».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«…расстегнуть одежду вокруг шеи и груди…».</a:t>
            </a:r>
          </a:p>
          <a:p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«…«смелые» мальчики травмируются в два раза чаще, чем девочки».</a:t>
            </a:r>
          </a:p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травматизм отличается от взрослого травматизма своим разнообразием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…».</a:t>
            </a:r>
          </a:p>
          <a:p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«…</a:t>
            </a:r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представляет собой мелкий «объект» для действия на него травмирующих сил…».</a:t>
            </a:r>
          </a:p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Неизбежность детского травматизма…».</a:t>
            </a:r>
          </a:p>
          <a:p>
            <a:r>
              <a:rPr lang="ru-RU" sz="1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 боковой поверхности живота, в области 10-12 ребер </a:t>
            </a:r>
            <a:r>
              <a:rPr lang="ru-RU" sz="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767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Образовательная пирамида безопасности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188640"/>
            <a:ext cx="1357322" cy="66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Рисунок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20" y="844022"/>
            <a:ext cx="7776864" cy="589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D:\Авдеева\Desktop\Педагоги 2017\Андрогоги 2016\Преподаватели ПП февраль 2016\IMG_06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851331"/>
            <a:ext cx="2311293" cy="308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Авдеева\Desktop\КАША для сайта\Инструкторы ПП все\DSC037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686" y="908383"/>
            <a:ext cx="2880770" cy="216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Авдеева\Desktop\Слайд-фильм 2017 октябрь 1\IMG_704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20" y="4005064"/>
            <a:ext cx="162018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51341" y="3093948"/>
            <a:ext cx="20999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Знания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Умения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Навыки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Компетенции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ОПЫТ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КАЧЕСТВО ОБУЧЕНИЯ!!!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58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3"/>
            <a:ext cx="6855042" cy="1682187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FF0000"/>
                </a:solidFill>
              </a:rPr>
              <a:t>Инструкторы и преподаватели предмета «Первая помощь»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За период 2007-2022 гг. </a:t>
            </a:r>
            <a:r>
              <a:rPr lang="ru-RU" sz="2000" b="1" dirty="0">
                <a:solidFill>
                  <a:srgbClr val="FF0000"/>
                </a:solidFill>
              </a:rPr>
              <a:t> п</a:t>
            </a:r>
            <a:r>
              <a:rPr lang="ru-RU" sz="2000" b="1" dirty="0" smtClean="0">
                <a:solidFill>
                  <a:srgbClr val="FF0000"/>
                </a:solidFill>
              </a:rPr>
              <a:t>одготовлено 2 026 человек. 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В 2023 г.  (февраль) учатся – 9 человек + 20 специалистов (план - ноябрь) .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Объём обучения  по программе – 144 </a:t>
            </a:r>
            <a:r>
              <a:rPr lang="ru-RU" sz="2000" b="1" dirty="0" err="1" smtClean="0">
                <a:solidFill>
                  <a:srgbClr val="FF0000"/>
                </a:solidFill>
              </a:rPr>
              <a:t>ак</a:t>
            </a:r>
            <a:r>
              <a:rPr lang="ru-RU" sz="2000" b="1" dirty="0" smtClean="0">
                <a:solidFill>
                  <a:srgbClr val="FF0000"/>
                </a:solidFill>
              </a:rPr>
              <a:t>. часа.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Авдеева\Desktop\Педагоги ПП 2016\IMG_32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6783016" cy="508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Авдеева\Desktop\Педагоги ПП 2016\IMG_333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6" r="19637"/>
          <a:stretch/>
        </p:blipFill>
        <p:spPr bwMode="auto">
          <a:xfrm>
            <a:off x="6980784" y="2474002"/>
            <a:ext cx="2143734" cy="438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Авдеева\Desktop\Педагоги ПП 2016\IMG_34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784" y="3457"/>
            <a:ext cx="2143733" cy="285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Школ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1122180"/>
            <a:ext cx="1238400" cy="60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Авдеева\Desktop\Педагоги ПП 2016\IMG_32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6980784" cy="508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74015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221825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Преподаватель!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Инструктор – это тоже преподаватель!</a:t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/>
              <a:t>или </a:t>
            </a:r>
            <a:r>
              <a:rPr lang="ru-RU" sz="3200" b="1" i="1" dirty="0" smtClean="0">
                <a:solidFill>
                  <a:srgbClr val="FF0000"/>
                </a:solidFill>
              </a:rPr>
              <a:t>Можно ли обучить за 16-72 учебных часа инструктора, преподавателя 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r>
              <a:rPr lang="ru-RU" sz="3200" b="1" i="1" dirty="0" smtClean="0">
                <a:solidFill>
                  <a:srgbClr val="FF0000"/>
                </a:solidFill>
              </a:rPr>
              <a:t>предмета «Первая помощь»?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Номенклатура должностей педагогических работников утверждена Постановлением Правительства </a:t>
            </a:r>
            <a:r>
              <a:rPr lang="ru-RU" dirty="0" smtClean="0"/>
              <a:t>Российской Федерации «Об </a:t>
            </a:r>
            <a:r>
              <a:rPr lang="ru-RU" dirty="0"/>
              <a:t>утверждении номенклатуры должностей педагогических работников организаций, осуществляющих образовательную деятельность, должностей руководителей образовательных </a:t>
            </a:r>
            <a:r>
              <a:rPr lang="ru-RU" dirty="0" smtClean="0"/>
              <a:t>организаций» </a:t>
            </a:r>
            <a:r>
              <a:rPr lang="ru-RU" dirty="0"/>
              <a:t>от 08.08.2013 </a:t>
            </a:r>
            <a:r>
              <a:rPr lang="ru-RU" dirty="0" smtClean="0"/>
              <a:t>№ </a:t>
            </a:r>
            <a:r>
              <a:rPr lang="ru-RU" dirty="0"/>
              <a:t>678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Источник</a:t>
            </a:r>
            <a:r>
              <a:rPr lang="ru-RU" dirty="0"/>
              <a:t>: </a:t>
            </a:r>
            <a:r>
              <a:rPr lang="ru-RU" dirty="0">
                <a:hlinkClick r:id="rId2"/>
              </a:rPr>
              <a:t>https://www.kdelo.ru/qa/121408-yavlyaetsya-li-instruktor-po-sportu-pedagogom?from=PW_F5_View_hook_513&amp;pw=513&amp;ysclid=ldmldyy7z7207818435</a:t>
            </a:r>
            <a:endParaRPr lang="ru-RU" dirty="0"/>
          </a:p>
          <a:p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5775190"/>
            <a:ext cx="1742456" cy="85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0701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Авдеева\Desktop\Педагоги 2017\Педагоги ноябрь 2016\Слайд-шой 2\IMG_70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" y="1706"/>
            <a:ext cx="3219822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Авдеева\Desktop\Педагоги 2017\Педагоги ноябрь 2016\Слайд-шой 2\IMG_707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3"/>
          <a:stretch/>
        </p:blipFill>
        <p:spPr bwMode="auto">
          <a:xfrm>
            <a:off x="6876256" y="2707447"/>
            <a:ext cx="2234788" cy="331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Авдеева\Desktop\Педагоги 2017\Педагоги ноябрь 2016\Слайд-шой 2\IMG_71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77" y="1706"/>
            <a:ext cx="3993662" cy="299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Авдеева\Desktop\Педагоги 2017\Педагоги ноябрь 2016\Слайд-шой 2\IMG_71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0125" y="-9500"/>
            <a:ext cx="2894395" cy="385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:\Авдеева\Desktop\Педагоги 2017\Педагоги ноябрь 2016\Слайд-шой 2\IMG_715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9" y="3429000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Авдеева\Desktop\Педагоги 2017\Андрогоги 2016\Преподаватели ПП февраль 2016\IMG_067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3" t="9519" r="12828"/>
          <a:stretch/>
        </p:blipFill>
        <p:spPr bwMode="auto">
          <a:xfrm>
            <a:off x="4979570" y="2782634"/>
            <a:ext cx="189330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0319" y="6011341"/>
            <a:ext cx="9130020" cy="792087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Открытые уроки преподавателей предмета «Первая помощь» на цикле повышения квалификации. </a:t>
            </a:r>
            <a:r>
              <a:rPr lang="ru-RU" sz="2000" b="1" dirty="0" err="1" smtClean="0">
                <a:solidFill>
                  <a:srgbClr val="FF0000"/>
                </a:solidFill>
              </a:rPr>
              <a:t>Практикоориентированное</a:t>
            </a:r>
            <a:r>
              <a:rPr lang="ru-RU" sz="2000" b="1" dirty="0" smtClean="0">
                <a:solidFill>
                  <a:srgbClr val="FF0000"/>
                </a:solidFill>
              </a:rPr>
              <a:t> обучение и </a:t>
            </a:r>
            <a:r>
              <a:rPr lang="ru-RU" sz="2000" b="1" dirty="0" err="1" smtClean="0">
                <a:solidFill>
                  <a:srgbClr val="FF0000"/>
                </a:solidFill>
              </a:rPr>
              <a:t>симуляционные</a:t>
            </a:r>
            <a:r>
              <a:rPr lang="ru-RU" sz="2000" b="1" dirty="0" smtClean="0">
                <a:solidFill>
                  <a:srgbClr val="FF0000"/>
                </a:solidFill>
              </a:rPr>
              <a:t> технологии.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9" name="Picture 7" descr="Школ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97876" y="4042774"/>
            <a:ext cx="1032403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0149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Преподаватель, инструктор предмета «Первая помощь»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856984" cy="597666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Подготовка в рамках статьи 76 № 273-ФЗ от 29.12.2012.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Программа повышения квалификации преподавателей, инструкторов предмета «Первая помощь» должна включать:</a:t>
            </a:r>
          </a:p>
          <a:p>
            <a:r>
              <a:rPr lang="ru-RU" dirty="0" smtClean="0"/>
              <a:t>Обучение приёмам оказания первой помощи.</a:t>
            </a:r>
          </a:p>
          <a:p>
            <a:r>
              <a:rPr lang="ru-RU" dirty="0" smtClean="0"/>
              <a:t>Обучение приёмам оказания первой психологической помощи.</a:t>
            </a:r>
          </a:p>
          <a:p>
            <a:r>
              <a:rPr lang="ru-RU" dirty="0" smtClean="0"/>
              <a:t>Обучение </a:t>
            </a:r>
            <a:r>
              <a:rPr lang="ru-RU" dirty="0" err="1" smtClean="0"/>
              <a:t>симуляционным</a:t>
            </a:r>
            <a:r>
              <a:rPr lang="ru-RU" dirty="0" smtClean="0"/>
              <a:t> технологиям.</a:t>
            </a:r>
          </a:p>
          <a:p>
            <a:r>
              <a:rPr lang="ru-RU" dirty="0" smtClean="0"/>
              <a:t>Обучение педагогике / </a:t>
            </a:r>
            <a:r>
              <a:rPr lang="ru-RU" dirty="0" err="1" smtClean="0"/>
              <a:t>андрагогике</a:t>
            </a:r>
            <a:r>
              <a:rPr lang="ru-RU" dirty="0" smtClean="0"/>
              <a:t> первой помощи.</a:t>
            </a:r>
          </a:p>
          <a:p>
            <a:r>
              <a:rPr lang="ru-RU" dirty="0" smtClean="0"/>
              <a:t>Экзамен: решение тестовых заданий по темам первой помощи; демонстрация практических умений (билеты); решение простых и сложных ситуационных задач по темам предмета «Первая помощь».</a:t>
            </a:r>
          </a:p>
          <a:p>
            <a:r>
              <a:rPr lang="ru-RU" dirty="0" smtClean="0"/>
              <a:t>Подготовка и проведение открытых уроков по темам предмета «Первая помощь» как основная контрольно-измерительная часть цикла. Подготовка включает: разработка плана-конспекта, контрольно-измерительных материалов, ситуационных задач, презентации </a:t>
            </a:r>
            <a:r>
              <a:rPr lang="ru-RU" dirty="0"/>
              <a:t>по теме открытого </a:t>
            </a:r>
            <a:r>
              <a:rPr lang="ru-RU" dirty="0" smtClean="0"/>
              <a:t>урока.</a:t>
            </a:r>
          </a:p>
          <a:p>
            <a:r>
              <a:rPr lang="ru-RU" dirty="0" smtClean="0"/>
              <a:t>Обучение должно быть практико-ориентированным с использованием интенсивных приёмов обучения.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877272"/>
            <a:ext cx="1310408" cy="6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24965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32656"/>
            <a:ext cx="8712968" cy="64087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ВЫВОД: </a:t>
            </a:r>
            <a:r>
              <a:rPr lang="ru-RU" b="1" dirty="0" smtClean="0"/>
              <a:t>современные законодательные и нормативно-правовые документы, созданные для организации и проведения обучения населения приёмам оказания первой помощи, в том числе в организованных коллективах, к сожалению, не гарантируют качества такого обучения.</a:t>
            </a:r>
          </a:p>
          <a:p>
            <a:pPr marL="0" indent="0">
              <a:buNone/>
            </a:pPr>
            <a:endParaRPr lang="ru-RU" sz="1100" b="1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РЕКОМЕНДАЦИЯ</a:t>
            </a:r>
            <a:r>
              <a:rPr lang="ru-RU" b="1" dirty="0" smtClean="0"/>
              <a:t> руководителям объектов экономики: при организации обучения </a:t>
            </a:r>
            <a:r>
              <a:rPr lang="ru-RU" b="1" dirty="0"/>
              <a:t>сотрудников приёмам оказания первой </a:t>
            </a:r>
            <a:r>
              <a:rPr lang="ru-RU" b="1" dirty="0" smtClean="0"/>
              <a:t>помощи, в том числе будущих преподавателей, инструкторов  предмета «Первая помощь» в рамках охраны труда, необходимо тщательно анализировать уровень качества обучения в тех или иных учебных центрах и менее всего обращать внимание на низкую стоимость такого обучения. При дистанционном характере обучения первой помощи – желательно отказываться от предложений, так как </a:t>
            </a:r>
            <a:r>
              <a:rPr lang="ru-RU" b="1" dirty="0" smtClean="0">
                <a:solidFill>
                  <a:srgbClr val="FF0000"/>
                </a:solidFill>
              </a:rPr>
              <a:t>обучение по первой помощи дистанционным методом невозможно!!!</a:t>
            </a:r>
          </a:p>
          <a:p>
            <a:pPr marL="0" indent="0">
              <a:buNone/>
            </a:pPr>
            <a:endParaRPr lang="ru-RU" sz="1100" b="1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ПОМНИТЕ!</a:t>
            </a:r>
            <a:r>
              <a:rPr lang="ru-RU" b="1" dirty="0" smtClean="0"/>
              <a:t> Тяжело пострадать может близкий Вам человек, а помощь будет оказывать работник вашей организации, обученный первой помощи людьми, имеющими низкий уровень компетенции.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960035"/>
            <a:ext cx="1402987" cy="68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s://www.hall-fast.com/media/catalog/product/cache/1/image/1200x1200/9df78eab33525d08d6e5fb8d27136e95/F/i/First_Aid_Symbol_Signs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5" t="9155" r="9601" b="9157"/>
          <a:stretch/>
        </p:blipFill>
        <p:spPr bwMode="auto">
          <a:xfrm flipH="1">
            <a:off x="251520" y="5741911"/>
            <a:ext cx="1080120" cy="98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692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endParaRPr lang="ru-RU" dirty="0"/>
          </a:p>
        </p:txBody>
      </p:sp>
      <p:pic>
        <p:nvPicPr>
          <p:cNvPr id="1026" name="Picture 2" descr="D:\Авдеева\Desktop\Статьи СМП\Доклад СМП 2019\фото\IMG_42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0244"/>
            <a:ext cx="9144000" cy="739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1407" y="5445224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SINE MORA</a:t>
            </a:r>
            <a:r>
              <a:rPr lang="ru-RU" sz="4000" b="1" dirty="0" smtClean="0">
                <a:solidFill>
                  <a:srgbClr val="FF0000"/>
                </a:solidFill>
              </a:rPr>
              <a:t> 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1920" y="-87198"/>
            <a:ext cx="42582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ПЕРВАЯ ПОМОЩЬ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7" y="620688"/>
            <a:ext cx="71004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ПЕРВАЯ ПСИХОЛОГИЧЕСКАЯ ПОМОЩЬ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8" name="Picture 7" descr="Школ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62599" y="6282271"/>
            <a:ext cx="1058906" cy="516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931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841" y="1844822"/>
            <a:ext cx="6264697" cy="108012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Спасибо за внимание!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Успехов!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331236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Главный внештатный специалист</a:t>
            </a:r>
          </a:p>
          <a:p>
            <a:pPr marL="0" indent="0" algn="ctr">
              <a:buNone/>
            </a:pPr>
            <a:r>
              <a:rPr lang="ru-RU" b="1" dirty="0" smtClean="0"/>
              <a:t>по первой помощи </a:t>
            </a:r>
          </a:p>
          <a:p>
            <a:pPr marL="0" indent="0" algn="ctr">
              <a:buNone/>
            </a:pPr>
            <a:r>
              <a:rPr lang="ru-RU" b="1" dirty="0" smtClean="0"/>
              <a:t>Министерства здравоохранения Пермского края</a:t>
            </a:r>
          </a:p>
          <a:p>
            <a:pPr marL="0" indent="0" algn="ctr">
              <a:buNone/>
            </a:pPr>
            <a:r>
              <a:rPr lang="ru-RU" b="1" dirty="0" smtClean="0"/>
              <a:t>к. м. н.</a:t>
            </a:r>
            <a:r>
              <a:rPr lang="ru-RU" dirty="0" smtClean="0"/>
              <a:t> </a:t>
            </a:r>
            <a:r>
              <a:rPr lang="ru-RU" b="1" dirty="0" smtClean="0"/>
              <a:t>Авдеева В. Г.</a:t>
            </a:r>
          </a:p>
          <a:p>
            <a:pPr marL="0" indent="0" algn="ctr">
              <a:buNone/>
            </a:pPr>
            <a:r>
              <a:rPr lang="en-US" b="1" dirty="0">
                <a:hlinkClick r:id="rId2"/>
              </a:rPr>
              <a:t>smk-avdeeva@yandex.ru</a:t>
            </a:r>
            <a:endParaRPr lang="ru-RU" b="1" dirty="0"/>
          </a:p>
          <a:p>
            <a:pPr marL="0" indent="0" algn="ctr">
              <a:buNone/>
            </a:pPr>
            <a:r>
              <a:rPr lang="en-US" b="1" dirty="0">
                <a:hlinkClick r:id="rId3"/>
              </a:rPr>
              <a:t>http://smk</a:t>
            </a:r>
            <a:r>
              <a:rPr lang="ru-RU" b="1" dirty="0">
                <a:hlinkClick r:id="rId3"/>
              </a:rPr>
              <a:t>_</a:t>
            </a:r>
            <a:r>
              <a:rPr lang="en-US" b="1" dirty="0">
                <a:hlinkClick r:id="rId3"/>
              </a:rPr>
              <a:t>perm.ru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 smtClean="0"/>
              <a:t>ПЕРМЬ - 2023</a:t>
            </a:r>
            <a:endParaRPr lang="ru-RU" b="1" dirty="0"/>
          </a:p>
        </p:txBody>
      </p:sp>
      <p:pic>
        <p:nvPicPr>
          <p:cNvPr id="4" name="Picture 7" descr="Школ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73244" y="5537970"/>
            <a:ext cx="2352422" cy="1148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s://www.hall-fast.com/media/catalog/product/cache/1/image/1200x1200/9df78eab33525d08d6e5fb8d27136e95/F/i/First_Aid_Symbol_Signs_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1" t="7912" r="6370" b="9571"/>
          <a:stretch/>
        </p:blipFill>
        <p:spPr bwMode="auto">
          <a:xfrm flipH="1">
            <a:off x="177459" y="4791029"/>
            <a:ext cx="1950634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Авдеева\Desktop\ИСТОРИЯ ПК ШМК 2017\История 2016\21000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896" y="121154"/>
            <a:ext cx="2901777" cy="201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ЛОГО copy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41" y="250598"/>
            <a:ext cx="1653871" cy="12341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17882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2616</TotalTime>
  <Words>3161</Words>
  <Application>Microsoft Office PowerPoint</Application>
  <PresentationFormat>Экран (4:3)</PresentationFormat>
  <Paragraphs>279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Arial</vt:lpstr>
      <vt:lpstr>Calibri</vt:lpstr>
      <vt:lpstr>Times New Roman</vt:lpstr>
      <vt:lpstr>Тема Office</vt:lpstr>
      <vt:lpstr>Организационно-правовые основы  и проблемы обучения приёмам оказания первой помощи  работников объектов экономики</vt:lpstr>
      <vt:lpstr>Презентация PowerPoint</vt:lpstr>
      <vt:lpstr>Федеральный закон Российской Федерации  «О внесении изменений в Основы законодательства Российской Федерации об охране здоровья граждан и отдельные законодательные акты» от 25.11.2009 № 267-ФЗ или немного истории…</vt:lpstr>
      <vt:lpstr>Презентация PowerPoint</vt:lpstr>
      <vt:lpstr>Статья 31. Первая помощь. Особый вид помощи! Понятия «медицинская услуга» не имеет! Слово «первая» определяет незамедлительность её оказания!</vt:lpstr>
      <vt:lpstr>Участники оказания первой помощи и федеральное законодательство</vt:lpstr>
      <vt:lpstr>Федеральный закон Российской Федерации «Об основах охраны здоровья граждан  в Российской Федерации» от 21.11.2011 № 323-ФЗ  или кому оказывают первую помощь?  Форма обращения к людям, требующим оказания первой помощи</vt:lpstr>
      <vt:lpstr>Мероприятия первой помощи или несовершенность законодательства, ведущее к проблемам…</vt:lpstr>
      <vt:lpstr>Приказ Минздравсоцразвития России «Об утверждении перечня состояний, при которых оказывается первая помощь, и перечня мероприятий по оказанию первой помощи»  от 04.05.2012 № 477н</vt:lpstr>
      <vt:lpstr>Приказ Минздравсоцразвития России «Об утверждении перечня состояний, при которых оказывается первая помощь, и перечня мероприятий по оказанию первой помощи»  от 04.05.2012 № 477н</vt:lpstr>
      <vt:lpstr>«Первая психологическая помощь» или «психологическая поддержка»?  или Как трактовать содержание приложения № 2  к Правилам обучения по охране труда  и проверки знания требований охраны труда № 2464</vt:lpstr>
      <vt:lpstr>И почему именно так!!!</vt:lpstr>
      <vt:lpstr>Приказ Минздравсоцразвития России «Об утверждении перечня состояний, при которых оказывается первая помощь, и перечня мероприятий по оказанию первой помощи»  от 04.05.2012 № 477н … ЖИЗНЕСПАСАЮЩИЕ МЕРОПРИЯТИЯ ПЕРВОЙ ПОМОЩИ</vt:lpstr>
      <vt:lpstr>Правила первой помощи</vt:lpstr>
      <vt:lpstr>Подготовка к оказанию первой помощи</vt:lpstr>
      <vt:lpstr>Презентация PowerPoint</vt:lpstr>
      <vt:lpstr>Постановление Правительства Российской Федерации «О порядке обучения по охране труда и проверки знания требований охраны труда» от 24.12.2021  № 2464</vt:lpstr>
      <vt:lpstr>ПРИЛОЖЕНИЕ № 2 к Правилам обучения по охране труда и проверки знания требований охраны труда или С этим необходимо разбираться!!!</vt:lpstr>
      <vt:lpstr>Презентация PowerPoint</vt:lpstr>
      <vt:lpstr>Зарегистрирован в Минюсте России 12.11.2020 № 60867</vt:lpstr>
      <vt:lpstr>Средства первой помощи,  необходимые при обучении и оказании первой помощи</vt:lpstr>
      <vt:lpstr>Презентация PowerPoint</vt:lpstr>
      <vt:lpstr>Оснащение и учебно-методическое обеспечение учебного процесса  по предмету «Первая помощь»  и в рамках обучения по охране труда…</vt:lpstr>
      <vt:lpstr>Юридическая защищённость в случае совершения ошибки при оказании первой помощи Юридическая ответственность</vt:lpstr>
      <vt:lpstr>Статьи УК РФ, защищающие пострадавшего!!! Уголовный кодекс Российской Федерации  от 30.11.1996 № 63-ФЗ</vt:lpstr>
      <vt:lpstr>Уголовный кодекс Российской Федерации  от 30.11.1996 № 63-ФЗ, а на эту статью УК РФ не надо ссылаться!!!</vt:lpstr>
      <vt:lpstr>Статьи УК РФ, защищающие не только пострадавшего,  но и спасающего!!! Уголовный кодекс Российской Федерации от 30.11.1996 № 63-ФЗ</vt:lpstr>
      <vt:lpstr>Уголовный кодекс Российской Федерации  от 30.11.1996 № 63-ФЗ Это надо знать обязательно!!!</vt:lpstr>
      <vt:lpstr>Гражданский кодекс Российской Федерации от 30.11.1994 № 51-ФЗ</vt:lpstr>
      <vt:lpstr>Выводы</vt:lpstr>
      <vt:lpstr> Рынок образовательных услуг  по первой помощи обширен… АВТОРА!!! Специалиста Школы медицины катастроф в шоке!!!</vt:lpstr>
      <vt:lpstr>Презентация PowerPoint</vt:lpstr>
      <vt:lpstr>Образовательная пирамида безопасности</vt:lpstr>
      <vt:lpstr>Инструкторы и преподаватели предмета «Первая помощь»  За период 2007-2022 гг.  подготовлено 2 026 человек.  В 2023 г.  (февраль) учатся – 9 человек + 20 специалистов (план - ноябрь) . Объём обучения  по программе – 144 ак. часа.</vt:lpstr>
      <vt:lpstr>Преподаватель! Инструктор – это тоже преподаватель! или Можно ли обучить за 16-72 учебных часа инструктора, преподавателя  предмета «Первая помощь»?</vt:lpstr>
      <vt:lpstr>Открытые уроки преподавателей предмета «Первая помощь» на цикле повышения квалификации. Практикоориентированное обучение и симуляционные технологии.</vt:lpstr>
      <vt:lpstr>Преподаватель, инструктор предмета «Первая помощь»</vt:lpstr>
      <vt:lpstr>Презентация PowerPoint</vt:lpstr>
      <vt:lpstr>Презентация PowerPoint</vt:lpstr>
      <vt:lpstr>Спасибо за внимание! Успехов!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Авдеева Валентина Геннадьевна</dc:creator>
  <cp:lastModifiedBy>Баранова Наталья Вячеславовна</cp:lastModifiedBy>
  <cp:revision>189</cp:revision>
  <cp:lastPrinted>2023-02-02T06:42:44Z</cp:lastPrinted>
  <dcterms:created xsi:type="dcterms:W3CDTF">2013-02-07T05:19:30Z</dcterms:created>
  <dcterms:modified xsi:type="dcterms:W3CDTF">2023-02-06T08:15:44Z</dcterms:modified>
</cp:coreProperties>
</file>