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12" r:id="rId1"/>
  </p:sldMasterIdLst>
  <p:notesMasterIdLst>
    <p:notesMasterId r:id="rId15"/>
  </p:notesMasterIdLst>
  <p:sldIdLst>
    <p:sldId id="261" r:id="rId2"/>
    <p:sldId id="268" r:id="rId3"/>
    <p:sldId id="269" r:id="rId4"/>
    <p:sldId id="271" r:id="rId5"/>
    <p:sldId id="272" r:id="rId6"/>
    <p:sldId id="275" r:id="rId7"/>
    <p:sldId id="291" r:id="rId8"/>
    <p:sldId id="285" r:id="rId9"/>
    <p:sldId id="286" r:id="rId10"/>
    <p:sldId id="288" r:id="rId11"/>
    <p:sldId id="290" r:id="rId12"/>
    <p:sldId id="281" r:id="rId13"/>
    <p:sldId id="282" r:id="rId14"/>
  </p:sldIdLst>
  <p:sldSz cx="9144000" cy="5143500" type="screen16x9"/>
  <p:notesSz cx="6858000" cy="9947275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39" autoAdjust="0"/>
  </p:normalViewPr>
  <p:slideViewPr>
    <p:cSldViewPr>
      <p:cViewPr varScale="1">
        <p:scale>
          <a:sx n="115" d="100"/>
          <a:sy n="115" d="100"/>
        </p:scale>
        <p:origin x="684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РПА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
всего - 1236</c:v>
                </c:pt>
                <c:pt idx="1">
                  <c:v>2021
всего - 1164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769</c:v>
                </c:pt>
                <c:pt idx="1">
                  <c:v>693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РПО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
всего - 1236</c:v>
                </c:pt>
                <c:pt idx="1">
                  <c:v>2021
всего - 1164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458</c:v>
                </c:pt>
                <c:pt idx="1">
                  <c:v>471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РАО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5000"/>
                    <a:shade val="92000"/>
                    <a:satMod val="130000"/>
                  </a:schemeClr>
                </a:gs>
                <a:gs pos="45000">
                  <a:schemeClr val="accent3">
                    <a:tint val="60000"/>
                    <a:shade val="99000"/>
                    <a:satMod val="120000"/>
                  </a:schemeClr>
                </a:gs>
                <a:gs pos="100000">
                  <a:schemeClr val="accent3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2020
всего - 1236</c:v>
                </c:pt>
                <c:pt idx="1">
                  <c:v>2021
всего - 1164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9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76450576"/>
        <c:axId val="176450968"/>
      </c:barChart>
      <c:catAx>
        <c:axId val="17645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450968"/>
        <c:crosses val="autoZero"/>
        <c:auto val="1"/>
        <c:lblAlgn val="ctr"/>
        <c:lblOffset val="100"/>
        <c:noMultiLvlLbl val="0"/>
      </c:catAx>
      <c:valAx>
        <c:axId val="176450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645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получение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
принято заявлений - 546</c:v>
                </c:pt>
                <c:pt idx="1">
                  <c:v>2020
рассмотрено заявлений - 545</c:v>
                </c:pt>
                <c:pt idx="2">
                  <c:v>2021
принято заявлений - 1079</c:v>
                </c:pt>
                <c:pt idx="3">
                  <c:v>2021
рассмотрено заявлений - 976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59</c:v>
                </c:pt>
                <c:pt idx="1">
                  <c:v>63</c:v>
                </c:pt>
                <c:pt idx="2">
                  <c:v>98</c:v>
                </c:pt>
                <c:pt idx="3">
                  <c:v>81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продление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
принято заявлений - 546</c:v>
                </c:pt>
                <c:pt idx="1">
                  <c:v>2020
рассмотрено заявлений - 545</c:v>
                </c:pt>
                <c:pt idx="2">
                  <c:v>2021
принято заявлений - 1079</c:v>
                </c:pt>
                <c:pt idx="3">
                  <c:v>2021
рассмотрено заявлений - 976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197</c:v>
                </c:pt>
                <c:pt idx="1">
                  <c:v>186</c:v>
                </c:pt>
                <c:pt idx="2">
                  <c:v>604</c:v>
                </c:pt>
                <c:pt idx="3">
                  <c:v>566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переоформление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5000"/>
                    <a:shade val="92000"/>
                    <a:satMod val="130000"/>
                  </a:schemeClr>
                </a:gs>
                <a:gs pos="45000">
                  <a:schemeClr val="accent3">
                    <a:tint val="60000"/>
                    <a:shade val="99000"/>
                    <a:satMod val="120000"/>
                  </a:schemeClr>
                </a:gs>
                <a:gs pos="100000">
                  <a:schemeClr val="accent3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2020
принято заявлений - 546</c:v>
                </c:pt>
                <c:pt idx="1">
                  <c:v>2020
рассмотрено заявлений - 545</c:v>
                </c:pt>
                <c:pt idx="2">
                  <c:v>2021
принято заявлений - 1079</c:v>
                </c:pt>
                <c:pt idx="3">
                  <c:v>2021
рассмотрено заявлений - 976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290</c:v>
                </c:pt>
                <c:pt idx="1">
                  <c:v>296</c:v>
                </c:pt>
                <c:pt idx="2">
                  <c:v>364</c:v>
                </c:pt>
                <c:pt idx="3">
                  <c:v>329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390248"/>
        <c:axId val="279389464"/>
      </c:barChart>
      <c:catAx>
        <c:axId val="27939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389464"/>
        <c:crosses val="autoZero"/>
        <c:auto val="1"/>
        <c:lblAlgn val="ctr"/>
        <c:lblOffset val="100"/>
        <c:noMultiLvlLbl val="0"/>
      </c:catAx>
      <c:valAx>
        <c:axId val="279389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one"/>
        <c:crossAx val="27939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74772209341586E-2"/>
          <c:y val="0"/>
          <c:w val="0.93850455581316827"/>
          <c:h val="0.756743254315433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hade val="92000"/>
                    <a:satMod val="130000"/>
                  </a:schemeClr>
                </a:gs>
                <a:gs pos="45000">
                  <a:schemeClr val="accent1">
                    <a:tint val="60000"/>
                    <a:shade val="99000"/>
                    <a:satMod val="120000"/>
                  </a:schemeClr>
                </a:gs>
                <a:gs pos="100000">
                  <a:schemeClr val="accent1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Отказы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Отказы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5000"/>
                    <a:shade val="92000"/>
                    <a:satMod val="130000"/>
                  </a:schemeClr>
                </a:gs>
                <a:gs pos="45000">
                  <a:schemeClr val="accent3">
                    <a:tint val="60000"/>
                    <a:shade val="99000"/>
                    <a:satMod val="120000"/>
                  </a:schemeClr>
                </a:gs>
                <a:gs pos="100000">
                  <a:schemeClr val="accent3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Отказы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79391032"/>
        <c:axId val="279391816"/>
      </c:barChart>
      <c:catAx>
        <c:axId val="27939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391816"/>
        <c:crosses val="autoZero"/>
        <c:auto val="1"/>
        <c:lblAlgn val="ctr"/>
        <c:lblOffset val="100"/>
        <c:noMultiLvlLbl val="0"/>
      </c:catAx>
      <c:valAx>
        <c:axId val="279391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7939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076530612244895E-2"/>
          <c:y val="0.16025863472262006"/>
          <c:w val="0.92984693877551017"/>
          <c:h val="0.352710326839283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Предупреждение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13860759394991098"/>
                  <c:y val="-1.91467670659338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19077747582424"/>
                  <c:y val="1.57167957616142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2021 - составлено протоколов всего - 157</c:v>
                </c:pt>
                <c:pt idx="1">
                  <c:v>2020 - составлено протоколов всего - 252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86</c:v>
                </c:pt>
                <c:pt idx="1">
                  <c:v>193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Денежный штраф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10560578586659893"/>
                  <c:y val="-0.11922999183779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60759394991098"/>
                  <c:y val="-0.11194623988706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2021 - составлено протоколов всего - 157</c:v>
                </c:pt>
                <c:pt idx="1">
                  <c:v>2020 - составлено протоколов всего - 252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61</c:v>
                </c:pt>
                <c:pt idx="1">
                  <c:v>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74912"/>
        <c:axId val="280775304"/>
      </c:barChart>
      <c:catAx>
        <c:axId val="28077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775304"/>
        <c:crosses val="autoZero"/>
        <c:auto val="1"/>
        <c:lblAlgn val="ctr"/>
        <c:lblOffset val="100"/>
        <c:noMultiLvlLbl val="0"/>
      </c:catAx>
      <c:valAx>
        <c:axId val="280775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28077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273368606701966E-2"/>
          <c:y val="6.9368923050200787E-3"/>
          <c:w val="0.92945326278659612"/>
          <c:h val="0.5409814664808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hade val="92000"/>
                    <a:satMod val="130000"/>
                  </a:schemeClr>
                </a:gs>
                <a:gs pos="45000">
                  <a:schemeClr val="accent2">
                    <a:tint val="60000"/>
                    <a:shade val="99000"/>
                    <a:satMod val="120000"/>
                  </a:schemeClr>
                </a:gs>
                <a:gs pos="100000">
                  <a:schemeClr val="accent2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-0.2308802308802308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Сумма наложенных денежных штрафов, тыс. руб.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3317.5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65000"/>
                    <a:shade val="92000"/>
                    <a:satMod val="130000"/>
                  </a:schemeClr>
                </a:gs>
                <a:gs pos="45000">
                  <a:schemeClr val="accent4">
                    <a:tint val="60000"/>
                    <a:shade val="99000"/>
                    <a:satMod val="120000"/>
                  </a:schemeClr>
                </a:gs>
                <a:gs pos="100000">
                  <a:schemeClr val="accent4">
                    <a:tint val="55000"/>
                    <a:satMod val="140000"/>
                  </a:schemeClr>
                </a:gs>
              </a:gsLst>
              <a:path path="circle">
                <a:fillToRect l="100000" t="100000" r="100000" b="100000"/>
              </a:path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22767356100689434"/>
                  <c:y val="3.5273368606701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Сумма наложенных денежных штрафов, тыс. руб.</c:v>
                </c:pt>
              </c:strCache>
            </c:strRef>
          </c:cat>
          <c:val>
            <c:numRef>
              <c:f>Лист1!$C$2</c:f>
              <c:numCache>
                <c:formatCode>0.0</c:formatCode>
                <c:ptCount val="1"/>
                <c:pt idx="0">
                  <c:v>2710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80776088"/>
        <c:axId val="280776480"/>
      </c:barChart>
      <c:catAx>
        <c:axId val="280776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0776480"/>
        <c:crosses val="autoZero"/>
        <c:auto val="1"/>
        <c:lblAlgn val="ctr"/>
        <c:lblOffset val="100"/>
        <c:noMultiLvlLbl val="0"/>
      </c:catAx>
      <c:valAx>
        <c:axId val="2807764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crossAx val="28077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04918072109676"/>
          <c:y val="0.76663194878417995"/>
          <c:w val="0.28790138606411581"/>
          <c:h val="0.180457998305767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6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999247-2DEC-4926-9537-7F2C1F28B6C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699DE512-DA30-45CF-817D-FF175612CB0B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dirty="0" smtClean="0"/>
            <a:t>Нарушение требований </a:t>
          </a:r>
        </a:p>
        <a:p>
          <a:pPr>
            <a:spcAft>
              <a:spcPts val="0"/>
            </a:spcAft>
          </a:pPr>
          <a:r>
            <a:rPr lang="ru-RU" dirty="0" smtClean="0"/>
            <a:t>п. 4 ст. 16, </a:t>
          </a:r>
          <a:r>
            <a:rPr lang="ru-RU" dirty="0" err="1" smtClean="0"/>
            <a:t>пп</a:t>
          </a:r>
          <a:r>
            <a:rPr lang="ru-RU" dirty="0" smtClean="0"/>
            <a:t>. 13 п. 2 ст. 16 </a:t>
          </a:r>
        </a:p>
        <a:p>
          <a:pPr>
            <a:spcAft>
              <a:spcPts val="0"/>
            </a:spcAft>
          </a:pPr>
          <a:r>
            <a:rPr lang="ru-RU" dirty="0" smtClean="0"/>
            <a:t>и п. 1 ст.26 ФЗ от 22.11.1995 № 171-ФЗ</a:t>
          </a:r>
          <a:endParaRPr lang="ru-RU" dirty="0"/>
        </a:p>
      </dgm:t>
    </dgm:pt>
    <dgm:pt modelId="{79BC92E9-6F20-4E6D-8C3E-D04E6FE6EAB3}" type="parTrans" cxnId="{748F5EAA-DFC7-4248-A484-C9E73B45F0F1}">
      <dgm:prSet/>
      <dgm:spPr/>
      <dgm:t>
        <a:bodyPr/>
        <a:lstStyle/>
        <a:p>
          <a:endParaRPr lang="ru-RU"/>
        </a:p>
      </dgm:t>
    </dgm:pt>
    <dgm:pt modelId="{C842E00C-B02E-47C6-9492-A33797A663EE}" type="sibTrans" cxnId="{748F5EAA-DFC7-4248-A484-C9E73B45F0F1}">
      <dgm:prSet/>
      <dgm:spPr/>
      <dgm:t>
        <a:bodyPr/>
        <a:lstStyle/>
        <a:p>
          <a:endParaRPr lang="ru-RU"/>
        </a:p>
      </dgm:t>
    </dgm:pt>
    <dgm:pt modelId="{2E41A001-906F-48AA-A0A4-9BA6B7B9BF61}">
      <dgm:prSet phldrT="[Текст]"/>
      <dgm:spPr/>
      <dgm:t>
        <a:bodyPr/>
        <a:lstStyle/>
        <a:p>
          <a:r>
            <a:rPr lang="ru-RU" dirty="0" smtClean="0"/>
            <a:t>Протокол об административном правонарушении по ч. 3  ст. 14.16 КоАП РФ</a:t>
          </a:r>
          <a:endParaRPr lang="ru-RU" dirty="0"/>
        </a:p>
      </dgm:t>
    </dgm:pt>
    <dgm:pt modelId="{453D24E2-DC06-4F58-8E03-1F547E28737D}" type="parTrans" cxnId="{8E46A6DB-48EC-4B9A-BA87-CE90631B3E34}">
      <dgm:prSet/>
      <dgm:spPr/>
      <dgm:t>
        <a:bodyPr/>
        <a:lstStyle/>
        <a:p>
          <a:endParaRPr lang="ru-RU"/>
        </a:p>
      </dgm:t>
    </dgm:pt>
    <dgm:pt modelId="{F31DC108-4FEC-4EDF-B386-D8804C2856EA}" type="sibTrans" cxnId="{8E46A6DB-48EC-4B9A-BA87-CE90631B3E34}">
      <dgm:prSet/>
      <dgm:spPr/>
      <dgm:t>
        <a:bodyPr/>
        <a:lstStyle/>
        <a:p>
          <a:endParaRPr lang="ru-RU"/>
        </a:p>
      </dgm:t>
    </dgm:pt>
    <dgm:pt modelId="{1B4E7DFF-2C3D-4335-98BD-6490ABF06974}" type="pres">
      <dgm:prSet presAssocID="{DC999247-2DEC-4926-9537-7F2C1F28B6CD}" presName="Name0" presStyleCnt="0">
        <dgm:presLayoutVars>
          <dgm:dir/>
          <dgm:animLvl val="lvl"/>
          <dgm:resizeHandles val="exact"/>
        </dgm:presLayoutVars>
      </dgm:prSet>
      <dgm:spPr/>
    </dgm:pt>
    <dgm:pt modelId="{4D278023-EF12-4096-9E19-FCCDE4FD3A85}" type="pres">
      <dgm:prSet presAssocID="{DC999247-2DEC-4926-9537-7F2C1F28B6CD}" presName="dummy" presStyleCnt="0"/>
      <dgm:spPr/>
    </dgm:pt>
    <dgm:pt modelId="{52285E7E-4660-480E-A586-24E331BAA778}" type="pres">
      <dgm:prSet presAssocID="{DC999247-2DEC-4926-9537-7F2C1F28B6CD}" presName="linH" presStyleCnt="0"/>
      <dgm:spPr/>
    </dgm:pt>
    <dgm:pt modelId="{8D6AE653-E9EF-4F1C-A5CE-B245769E40BD}" type="pres">
      <dgm:prSet presAssocID="{DC999247-2DEC-4926-9537-7F2C1F28B6CD}" presName="padding1" presStyleCnt="0"/>
      <dgm:spPr/>
    </dgm:pt>
    <dgm:pt modelId="{58FED329-854A-4970-80C2-AE08BABD7593}" type="pres">
      <dgm:prSet presAssocID="{699DE512-DA30-45CF-817D-FF175612CB0B}" presName="linV" presStyleCnt="0"/>
      <dgm:spPr/>
    </dgm:pt>
    <dgm:pt modelId="{3C9F636F-0AD2-434B-9BD9-170D6A5316C2}" type="pres">
      <dgm:prSet presAssocID="{699DE512-DA30-45CF-817D-FF175612CB0B}" presName="spVertical1" presStyleCnt="0"/>
      <dgm:spPr/>
    </dgm:pt>
    <dgm:pt modelId="{344D0852-5337-4FC6-86FC-FC7FCCB72286}" type="pres">
      <dgm:prSet presAssocID="{699DE512-DA30-45CF-817D-FF175612CB0B}" presName="parTx" presStyleLbl="revTx" presStyleIdx="0" presStyleCnt="2" custScaleX="118530" custLinFactNeighborX="996" custLinFactNeighborY="-108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0720E-5EED-4DAD-90C6-C64114D4EC76}" type="pres">
      <dgm:prSet presAssocID="{699DE512-DA30-45CF-817D-FF175612CB0B}" presName="spVertical2" presStyleCnt="0"/>
      <dgm:spPr/>
    </dgm:pt>
    <dgm:pt modelId="{597A39D8-E757-4142-B807-49579C16D540}" type="pres">
      <dgm:prSet presAssocID="{699DE512-DA30-45CF-817D-FF175612CB0B}" presName="spVertical3" presStyleCnt="0"/>
      <dgm:spPr/>
    </dgm:pt>
    <dgm:pt modelId="{8161F845-4EDF-4B00-BDA2-5361DB762D5F}" type="pres">
      <dgm:prSet presAssocID="{C842E00C-B02E-47C6-9492-A33797A663EE}" presName="space" presStyleCnt="0"/>
      <dgm:spPr/>
    </dgm:pt>
    <dgm:pt modelId="{96128820-6B60-4ED3-B68C-9BB95E38FF67}" type="pres">
      <dgm:prSet presAssocID="{2E41A001-906F-48AA-A0A4-9BA6B7B9BF61}" presName="linV" presStyleCnt="0"/>
      <dgm:spPr/>
    </dgm:pt>
    <dgm:pt modelId="{B6CA135A-7619-4790-8CE3-47A9EAFB47B4}" type="pres">
      <dgm:prSet presAssocID="{2E41A001-906F-48AA-A0A4-9BA6B7B9BF61}" presName="spVertical1" presStyleCnt="0"/>
      <dgm:spPr/>
    </dgm:pt>
    <dgm:pt modelId="{C0C8E602-9986-435E-B6AF-AEF311B2364B}" type="pres">
      <dgm:prSet presAssocID="{2E41A001-906F-48AA-A0A4-9BA6B7B9BF61}" presName="parTx" presStyleLbl="revTx" presStyleIdx="1" presStyleCnt="2" custLinFactNeighborX="-3442" custLinFactNeighborY="-108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5EE86-068B-4F12-9B6E-C576174092B5}" type="pres">
      <dgm:prSet presAssocID="{2E41A001-906F-48AA-A0A4-9BA6B7B9BF61}" presName="spVertical2" presStyleCnt="0"/>
      <dgm:spPr/>
    </dgm:pt>
    <dgm:pt modelId="{91B164D6-4D89-4D1F-9410-14C6D07811CE}" type="pres">
      <dgm:prSet presAssocID="{2E41A001-906F-48AA-A0A4-9BA6B7B9BF61}" presName="spVertical3" presStyleCnt="0"/>
      <dgm:spPr/>
    </dgm:pt>
    <dgm:pt modelId="{7F4EA86D-08A3-4306-B7E5-79055645F99E}" type="pres">
      <dgm:prSet presAssocID="{DC999247-2DEC-4926-9537-7F2C1F28B6CD}" presName="padding2" presStyleCnt="0"/>
      <dgm:spPr/>
    </dgm:pt>
    <dgm:pt modelId="{53DE42A8-C51B-42B1-98E4-3144E118BD39}" type="pres">
      <dgm:prSet presAssocID="{DC999247-2DEC-4926-9537-7F2C1F28B6CD}" presName="negArrow" presStyleCnt="0"/>
      <dgm:spPr/>
    </dgm:pt>
    <dgm:pt modelId="{DC0BFBD5-432C-46EC-9B08-1635D37CC607}" type="pres">
      <dgm:prSet presAssocID="{DC999247-2DEC-4926-9537-7F2C1F28B6CD}" presName="backgroundArrow" presStyleLbl="node1" presStyleIdx="0" presStyleCnt="1" custLinFactNeighborX="218" custLinFactNeighborY="-14815"/>
      <dgm:spPr>
        <a:solidFill>
          <a:schemeClr val="accent1">
            <a:lumMod val="40000"/>
            <a:lumOff val="60000"/>
          </a:schemeClr>
        </a:solidFill>
        <a:ln w="28575">
          <a:solidFill>
            <a:srgbClr val="7030A0"/>
          </a:solidFill>
        </a:ln>
      </dgm:spPr>
    </dgm:pt>
  </dgm:ptLst>
  <dgm:cxnLst>
    <dgm:cxn modelId="{748F5EAA-DFC7-4248-A484-C9E73B45F0F1}" srcId="{DC999247-2DEC-4926-9537-7F2C1F28B6CD}" destId="{699DE512-DA30-45CF-817D-FF175612CB0B}" srcOrd="0" destOrd="0" parTransId="{79BC92E9-6F20-4E6D-8C3E-D04E6FE6EAB3}" sibTransId="{C842E00C-B02E-47C6-9492-A33797A663EE}"/>
    <dgm:cxn modelId="{8E46A6DB-48EC-4B9A-BA87-CE90631B3E34}" srcId="{DC999247-2DEC-4926-9537-7F2C1F28B6CD}" destId="{2E41A001-906F-48AA-A0A4-9BA6B7B9BF61}" srcOrd="1" destOrd="0" parTransId="{453D24E2-DC06-4F58-8E03-1F547E28737D}" sibTransId="{F31DC108-4FEC-4EDF-B386-D8804C2856EA}"/>
    <dgm:cxn modelId="{12A8ACBA-9416-47EC-8451-E9EBA5A35D53}" type="presOf" srcId="{2E41A001-906F-48AA-A0A4-9BA6B7B9BF61}" destId="{C0C8E602-9986-435E-B6AF-AEF311B2364B}" srcOrd="0" destOrd="0" presId="urn:microsoft.com/office/officeart/2005/8/layout/hProcess3"/>
    <dgm:cxn modelId="{5F7246AB-733D-4D24-8604-F33105572008}" type="presOf" srcId="{699DE512-DA30-45CF-817D-FF175612CB0B}" destId="{344D0852-5337-4FC6-86FC-FC7FCCB72286}" srcOrd="0" destOrd="0" presId="urn:microsoft.com/office/officeart/2005/8/layout/hProcess3"/>
    <dgm:cxn modelId="{428C66F8-CBB6-461A-A4B6-3C3F81CEF9F6}" type="presOf" srcId="{DC999247-2DEC-4926-9537-7F2C1F28B6CD}" destId="{1B4E7DFF-2C3D-4335-98BD-6490ABF06974}" srcOrd="0" destOrd="0" presId="urn:microsoft.com/office/officeart/2005/8/layout/hProcess3"/>
    <dgm:cxn modelId="{DF7B7B85-0655-43F0-93E6-AD9D132DC8D9}" type="presParOf" srcId="{1B4E7DFF-2C3D-4335-98BD-6490ABF06974}" destId="{4D278023-EF12-4096-9E19-FCCDE4FD3A85}" srcOrd="0" destOrd="0" presId="urn:microsoft.com/office/officeart/2005/8/layout/hProcess3"/>
    <dgm:cxn modelId="{BC0289FA-AC15-4BB4-A567-29A40DF740C3}" type="presParOf" srcId="{1B4E7DFF-2C3D-4335-98BD-6490ABF06974}" destId="{52285E7E-4660-480E-A586-24E331BAA778}" srcOrd="1" destOrd="0" presId="urn:microsoft.com/office/officeart/2005/8/layout/hProcess3"/>
    <dgm:cxn modelId="{42888777-28DE-4346-BC91-E01691A56DE3}" type="presParOf" srcId="{52285E7E-4660-480E-A586-24E331BAA778}" destId="{8D6AE653-E9EF-4F1C-A5CE-B245769E40BD}" srcOrd="0" destOrd="0" presId="urn:microsoft.com/office/officeart/2005/8/layout/hProcess3"/>
    <dgm:cxn modelId="{3ADF71C7-C18A-4A41-9906-BE51FAD2F79E}" type="presParOf" srcId="{52285E7E-4660-480E-A586-24E331BAA778}" destId="{58FED329-854A-4970-80C2-AE08BABD7593}" srcOrd="1" destOrd="0" presId="urn:microsoft.com/office/officeart/2005/8/layout/hProcess3"/>
    <dgm:cxn modelId="{4ED2F3BF-51D6-4489-9981-A386B3E187D7}" type="presParOf" srcId="{58FED329-854A-4970-80C2-AE08BABD7593}" destId="{3C9F636F-0AD2-434B-9BD9-170D6A5316C2}" srcOrd="0" destOrd="0" presId="urn:microsoft.com/office/officeart/2005/8/layout/hProcess3"/>
    <dgm:cxn modelId="{4BAC3711-816B-43A3-932F-8A1FDBBE180B}" type="presParOf" srcId="{58FED329-854A-4970-80C2-AE08BABD7593}" destId="{344D0852-5337-4FC6-86FC-FC7FCCB72286}" srcOrd="1" destOrd="0" presId="urn:microsoft.com/office/officeart/2005/8/layout/hProcess3"/>
    <dgm:cxn modelId="{940CFBB6-65CC-4120-B44E-B1DBE9D49B66}" type="presParOf" srcId="{58FED329-854A-4970-80C2-AE08BABD7593}" destId="{9500720E-5EED-4DAD-90C6-C64114D4EC76}" srcOrd="2" destOrd="0" presId="urn:microsoft.com/office/officeart/2005/8/layout/hProcess3"/>
    <dgm:cxn modelId="{A67E38BB-AFCD-41D8-B78D-E82A5ADD3FA2}" type="presParOf" srcId="{58FED329-854A-4970-80C2-AE08BABD7593}" destId="{597A39D8-E757-4142-B807-49579C16D540}" srcOrd="3" destOrd="0" presId="urn:microsoft.com/office/officeart/2005/8/layout/hProcess3"/>
    <dgm:cxn modelId="{86E99CB2-80A5-4DB6-A824-A33A257C0CA1}" type="presParOf" srcId="{52285E7E-4660-480E-A586-24E331BAA778}" destId="{8161F845-4EDF-4B00-BDA2-5361DB762D5F}" srcOrd="2" destOrd="0" presId="urn:microsoft.com/office/officeart/2005/8/layout/hProcess3"/>
    <dgm:cxn modelId="{2B51DED8-6A0D-4D71-B7BE-DA3B9E567A5A}" type="presParOf" srcId="{52285E7E-4660-480E-A586-24E331BAA778}" destId="{96128820-6B60-4ED3-B68C-9BB95E38FF67}" srcOrd="3" destOrd="0" presId="urn:microsoft.com/office/officeart/2005/8/layout/hProcess3"/>
    <dgm:cxn modelId="{138A671A-AD70-42D9-9636-8DC70E784064}" type="presParOf" srcId="{96128820-6B60-4ED3-B68C-9BB95E38FF67}" destId="{B6CA135A-7619-4790-8CE3-47A9EAFB47B4}" srcOrd="0" destOrd="0" presId="urn:microsoft.com/office/officeart/2005/8/layout/hProcess3"/>
    <dgm:cxn modelId="{58165738-706A-40F6-95A7-64CB59930CD5}" type="presParOf" srcId="{96128820-6B60-4ED3-B68C-9BB95E38FF67}" destId="{C0C8E602-9986-435E-B6AF-AEF311B2364B}" srcOrd="1" destOrd="0" presId="urn:microsoft.com/office/officeart/2005/8/layout/hProcess3"/>
    <dgm:cxn modelId="{1C526B7F-1C6F-48E6-813B-EC6FA386A0BE}" type="presParOf" srcId="{96128820-6B60-4ED3-B68C-9BB95E38FF67}" destId="{6DF5EE86-068B-4F12-9B6E-C576174092B5}" srcOrd="2" destOrd="0" presId="urn:microsoft.com/office/officeart/2005/8/layout/hProcess3"/>
    <dgm:cxn modelId="{F104F2EF-44F0-42CD-ACB8-49946E7B2A08}" type="presParOf" srcId="{96128820-6B60-4ED3-B68C-9BB95E38FF67}" destId="{91B164D6-4D89-4D1F-9410-14C6D07811CE}" srcOrd="3" destOrd="0" presId="urn:microsoft.com/office/officeart/2005/8/layout/hProcess3"/>
    <dgm:cxn modelId="{91579B90-72C8-4D62-9ADC-79AD51978569}" type="presParOf" srcId="{52285E7E-4660-480E-A586-24E331BAA778}" destId="{7F4EA86D-08A3-4306-B7E5-79055645F99E}" srcOrd="4" destOrd="0" presId="urn:microsoft.com/office/officeart/2005/8/layout/hProcess3"/>
    <dgm:cxn modelId="{24E13352-39B6-483B-ABF0-9D57487393C0}" type="presParOf" srcId="{52285E7E-4660-480E-A586-24E331BAA778}" destId="{53DE42A8-C51B-42B1-98E4-3144E118BD39}" srcOrd="5" destOrd="0" presId="urn:microsoft.com/office/officeart/2005/8/layout/hProcess3"/>
    <dgm:cxn modelId="{71A10789-8594-40CC-84CB-2A8F1240A0E7}" type="presParOf" srcId="{52285E7E-4660-480E-A586-24E331BAA778}" destId="{DC0BFBD5-432C-46EC-9B08-1635D37CC607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999247-2DEC-4926-9537-7F2C1F28B6C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699DE512-DA30-45CF-817D-FF175612CB0B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dirty="0" smtClean="0"/>
            <a:t>Нарушение требований </a:t>
          </a:r>
        </a:p>
        <a:p>
          <a:pPr>
            <a:spcAft>
              <a:spcPts val="0"/>
            </a:spcAft>
          </a:pPr>
          <a:r>
            <a:rPr lang="ru-RU" dirty="0" smtClean="0"/>
            <a:t>п. 10 ст. 16 и п. 13 ст. 19 ФЗ от 22.11.1995 № 171-ФЗ</a:t>
          </a:r>
          <a:endParaRPr lang="ru-RU" dirty="0"/>
        </a:p>
      </dgm:t>
    </dgm:pt>
    <dgm:pt modelId="{79BC92E9-6F20-4E6D-8C3E-D04E6FE6EAB3}" type="parTrans" cxnId="{748F5EAA-DFC7-4248-A484-C9E73B45F0F1}">
      <dgm:prSet/>
      <dgm:spPr/>
      <dgm:t>
        <a:bodyPr/>
        <a:lstStyle/>
        <a:p>
          <a:endParaRPr lang="ru-RU"/>
        </a:p>
      </dgm:t>
    </dgm:pt>
    <dgm:pt modelId="{C842E00C-B02E-47C6-9492-A33797A663EE}" type="sibTrans" cxnId="{748F5EAA-DFC7-4248-A484-C9E73B45F0F1}">
      <dgm:prSet/>
      <dgm:spPr/>
      <dgm:t>
        <a:bodyPr/>
        <a:lstStyle/>
        <a:p>
          <a:endParaRPr lang="ru-RU"/>
        </a:p>
      </dgm:t>
    </dgm:pt>
    <dgm:pt modelId="{2E41A001-906F-48AA-A0A4-9BA6B7B9BF61}">
      <dgm:prSet phldrT="[Текст]"/>
      <dgm:spPr/>
      <dgm:t>
        <a:bodyPr/>
        <a:lstStyle/>
        <a:p>
          <a:r>
            <a:rPr lang="ru-RU" dirty="0" smtClean="0"/>
            <a:t>Протокол об административном правонарушении по ч. 1  ст. 14.17 КоАП РФ</a:t>
          </a:r>
          <a:endParaRPr lang="ru-RU" dirty="0"/>
        </a:p>
      </dgm:t>
    </dgm:pt>
    <dgm:pt modelId="{453D24E2-DC06-4F58-8E03-1F547E28737D}" type="parTrans" cxnId="{8E46A6DB-48EC-4B9A-BA87-CE90631B3E34}">
      <dgm:prSet/>
      <dgm:spPr/>
      <dgm:t>
        <a:bodyPr/>
        <a:lstStyle/>
        <a:p>
          <a:endParaRPr lang="ru-RU"/>
        </a:p>
      </dgm:t>
    </dgm:pt>
    <dgm:pt modelId="{F31DC108-4FEC-4EDF-B386-D8804C2856EA}" type="sibTrans" cxnId="{8E46A6DB-48EC-4B9A-BA87-CE90631B3E34}">
      <dgm:prSet/>
      <dgm:spPr/>
      <dgm:t>
        <a:bodyPr/>
        <a:lstStyle/>
        <a:p>
          <a:endParaRPr lang="ru-RU"/>
        </a:p>
      </dgm:t>
    </dgm:pt>
    <dgm:pt modelId="{1B4E7DFF-2C3D-4335-98BD-6490ABF06974}" type="pres">
      <dgm:prSet presAssocID="{DC999247-2DEC-4926-9537-7F2C1F28B6CD}" presName="Name0" presStyleCnt="0">
        <dgm:presLayoutVars>
          <dgm:dir/>
          <dgm:animLvl val="lvl"/>
          <dgm:resizeHandles val="exact"/>
        </dgm:presLayoutVars>
      </dgm:prSet>
      <dgm:spPr/>
    </dgm:pt>
    <dgm:pt modelId="{4D278023-EF12-4096-9E19-FCCDE4FD3A85}" type="pres">
      <dgm:prSet presAssocID="{DC999247-2DEC-4926-9537-7F2C1F28B6CD}" presName="dummy" presStyleCnt="0"/>
      <dgm:spPr/>
    </dgm:pt>
    <dgm:pt modelId="{52285E7E-4660-480E-A586-24E331BAA778}" type="pres">
      <dgm:prSet presAssocID="{DC999247-2DEC-4926-9537-7F2C1F28B6CD}" presName="linH" presStyleCnt="0"/>
      <dgm:spPr/>
    </dgm:pt>
    <dgm:pt modelId="{8D6AE653-E9EF-4F1C-A5CE-B245769E40BD}" type="pres">
      <dgm:prSet presAssocID="{DC999247-2DEC-4926-9537-7F2C1F28B6CD}" presName="padding1" presStyleCnt="0"/>
      <dgm:spPr/>
    </dgm:pt>
    <dgm:pt modelId="{58FED329-854A-4970-80C2-AE08BABD7593}" type="pres">
      <dgm:prSet presAssocID="{699DE512-DA30-45CF-817D-FF175612CB0B}" presName="linV" presStyleCnt="0"/>
      <dgm:spPr/>
    </dgm:pt>
    <dgm:pt modelId="{3C9F636F-0AD2-434B-9BD9-170D6A5316C2}" type="pres">
      <dgm:prSet presAssocID="{699DE512-DA30-45CF-817D-FF175612CB0B}" presName="spVertical1" presStyleCnt="0"/>
      <dgm:spPr/>
    </dgm:pt>
    <dgm:pt modelId="{344D0852-5337-4FC6-86FC-FC7FCCB72286}" type="pres">
      <dgm:prSet presAssocID="{699DE512-DA30-45CF-817D-FF175612CB0B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0720E-5EED-4DAD-90C6-C64114D4EC76}" type="pres">
      <dgm:prSet presAssocID="{699DE512-DA30-45CF-817D-FF175612CB0B}" presName="spVertical2" presStyleCnt="0"/>
      <dgm:spPr/>
    </dgm:pt>
    <dgm:pt modelId="{597A39D8-E757-4142-B807-49579C16D540}" type="pres">
      <dgm:prSet presAssocID="{699DE512-DA30-45CF-817D-FF175612CB0B}" presName="spVertical3" presStyleCnt="0"/>
      <dgm:spPr/>
    </dgm:pt>
    <dgm:pt modelId="{8161F845-4EDF-4B00-BDA2-5361DB762D5F}" type="pres">
      <dgm:prSet presAssocID="{C842E00C-B02E-47C6-9492-A33797A663EE}" presName="space" presStyleCnt="0"/>
      <dgm:spPr/>
    </dgm:pt>
    <dgm:pt modelId="{96128820-6B60-4ED3-B68C-9BB95E38FF67}" type="pres">
      <dgm:prSet presAssocID="{2E41A001-906F-48AA-A0A4-9BA6B7B9BF61}" presName="linV" presStyleCnt="0"/>
      <dgm:spPr/>
    </dgm:pt>
    <dgm:pt modelId="{B6CA135A-7619-4790-8CE3-47A9EAFB47B4}" type="pres">
      <dgm:prSet presAssocID="{2E41A001-906F-48AA-A0A4-9BA6B7B9BF61}" presName="spVertical1" presStyleCnt="0"/>
      <dgm:spPr/>
    </dgm:pt>
    <dgm:pt modelId="{C0C8E602-9986-435E-B6AF-AEF311B2364B}" type="pres">
      <dgm:prSet presAssocID="{2E41A001-906F-48AA-A0A4-9BA6B7B9BF61}" presName="parTx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5EE86-068B-4F12-9B6E-C576174092B5}" type="pres">
      <dgm:prSet presAssocID="{2E41A001-906F-48AA-A0A4-9BA6B7B9BF61}" presName="spVertical2" presStyleCnt="0"/>
      <dgm:spPr/>
    </dgm:pt>
    <dgm:pt modelId="{91B164D6-4D89-4D1F-9410-14C6D07811CE}" type="pres">
      <dgm:prSet presAssocID="{2E41A001-906F-48AA-A0A4-9BA6B7B9BF61}" presName="spVertical3" presStyleCnt="0"/>
      <dgm:spPr/>
    </dgm:pt>
    <dgm:pt modelId="{7F4EA86D-08A3-4306-B7E5-79055645F99E}" type="pres">
      <dgm:prSet presAssocID="{DC999247-2DEC-4926-9537-7F2C1F28B6CD}" presName="padding2" presStyleCnt="0"/>
      <dgm:spPr/>
    </dgm:pt>
    <dgm:pt modelId="{53DE42A8-C51B-42B1-98E4-3144E118BD39}" type="pres">
      <dgm:prSet presAssocID="{DC999247-2DEC-4926-9537-7F2C1F28B6CD}" presName="negArrow" presStyleCnt="0"/>
      <dgm:spPr/>
    </dgm:pt>
    <dgm:pt modelId="{DC0BFBD5-432C-46EC-9B08-1635D37CC607}" type="pres">
      <dgm:prSet presAssocID="{DC999247-2DEC-4926-9537-7F2C1F28B6CD}" presName="backgroundArrow" presStyleLbl="node1" presStyleIdx="0" presStyleCnt="1" custLinFactNeighborX="-11765" custLinFactNeighborY="-886"/>
      <dgm:spPr>
        <a:solidFill>
          <a:schemeClr val="accent1">
            <a:lumMod val="40000"/>
            <a:lumOff val="60000"/>
          </a:schemeClr>
        </a:solidFill>
        <a:ln w="28575">
          <a:solidFill>
            <a:srgbClr val="7030A0"/>
          </a:solidFill>
        </a:ln>
      </dgm:spPr>
    </dgm:pt>
  </dgm:ptLst>
  <dgm:cxnLst>
    <dgm:cxn modelId="{748F5EAA-DFC7-4248-A484-C9E73B45F0F1}" srcId="{DC999247-2DEC-4926-9537-7F2C1F28B6CD}" destId="{699DE512-DA30-45CF-817D-FF175612CB0B}" srcOrd="0" destOrd="0" parTransId="{79BC92E9-6F20-4E6D-8C3E-D04E6FE6EAB3}" sibTransId="{C842E00C-B02E-47C6-9492-A33797A663EE}"/>
    <dgm:cxn modelId="{8E46A6DB-48EC-4B9A-BA87-CE90631B3E34}" srcId="{DC999247-2DEC-4926-9537-7F2C1F28B6CD}" destId="{2E41A001-906F-48AA-A0A4-9BA6B7B9BF61}" srcOrd="1" destOrd="0" parTransId="{453D24E2-DC06-4F58-8E03-1F547E28737D}" sibTransId="{F31DC108-4FEC-4EDF-B386-D8804C2856EA}"/>
    <dgm:cxn modelId="{545552DC-8960-40F9-A004-CB8DB329265C}" type="presOf" srcId="{699DE512-DA30-45CF-817D-FF175612CB0B}" destId="{344D0852-5337-4FC6-86FC-FC7FCCB72286}" srcOrd="0" destOrd="0" presId="urn:microsoft.com/office/officeart/2005/8/layout/hProcess3"/>
    <dgm:cxn modelId="{EF1276B6-469B-4D00-B590-DB7F230218CC}" type="presOf" srcId="{DC999247-2DEC-4926-9537-7F2C1F28B6CD}" destId="{1B4E7DFF-2C3D-4335-98BD-6490ABF06974}" srcOrd="0" destOrd="0" presId="urn:microsoft.com/office/officeart/2005/8/layout/hProcess3"/>
    <dgm:cxn modelId="{857FB5B9-EDFD-4E09-B7EF-5A49720622AD}" type="presOf" srcId="{2E41A001-906F-48AA-A0A4-9BA6B7B9BF61}" destId="{C0C8E602-9986-435E-B6AF-AEF311B2364B}" srcOrd="0" destOrd="0" presId="urn:microsoft.com/office/officeart/2005/8/layout/hProcess3"/>
    <dgm:cxn modelId="{8D36A1D8-831A-442E-B62E-2EB4F1ED0694}" type="presParOf" srcId="{1B4E7DFF-2C3D-4335-98BD-6490ABF06974}" destId="{4D278023-EF12-4096-9E19-FCCDE4FD3A85}" srcOrd="0" destOrd="0" presId="urn:microsoft.com/office/officeart/2005/8/layout/hProcess3"/>
    <dgm:cxn modelId="{244F7F7D-9578-4EE2-B636-0EF9245DEEB9}" type="presParOf" srcId="{1B4E7DFF-2C3D-4335-98BD-6490ABF06974}" destId="{52285E7E-4660-480E-A586-24E331BAA778}" srcOrd="1" destOrd="0" presId="urn:microsoft.com/office/officeart/2005/8/layout/hProcess3"/>
    <dgm:cxn modelId="{34BD003C-3A21-4A0E-A947-0ED8CD77F83A}" type="presParOf" srcId="{52285E7E-4660-480E-A586-24E331BAA778}" destId="{8D6AE653-E9EF-4F1C-A5CE-B245769E40BD}" srcOrd="0" destOrd="0" presId="urn:microsoft.com/office/officeart/2005/8/layout/hProcess3"/>
    <dgm:cxn modelId="{2E811A64-557E-4914-8812-7919DAFD96F5}" type="presParOf" srcId="{52285E7E-4660-480E-A586-24E331BAA778}" destId="{58FED329-854A-4970-80C2-AE08BABD7593}" srcOrd="1" destOrd="0" presId="urn:microsoft.com/office/officeart/2005/8/layout/hProcess3"/>
    <dgm:cxn modelId="{81A0BFD8-D8A9-4D96-A2BF-2A7B65D53808}" type="presParOf" srcId="{58FED329-854A-4970-80C2-AE08BABD7593}" destId="{3C9F636F-0AD2-434B-9BD9-170D6A5316C2}" srcOrd="0" destOrd="0" presId="urn:microsoft.com/office/officeart/2005/8/layout/hProcess3"/>
    <dgm:cxn modelId="{99800EF8-F8A4-46B5-9680-4C8AA1CA88D1}" type="presParOf" srcId="{58FED329-854A-4970-80C2-AE08BABD7593}" destId="{344D0852-5337-4FC6-86FC-FC7FCCB72286}" srcOrd="1" destOrd="0" presId="urn:microsoft.com/office/officeart/2005/8/layout/hProcess3"/>
    <dgm:cxn modelId="{A7275ADE-D544-4EB2-8D2A-E3E3494F8A92}" type="presParOf" srcId="{58FED329-854A-4970-80C2-AE08BABD7593}" destId="{9500720E-5EED-4DAD-90C6-C64114D4EC76}" srcOrd="2" destOrd="0" presId="urn:microsoft.com/office/officeart/2005/8/layout/hProcess3"/>
    <dgm:cxn modelId="{F37E78CC-BECD-4147-A936-31DD9431C478}" type="presParOf" srcId="{58FED329-854A-4970-80C2-AE08BABD7593}" destId="{597A39D8-E757-4142-B807-49579C16D540}" srcOrd="3" destOrd="0" presId="urn:microsoft.com/office/officeart/2005/8/layout/hProcess3"/>
    <dgm:cxn modelId="{71156407-B82A-41AA-AA6E-20C446B6D0FA}" type="presParOf" srcId="{52285E7E-4660-480E-A586-24E331BAA778}" destId="{8161F845-4EDF-4B00-BDA2-5361DB762D5F}" srcOrd="2" destOrd="0" presId="urn:microsoft.com/office/officeart/2005/8/layout/hProcess3"/>
    <dgm:cxn modelId="{25831C76-C2D6-44A1-AA03-F7B8A873B673}" type="presParOf" srcId="{52285E7E-4660-480E-A586-24E331BAA778}" destId="{96128820-6B60-4ED3-B68C-9BB95E38FF67}" srcOrd="3" destOrd="0" presId="urn:microsoft.com/office/officeart/2005/8/layout/hProcess3"/>
    <dgm:cxn modelId="{01E703FA-527A-43D6-ABA5-8CEB309A1A72}" type="presParOf" srcId="{96128820-6B60-4ED3-B68C-9BB95E38FF67}" destId="{B6CA135A-7619-4790-8CE3-47A9EAFB47B4}" srcOrd="0" destOrd="0" presId="urn:microsoft.com/office/officeart/2005/8/layout/hProcess3"/>
    <dgm:cxn modelId="{E788C1C8-AE9E-4305-A8D4-467140736D6A}" type="presParOf" srcId="{96128820-6B60-4ED3-B68C-9BB95E38FF67}" destId="{C0C8E602-9986-435E-B6AF-AEF311B2364B}" srcOrd="1" destOrd="0" presId="urn:microsoft.com/office/officeart/2005/8/layout/hProcess3"/>
    <dgm:cxn modelId="{6DE8F12F-2022-402A-8424-957C1D3B5C45}" type="presParOf" srcId="{96128820-6B60-4ED3-B68C-9BB95E38FF67}" destId="{6DF5EE86-068B-4F12-9B6E-C576174092B5}" srcOrd="2" destOrd="0" presId="urn:microsoft.com/office/officeart/2005/8/layout/hProcess3"/>
    <dgm:cxn modelId="{52470134-27FB-4708-B10A-2E412365027C}" type="presParOf" srcId="{96128820-6B60-4ED3-B68C-9BB95E38FF67}" destId="{91B164D6-4D89-4D1F-9410-14C6D07811CE}" srcOrd="3" destOrd="0" presId="urn:microsoft.com/office/officeart/2005/8/layout/hProcess3"/>
    <dgm:cxn modelId="{93782CDF-3C2B-4595-951C-FB3135D35320}" type="presParOf" srcId="{52285E7E-4660-480E-A586-24E331BAA778}" destId="{7F4EA86D-08A3-4306-B7E5-79055645F99E}" srcOrd="4" destOrd="0" presId="urn:microsoft.com/office/officeart/2005/8/layout/hProcess3"/>
    <dgm:cxn modelId="{2550F041-A355-413F-8952-6AA25C5A99AC}" type="presParOf" srcId="{52285E7E-4660-480E-A586-24E331BAA778}" destId="{53DE42A8-C51B-42B1-98E4-3144E118BD39}" srcOrd="5" destOrd="0" presId="urn:microsoft.com/office/officeart/2005/8/layout/hProcess3"/>
    <dgm:cxn modelId="{C35D5B65-F60A-42C3-8C58-246ED50BC615}" type="presParOf" srcId="{52285E7E-4660-480E-A586-24E331BAA778}" destId="{DC0BFBD5-432C-46EC-9B08-1635D37CC607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999247-2DEC-4926-9537-7F2C1F28B6C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699DE512-DA30-45CF-817D-FF175612CB0B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dirty="0" smtClean="0"/>
            <a:t>Нарушение требований </a:t>
          </a:r>
        </a:p>
        <a:p>
          <a:pPr>
            <a:spcAft>
              <a:spcPts val="0"/>
            </a:spcAft>
          </a:pPr>
          <a:r>
            <a:rPr lang="ru-RU" dirty="0" smtClean="0"/>
            <a:t>п. 2 ст. 8, п. 1 ст. 14, п.1 сь.26 ФЗ от 22.11.1995 </a:t>
          </a:r>
        </a:p>
        <a:p>
          <a:pPr>
            <a:spcAft>
              <a:spcPts val="0"/>
            </a:spcAft>
          </a:pPr>
          <a:r>
            <a:rPr lang="ru-RU" dirty="0" smtClean="0"/>
            <a:t>№ 171-ФЗ</a:t>
          </a:r>
          <a:endParaRPr lang="ru-RU" dirty="0"/>
        </a:p>
      </dgm:t>
    </dgm:pt>
    <dgm:pt modelId="{79BC92E9-6F20-4E6D-8C3E-D04E6FE6EAB3}" type="parTrans" cxnId="{748F5EAA-DFC7-4248-A484-C9E73B45F0F1}">
      <dgm:prSet/>
      <dgm:spPr/>
      <dgm:t>
        <a:bodyPr/>
        <a:lstStyle/>
        <a:p>
          <a:endParaRPr lang="ru-RU"/>
        </a:p>
      </dgm:t>
    </dgm:pt>
    <dgm:pt modelId="{C842E00C-B02E-47C6-9492-A33797A663EE}" type="sibTrans" cxnId="{748F5EAA-DFC7-4248-A484-C9E73B45F0F1}">
      <dgm:prSet/>
      <dgm:spPr/>
      <dgm:t>
        <a:bodyPr/>
        <a:lstStyle/>
        <a:p>
          <a:endParaRPr lang="ru-RU"/>
        </a:p>
      </dgm:t>
    </dgm:pt>
    <dgm:pt modelId="{2E41A001-906F-48AA-A0A4-9BA6B7B9BF61}">
      <dgm:prSet phldrT="[Текст]"/>
      <dgm:spPr/>
      <dgm:t>
        <a:bodyPr/>
        <a:lstStyle/>
        <a:p>
          <a:r>
            <a:rPr lang="ru-RU" dirty="0" smtClean="0"/>
            <a:t>Протокол об административном правонарушении </a:t>
          </a:r>
          <a:br>
            <a:rPr lang="ru-RU" dirty="0" smtClean="0"/>
          </a:br>
          <a:r>
            <a:rPr lang="ru-RU" dirty="0" smtClean="0"/>
            <a:t>по ст. 14.19 КоАП РФ</a:t>
          </a:r>
          <a:endParaRPr lang="ru-RU" dirty="0"/>
        </a:p>
      </dgm:t>
    </dgm:pt>
    <dgm:pt modelId="{453D24E2-DC06-4F58-8E03-1F547E28737D}" type="parTrans" cxnId="{8E46A6DB-48EC-4B9A-BA87-CE90631B3E34}">
      <dgm:prSet/>
      <dgm:spPr/>
      <dgm:t>
        <a:bodyPr/>
        <a:lstStyle/>
        <a:p>
          <a:endParaRPr lang="ru-RU"/>
        </a:p>
      </dgm:t>
    </dgm:pt>
    <dgm:pt modelId="{F31DC108-4FEC-4EDF-B386-D8804C2856EA}" type="sibTrans" cxnId="{8E46A6DB-48EC-4B9A-BA87-CE90631B3E34}">
      <dgm:prSet/>
      <dgm:spPr/>
      <dgm:t>
        <a:bodyPr/>
        <a:lstStyle/>
        <a:p>
          <a:endParaRPr lang="ru-RU"/>
        </a:p>
      </dgm:t>
    </dgm:pt>
    <dgm:pt modelId="{1B4E7DFF-2C3D-4335-98BD-6490ABF06974}" type="pres">
      <dgm:prSet presAssocID="{DC999247-2DEC-4926-9537-7F2C1F28B6CD}" presName="Name0" presStyleCnt="0">
        <dgm:presLayoutVars>
          <dgm:dir/>
          <dgm:animLvl val="lvl"/>
          <dgm:resizeHandles val="exact"/>
        </dgm:presLayoutVars>
      </dgm:prSet>
      <dgm:spPr/>
    </dgm:pt>
    <dgm:pt modelId="{4D278023-EF12-4096-9E19-FCCDE4FD3A85}" type="pres">
      <dgm:prSet presAssocID="{DC999247-2DEC-4926-9537-7F2C1F28B6CD}" presName="dummy" presStyleCnt="0"/>
      <dgm:spPr/>
    </dgm:pt>
    <dgm:pt modelId="{52285E7E-4660-480E-A586-24E331BAA778}" type="pres">
      <dgm:prSet presAssocID="{DC999247-2DEC-4926-9537-7F2C1F28B6CD}" presName="linH" presStyleCnt="0"/>
      <dgm:spPr/>
    </dgm:pt>
    <dgm:pt modelId="{8D6AE653-E9EF-4F1C-A5CE-B245769E40BD}" type="pres">
      <dgm:prSet presAssocID="{DC999247-2DEC-4926-9537-7F2C1F28B6CD}" presName="padding1" presStyleCnt="0"/>
      <dgm:spPr/>
    </dgm:pt>
    <dgm:pt modelId="{58FED329-854A-4970-80C2-AE08BABD7593}" type="pres">
      <dgm:prSet presAssocID="{699DE512-DA30-45CF-817D-FF175612CB0B}" presName="linV" presStyleCnt="0"/>
      <dgm:spPr/>
    </dgm:pt>
    <dgm:pt modelId="{3C9F636F-0AD2-434B-9BD9-170D6A5316C2}" type="pres">
      <dgm:prSet presAssocID="{699DE512-DA30-45CF-817D-FF175612CB0B}" presName="spVertical1" presStyleCnt="0"/>
      <dgm:spPr/>
    </dgm:pt>
    <dgm:pt modelId="{344D0852-5337-4FC6-86FC-FC7FCCB72286}" type="pres">
      <dgm:prSet presAssocID="{699DE512-DA30-45CF-817D-FF175612CB0B}" presName="parTx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00720E-5EED-4DAD-90C6-C64114D4EC76}" type="pres">
      <dgm:prSet presAssocID="{699DE512-DA30-45CF-817D-FF175612CB0B}" presName="spVertical2" presStyleCnt="0"/>
      <dgm:spPr/>
    </dgm:pt>
    <dgm:pt modelId="{597A39D8-E757-4142-B807-49579C16D540}" type="pres">
      <dgm:prSet presAssocID="{699DE512-DA30-45CF-817D-FF175612CB0B}" presName="spVertical3" presStyleCnt="0"/>
      <dgm:spPr/>
    </dgm:pt>
    <dgm:pt modelId="{8161F845-4EDF-4B00-BDA2-5361DB762D5F}" type="pres">
      <dgm:prSet presAssocID="{C842E00C-B02E-47C6-9492-A33797A663EE}" presName="space" presStyleCnt="0"/>
      <dgm:spPr/>
    </dgm:pt>
    <dgm:pt modelId="{96128820-6B60-4ED3-B68C-9BB95E38FF67}" type="pres">
      <dgm:prSet presAssocID="{2E41A001-906F-48AA-A0A4-9BA6B7B9BF61}" presName="linV" presStyleCnt="0"/>
      <dgm:spPr/>
    </dgm:pt>
    <dgm:pt modelId="{B6CA135A-7619-4790-8CE3-47A9EAFB47B4}" type="pres">
      <dgm:prSet presAssocID="{2E41A001-906F-48AA-A0A4-9BA6B7B9BF61}" presName="spVertical1" presStyleCnt="0"/>
      <dgm:spPr/>
    </dgm:pt>
    <dgm:pt modelId="{C0C8E602-9986-435E-B6AF-AEF311B2364B}" type="pres">
      <dgm:prSet presAssocID="{2E41A001-906F-48AA-A0A4-9BA6B7B9BF61}" presName="parTx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F5EE86-068B-4F12-9B6E-C576174092B5}" type="pres">
      <dgm:prSet presAssocID="{2E41A001-906F-48AA-A0A4-9BA6B7B9BF61}" presName="spVertical2" presStyleCnt="0"/>
      <dgm:spPr/>
    </dgm:pt>
    <dgm:pt modelId="{91B164D6-4D89-4D1F-9410-14C6D07811CE}" type="pres">
      <dgm:prSet presAssocID="{2E41A001-906F-48AA-A0A4-9BA6B7B9BF61}" presName="spVertical3" presStyleCnt="0"/>
      <dgm:spPr/>
    </dgm:pt>
    <dgm:pt modelId="{7F4EA86D-08A3-4306-B7E5-79055645F99E}" type="pres">
      <dgm:prSet presAssocID="{DC999247-2DEC-4926-9537-7F2C1F28B6CD}" presName="padding2" presStyleCnt="0"/>
      <dgm:spPr/>
    </dgm:pt>
    <dgm:pt modelId="{53DE42A8-C51B-42B1-98E4-3144E118BD39}" type="pres">
      <dgm:prSet presAssocID="{DC999247-2DEC-4926-9537-7F2C1F28B6CD}" presName="negArrow" presStyleCnt="0"/>
      <dgm:spPr/>
    </dgm:pt>
    <dgm:pt modelId="{DC0BFBD5-432C-46EC-9B08-1635D37CC607}" type="pres">
      <dgm:prSet presAssocID="{DC999247-2DEC-4926-9537-7F2C1F28B6CD}" presName="backgroundArrow" presStyleLbl="node1" presStyleIdx="0" presStyleCnt="1" custLinFactNeighborX="-11765" custLinFactNeighborY="-886"/>
      <dgm:spPr>
        <a:solidFill>
          <a:schemeClr val="accent1">
            <a:lumMod val="40000"/>
            <a:lumOff val="60000"/>
          </a:schemeClr>
        </a:solidFill>
        <a:ln w="28575">
          <a:solidFill>
            <a:srgbClr val="7030A0"/>
          </a:solidFill>
        </a:ln>
      </dgm:spPr>
    </dgm:pt>
  </dgm:ptLst>
  <dgm:cxnLst>
    <dgm:cxn modelId="{879E6EF0-49F5-4372-956D-8B144B6FB7E8}" type="presOf" srcId="{699DE512-DA30-45CF-817D-FF175612CB0B}" destId="{344D0852-5337-4FC6-86FC-FC7FCCB72286}" srcOrd="0" destOrd="0" presId="urn:microsoft.com/office/officeart/2005/8/layout/hProcess3"/>
    <dgm:cxn modelId="{DF3E9A85-2E51-4126-8967-EE3BD7F24405}" type="presOf" srcId="{DC999247-2DEC-4926-9537-7F2C1F28B6CD}" destId="{1B4E7DFF-2C3D-4335-98BD-6490ABF06974}" srcOrd="0" destOrd="0" presId="urn:microsoft.com/office/officeart/2005/8/layout/hProcess3"/>
    <dgm:cxn modelId="{748F5EAA-DFC7-4248-A484-C9E73B45F0F1}" srcId="{DC999247-2DEC-4926-9537-7F2C1F28B6CD}" destId="{699DE512-DA30-45CF-817D-FF175612CB0B}" srcOrd="0" destOrd="0" parTransId="{79BC92E9-6F20-4E6D-8C3E-D04E6FE6EAB3}" sibTransId="{C842E00C-B02E-47C6-9492-A33797A663EE}"/>
    <dgm:cxn modelId="{8E46A6DB-48EC-4B9A-BA87-CE90631B3E34}" srcId="{DC999247-2DEC-4926-9537-7F2C1F28B6CD}" destId="{2E41A001-906F-48AA-A0A4-9BA6B7B9BF61}" srcOrd="1" destOrd="0" parTransId="{453D24E2-DC06-4F58-8E03-1F547E28737D}" sibTransId="{F31DC108-4FEC-4EDF-B386-D8804C2856EA}"/>
    <dgm:cxn modelId="{6A8ABE9F-24CE-4E90-8A9E-8D4F4A914509}" type="presOf" srcId="{2E41A001-906F-48AA-A0A4-9BA6B7B9BF61}" destId="{C0C8E602-9986-435E-B6AF-AEF311B2364B}" srcOrd="0" destOrd="0" presId="urn:microsoft.com/office/officeart/2005/8/layout/hProcess3"/>
    <dgm:cxn modelId="{9A7285E1-3273-45DC-924B-1B2B71608728}" type="presParOf" srcId="{1B4E7DFF-2C3D-4335-98BD-6490ABF06974}" destId="{4D278023-EF12-4096-9E19-FCCDE4FD3A85}" srcOrd="0" destOrd="0" presId="urn:microsoft.com/office/officeart/2005/8/layout/hProcess3"/>
    <dgm:cxn modelId="{572D54A0-7ED7-410D-9E5E-BE8CC401CBF1}" type="presParOf" srcId="{1B4E7DFF-2C3D-4335-98BD-6490ABF06974}" destId="{52285E7E-4660-480E-A586-24E331BAA778}" srcOrd="1" destOrd="0" presId="urn:microsoft.com/office/officeart/2005/8/layout/hProcess3"/>
    <dgm:cxn modelId="{54146292-448F-4509-A97E-87C4785819B3}" type="presParOf" srcId="{52285E7E-4660-480E-A586-24E331BAA778}" destId="{8D6AE653-E9EF-4F1C-A5CE-B245769E40BD}" srcOrd="0" destOrd="0" presId="urn:microsoft.com/office/officeart/2005/8/layout/hProcess3"/>
    <dgm:cxn modelId="{B8B3D55A-5F38-42A1-9764-971109AEC4C8}" type="presParOf" srcId="{52285E7E-4660-480E-A586-24E331BAA778}" destId="{58FED329-854A-4970-80C2-AE08BABD7593}" srcOrd="1" destOrd="0" presId="urn:microsoft.com/office/officeart/2005/8/layout/hProcess3"/>
    <dgm:cxn modelId="{C5810882-588B-4C62-989F-2D9B78584875}" type="presParOf" srcId="{58FED329-854A-4970-80C2-AE08BABD7593}" destId="{3C9F636F-0AD2-434B-9BD9-170D6A5316C2}" srcOrd="0" destOrd="0" presId="urn:microsoft.com/office/officeart/2005/8/layout/hProcess3"/>
    <dgm:cxn modelId="{0A7F5369-77B7-4FB7-B9A5-AA5879449268}" type="presParOf" srcId="{58FED329-854A-4970-80C2-AE08BABD7593}" destId="{344D0852-5337-4FC6-86FC-FC7FCCB72286}" srcOrd="1" destOrd="0" presId="urn:microsoft.com/office/officeart/2005/8/layout/hProcess3"/>
    <dgm:cxn modelId="{0CAD8714-5F65-43F3-8000-DACA2E4E41B4}" type="presParOf" srcId="{58FED329-854A-4970-80C2-AE08BABD7593}" destId="{9500720E-5EED-4DAD-90C6-C64114D4EC76}" srcOrd="2" destOrd="0" presId="urn:microsoft.com/office/officeart/2005/8/layout/hProcess3"/>
    <dgm:cxn modelId="{EC01D6B1-5856-4470-A724-EAFBA7C292D2}" type="presParOf" srcId="{58FED329-854A-4970-80C2-AE08BABD7593}" destId="{597A39D8-E757-4142-B807-49579C16D540}" srcOrd="3" destOrd="0" presId="urn:microsoft.com/office/officeart/2005/8/layout/hProcess3"/>
    <dgm:cxn modelId="{413F3956-864A-4D34-9136-84195F19683F}" type="presParOf" srcId="{52285E7E-4660-480E-A586-24E331BAA778}" destId="{8161F845-4EDF-4B00-BDA2-5361DB762D5F}" srcOrd="2" destOrd="0" presId="urn:microsoft.com/office/officeart/2005/8/layout/hProcess3"/>
    <dgm:cxn modelId="{A58ECC58-2526-45DC-B7E2-DB9DE7863D23}" type="presParOf" srcId="{52285E7E-4660-480E-A586-24E331BAA778}" destId="{96128820-6B60-4ED3-B68C-9BB95E38FF67}" srcOrd="3" destOrd="0" presId="urn:microsoft.com/office/officeart/2005/8/layout/hProcess3"/>
    <dgm:cxn modelId="{20A0B8C8-417F-4D0E-8F1D-21BE43C057DF}" type="presParOf" srcId="{96128820-6B60-4ED3-B68C-9BB95E38FF67}" destId="{B6CA135A-7619-4790-8CE3-47A9EAFB47B4}" srcOrd="0" destOrd="0" presId="urn:microsoft.com/office/officeart/2005/8/layout/hProcess3"/>
    <dgm:cxn modelId="{BDB1DF47-B939-4341-92F2-E1C0BE896BBE}" type="presParOf" srcId="{96128820-6B60-4ED3-B68C-9BB95E38FF67}" destId="{C0C8E602-9986-435E-B6AF-AEF311B2364B}" srcOrd="1" destOrd="0" presId="urn:microsoft.com/office/officeart/2005/8/layout/hProcess3"/>
    <dgm:cxn modelId="{7C78E0F7-B262-4C90-A431-12F89B9D55BC}" type="presParOf" srcId="{96128820-6B60-4ED3-B68C-9BB95E38FF67}" destId="{6DF5EE86-068B-4F12-9B6E-C576174092B5}" srcOrd="2" destOrd="0" presId="urn:microsoft.com/office/officeart/2005/8/layout/hProcess3"/>
    <dgm:cxn modelId="{769DE4A7-009C-4FFD-9D46-55100B725EDE}" type="presParOf" srcId="{96128820-6B60-4ED3-B68C-9BB95E38FF67}" destId="{91B164D6-4D89-4D1F-9410-14C6D07811CE}" srcOrd="3" destOrd="0" presId="urn:microsoft.com/office/officeart/2005/8/layout/hProcess3"/>
    <dgm:cxn modelId="{A680D770-C330-475E-937D-8405D98DC0B4}" type="presParOf" srcId="{52285E7E-4660-480E-A586-24E331BAA778}" destId="{7F4EA86D-08A3-4306-B7E5-79055645F99E}" srcOrd="4" destOrd="0" presId="urn:microsoft.com/office/officeart/2005/8/layout/hProcess3"/>
    <dgm:cxn modelId="{0A40A54F-0A76-4A23-88ED-310025A9AEC3}" type="presParOf" srcId="{52285E7E-4660-480E-A586-24E331BAA778}" destId="{53DE42A8-C51B-42B1-98E4-3144E118BD39}" srcOrd="5" destOrd="0" presId="urn:microsoft.com/office/officeart/2005/8/layout/hProcess3"/>
    <dgm:cxn modelId="{9B300427-A71B-47A6-98CA-E28D7CAEB9F9}" type="presParOf" srcId="{52285E7E-4660-480E-A586-24E331BAA778}" destId="{DC0BFBD5-432C-46EC-9B08-1635D37CC607}" srcOrd="6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BFBD5-432C-46EC-9B08-1635D37CC607}">
      <dsp:nvSpPr>
        <dsp:cNvPr id="0" name=""/>
        <dsp:cNvSpPr/>
      </dsp:nvSpPr>
      <dsp:spPr>
        <a:xfrm>
          <a:off x="0" y="0"/>
          <a:ext cx="4680585" cy="1840726"/>
        </a:xfrm>
        <a:prstGeom prst="rightArrow">
          <a:avLst/>
        </a:prstGeom>
        <a:solidFill>
          <a:schemeClr val="accent1">
            <a:lumMod val="40000"/>
            <a:lumOff val="60000"/>
          </a:schemeClr>
        </a:solidFill>
        <a:ln w="285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8E602-9986-435E-B6AF-AEF311B2364B}">
      <dsp:nvSpPr>
        <dsp:cNvPr id="0" name=""/>
        <dsp:cNvSpPr/>
      </dsp:nvSpPr>
      <dsp:spPr>
        <a:xfrm>
          <a:off x="2548195" y="534225"/>
          <a:ext cx="1608951" cy="920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Протокол об административном правонарушении по ч. 3  ст. 14.16 КоАП РФ</a:t>
          </a:r>
          <a:endParaRPr lang="ru-RU" sz="1200" kern="1200" dirty="0"/>
        </a:p>
      </dsp:txBody>
      <dsp:txXfrm>
        <a:off x="2548195" y="534225"/>
        <a:ext cx="1608951" cy="920363"/>
      </dsp:txXfrm>
    </dsp:sp>
    <dsp:sp modelId="{344D0852-5337-4FC6-86FC-FC7FCCB72286}">
      <dsp:nvSpPr>
        <dsp:cNvPr id="0" name=""/>
        <dsp:cNvSpPr/>
      </dsp:nvSpPr>
      <dsp:spPr>
        <a:xfrm>
          <a:off x="390720" y="534225"/>
          <a:ext cx="1907089" cy="920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Нарушение требований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п. 4 ст. 16, </a:t>
          </a:r>
          <a:r>
            <a:rPr lang="ru-RU" sz="1200" kern="1200" dirty="0" err="1" smtClean="0"/>
            <a:t>пп</a:t>
          </a:r>
          <a:r>
            <a:rPr lang="ru-RU" sz="1200" kern="1200" dirty="0" smtClean="0"/>
            <a:t>. 13 п. 2 ст. 16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и п. 1 ст.26 ФЗ от 22.11.1995 № 171-ФЗ</a:t>
          </a:r>
          <a:endParaRPr lang="ru-RU" sz="1200" kern="1200" dirty="0"/>
        </a:p>
      </dsp:txBody>
      <dsp:txXfrm>
        <a:off x="390720" y="534225"/>
        <a:ext cx="1907089" cy="9203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BFBD5-432C-46EC-9B08-1635D37CC607}">
      <dsp:nvSpPr>
        <dsp:cNvPr id="0" name=""/>
        <dsp:cNvSpPr/>
      </dsp:nvSpPr>
      <dsp:spPr>
        <a:xfrm>
          <a:off x="0" y="109447"/>
          <a:ext cx="4680585" cy="1836788"/>
        </a:xfrm>
        <a:prstGeom prst="rightArrow">
          <a:avLst/>
        </a:prstGeom>
        <a:solidFill>
          <a:schemeClr val="accent1">
            <a:lumMod val="40000"/>
            <a:lumOff val="60000"/>
          </a:schemeClr>
        </a:solidFill>
        <a:ln w="285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8E602-9986-435E-B6AF-AEF311B2364B}">
      <dsp:nvSpPr>
        <dsp:cNvPr id="0" name=""/>
        <dsp:cNvSpPr/>
      </dsp:nvSpPr>
      <dsp:spPr>
        <a:xfrm>
          <a:off x="2468734" y="584918"/>
          <a:ext cx="1743792" cy="918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Протокол об административном правонарушении по ч. 1  ст. 14.17 КоАП РФ</a:t>
          </a:r>
          <a:endParaRPr lang="ru-RU" sz="1200" kern="1200" dirty="0"/>
        </a:p>
      </dsp:txBody>
      <dsp:txXfrm>
        <a:off x="2468734" y="584918"/>
        <a:ext cx="1743792" cy="918394"/>
      </dsp:txXfrm>
    </dsp:sp>
    <dsp:sp modelId="{344D0852-5337-4FC6-86FC-FC7FCCB72286}">
      <dsp:nvSpPr>
        <dsp:cNvPr id="0" name=""/>
        <dsp:cNvSpPr/>
      </dsp:nvSpPr>
      <dsp:spPr>
        <a:xfrm>
          <a:off x="376183" y="584918"/>
          <a:ext cx="1743792" cy="9183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Нарушение требований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п. 10 ст. 16 и п. 13 ст. 19 ФЗ от 22.11.1995 № 171-ФЗ</a:t>
          </a:r>
          <a:endParaRPr lang="ru-RU" sz="1200" kern="1200" dirty="0"/>
        </a:p>
      </dsp:txBody>
      <dsp:txXfrm>
        <a:off x="376183" y="584918"/>
        <a:ext cx="1743792" cy="91839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BFBD5-432C-46EC-9B08-1635D37CC607}">
      <dsp:nvSpPr>
        <dsp:cNvPr id="0" name=""/>
        <dsp:cNvSpPr/>
      </dsp:nvSpPr>
      <dsp:spPr>
        <a:xfrm>
          <a:off x="0" y="107443"/>
          <a:ext cx="4680585" cy="1840726"/>
        </a:xfrm>
        <a:prstGeom prst="rightArrow">
          <a:avLst/>
        </a:prstGeom>
        <a:solidFill>
          <a:schemeClr val="accent1">
            <a:lumMod val="40000"/>
            <a:lumOff val="60000"/>
          </a:schemeClr>
        </a:solidFill>
        <a:ln w="28575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8E602-9986-435E-B6AF-AEF311B2364B}">
      <dsp:nvSpPr>
        <dsp:cNvPr id="0" name=""/>
        <dsp:cNvSpPr/>
      </dsp:nvSpPr>
      <dsp:spPr>
        <a:xfrm>
          <a:off x="2468734" y="583934"/>
          <a:ext cx="1743792" cy="920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Протокол об административном правонарушении </a:t>
          </a:r>
          <a:br>
            <a:rPr lang="ru-RU" sz="1200" kern="1200" dirty="0" smtClean="0"/>
          </a:br>
          <a:r>
            <a:rPr lang="ru-RU" sz="1200" kern="1200" dirty="0" smtClean="0"/>
            <a:t>по ст. 14.19 КоАП РФ</a:t>
          </a:r>
          <a:endParaRPr lang="ru-RU" sz="1200" kern="1200" dirty="0"/>
        </a:p>
      </dsp:txBody>
      <dsp:txXfrm>
        <a:off x="2468734" y="583934"/>
        <a:ext cx="1743792" cy="920363"/>
      </dsp:txXfrm>
    </dsp:sp>
    <dsp:sp modelId="{344D0852-5337-4FC6-86FC-FC7FCCB72286}">
      <dsp:nvSpPr>
        <dsp:cNvPr id="0" name=""/>
        <dsp:cNvSpPr/>
      </dsp:nvSpPr>
      <dsp:spPr>
        <a:xfrm>
          <a:off x="376183" y="583934"/>
          <a:ext cx="1743792" cy="920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Нарушение требований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п. 2 ст. 8, п. 1 ст. 14, п.1 сь.26 ФЗ от 22.11.1995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kern="1200" dirty="0" smtClean="0"/>
            <a:t>№ 171-ФЗ</a:t>
          </a:r>
          <a:endParaRPr lang="ru-RU" sz="1200" kern="1200" dirty="0"/>
        </a:p>
      </dsp:txBody>
      <dsp:txXfrm>
        <a:off x="376183" y="583934"/>
        <a:ext cx="1743792" cy="920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9736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6" y="2"/>
            <a:ext cx="2971800" cy="497363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02440C99-D890-4475-9544-FFE065E893EE}" type="datetimeFigureOut">
              <a:rPr lang="ru-RU" smtClean="0"/>
              <a:pPr/>
              <a:t>22.02.2022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7"/>
            <a:ext cx="5486400" cy="4476273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8187"/>
            <a:ext cx="2971800" cy="497363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6" y="9448187"/>
            <a:ext cx="2971800" cy="497363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5F56A30E-05E1-4B12-9757-E8347F260A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857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98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002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5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3D4C0-461E-4C7E-9E30-6DE5A4B67444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20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B31E0-E4AC-4A8F-A448-48FA0C930F9E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24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DD8DE-83F9-4D05-956A-590CBB9FECE2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16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71C9-0E2F-4B2F-8114-F578E77C0FB2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45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746AB-C848-4096-A21A-39DCF5366AFC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25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56685-348A-4696-9F3C-DE9C03D5575E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94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835C6-A900-4D96-8663-65ABFDEFD614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2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BB36E75F-4918-40A9-91BA-DFCE8AA215C8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62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7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FC852-EA81-461B-80A6-2D65CC4F2E00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4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F8E79-A176-4D05-9526-1D5E2B4BAFB2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76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11084"/>
            <a:ext cx="1971675" cy="43180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11083"/>
            <a:ext cx="5800725" cy="4318067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F5508-4294-4FC7-9894-18EBE1FD5EC4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41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4750737"/>
            <a:ext cx="9144001" cy="494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FE35A22C-9003-4D51-8027-4FC5F0058A29}" type="datetime1">
              <a:rPr lang="ru-RU" smtClean="0"/>
              <a:pPr/>
              <a:t>22.02.2022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286A1038-2268-4FCC-A30D-CD375FB5E13A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14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  <p:sldLayoutId id="2147484115" r:id="rId3"/>
    <p:sldLayoutId id="2147484116" r:id="rId4"/>
    <p:sldLayoutId id="2147484117" r:id="rId5"/>
    <p:sldLayoutId id="2147484118" r:id="rId6"/>
    <p:sldLayoutId id="2147484119" r:id="rId7"/>
    <p:sldLayoutId id="2147484120" r:id="rId8"/>
    <p:sldLayoutId id="2147484121" r:id="rId9"/>
    <p:sldLayoutId id="2147484122" r:id="rId10"/>
    <p:sldLayoutId id="2147484123" r:id="rId11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666009"/>
            <a:ext cx="9144000" cy="168506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ПУБЛИЧНЫЕ СЛУШАНИЯ</a:t>
            </a:r>
            <a:endParaRPr lang="ru-RU" sz="2100" b="1" dirty="0">
              <a:solidFill>
                <a:srgbClr val="DB251D"/>
              </a:solidFill>
              <a:latin typeface="PT Serif" pitchFamily="18" charset="-52"/>
              <a:ea typeface="PT Serif" pitchFamily="18" charset="-52"/>
              <a:cs typeface="Arial" pitchFamily="34" charset="0"/>
            </a:endParaRPr>
          </a:p>
          <a:p>
            <a:pPr algn="ctr"/>
            <a:r>
              <a:rPr lang="ru-RU" sz="21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О РЕЗУЛЬТАТАХ ПРАВОПРИМЕНИТЕЛЬНОЙ ПРАКТИКИ </a:t>
            </a:r>
            <a:endParaRPr lang="ru-RU" sz="2100" b="1" dirty="0">
              <a:solidFill>
                <a:srgbClr val="DB251D"/>
              </a:solidFill>
              <a:latin typeface="PT Serif" pitchFamily="18" charset="-52"/>
              <a:ea typeface="PT Serif" pitchFamily="18" charset="-52"/>
              <a:cs typeface="Arial" pitchFamily="34" charset="0"/>
            </a:endParaRPr>
          </a:p>
          <a:p>
            <a:pPr algn="ctr"/>
            <a:r>
              <a:rPr lang="ru-RU" sz="21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МИНИСТЕРСТВА ПРОМЫШЛЕННОСТИ </a:t>
            </a:r>
          </a:p>
          <a:p>
            <a:pPr algn="ctr"/>
            <a:r>
              <a:rPr lang="ru-RU" sz="21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И ТОРГОВЛИ ПЕРМСКОГО КРАЯ </a:t>
            </a:r>
          </a:p>
          <a:p>
            <a:pPr algn="ctr"/>
            <a:r>
              <a:rPr lang="ru-RU" sz="21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ЗА 2021 ГОДА</a:t>
            </a:r>
            <a:endParaRPr lang="ru-RU" sz="2100" b="1" dirty="0">
              <a:solidFill>
                <a:srgbClr val="DB251D"/>
              </a:solidFill>
              <a:latin typeface="PT Serif" pitchFamily="18" charset="-52"/>
              <a:ea typeface="PT Serif" pitchFamily="18" charset="-52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63256" y="3878614"/>
            <a:ext cx="877824" cy="297000"/>
          </a:xfrm>
          <a:prstGeom prst="rect">
            <a:avLst/>
          </a:prstGeom>
          <a:noFill/>
          <a:ln>
            <a:noFill/>
          </a:ln>
        </p:spPr>
        <p:txBody>
          <a:bodyPr wrap="square" lIns="68571" tIns="34285" rIns="53993" bIns="34285" rtlCol="0" anchor="t">
            <a:noAutofit/>
          </a:bodyPr>
          <a:lstStyle/>
          <a:p>
            <a:pPr algn="r"/>
            <a:r>
              <a:rPr lang="ru-RU" dirty="0" smtClean="0">
                <a:latin typeface="PT Serif" charset="0"/>
                <a:ea typeface="PT Serif" charset="0"/>
                <a:cs typeface="PT Serif" charset="0"/>
              </a:rPr>
              <a:t>2021</a:t>
            </a:r>
            <a:endParaRPr lang="en-US" dirty="0"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0667" y="3702234"/>
            <a:ext cx="5178610" cy="931014"/>
          </a:xfrm>
          <a:prstGeom prst="rect">
            <a:avLst/>
          </a:prstGeom>
        </p:spPr>
        <p:txBody>
          <a:bodyPr wrap="square" lIns="68571" tIns="34285" rIns="68571" bIns="34285" anchor="t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itchFamily="18" charset="-52"/>
                <a:ea typeface="PT Serif" pitchFamily="18" charset="-52"/>
                <a:cs typeface="PT Serif" charset="0"/>
              </a:rPr>
              <a:t>Тартачная Лариса Геннадьевна,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PT Serif" pitchFamily="18" charset="-52"/>
              <a:ea typeface="PT Serif" pitchFamily="18" charset="-52"/>
              <a:cs typeface="PT Serif" charset="0"/>
            </a:endParaRPr>
          </a:p>
          <a:p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PT Serif" pitchFamily="18" charset="-52"/>
                <a:ea typeface="PT Serif" pitchFamily="18" charset="-52"/>
                <a:cs typeface="PT Serif" charset="0"/>
              </a:rPr>
              <a:t>заместитель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itchFamily="18" charset="-52"/>
                <a:ea typeface="PT Serif" pitchFamily="18" charset="-52"/>
                <a:cs typeface="PT Serif" charset="0"/>
              </a:rPr>
              <a:t>начальника управления, начальник отдела лицензирования Министерства промышленности</a:t>
            </a:r>
          </a:p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itchFamily="18" charset="-52"/>
                <a:ea typeface="PT Serif" pitchFamily="18" charset="-52"/>
                <a:cs typeface="PT Serif" charset="0"/>
              </a:rPr>
              <a:t>и 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PT Serif" pitchFamily="18" charset="-52"/>
                <a:ea typeface="PT Serif" pitchFamily="18" charset="-52"/>
                <a:cs typeface="PT Serif" charset="0"/>
              </a:rPr>
              <a:t>торговли Пермского края</a:t>
            </a: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99" y="231179"/>
            <a:ext cx="329688" cy="6181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21" y="313956"/>
            <a:ext cx="2260151" cy="4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25744" y="57444"/>
            <a:ext cx="8692511" cy="561682"/>
            <a:chOff x="208708" y="103146"/>
            <a:chExt cx="8692511" cy="561682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8" y="111437"/>
              <a:ext cx="244426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103146"/>
              <a:ext cx="6705793" cy="561682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ПОЛНОМОЧИЯ МИНИСТЕРСТВА В СФЕРЕ ЛИЦЕНЗИРОВАНИЯ РОЗНИЧНОЙ ПРОДАЖИ АЛКОГОЛЬНОЙ ПРОДУКЦИИ</a:t>
              </a:r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4572000" y="770743"/>
            <a:ext cx="4464496" cy="3889239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000"/>
              </a:lnSpc>
              <a:buFont typeface="Arial" pitchFamily="34" charset="0"/>
              <a:buNone/>
            </a:pPr>
            <a:endParaRPr lang="ru-RU" sz="2000" dirty="0" smtClean="0">
              <a:latin typeface="PT Serif"/>
            </a:endParaRPr>
          </a:p>
          <a:p>
            <a:pPr marL="0" indent="0" algn="ctr">
              <a:lnSpc>
                <a:spcPts val="2000"/>
              </a:lnSpc>
              <a:buFont typeface="Arial" pitchFamily="34" charset="0"/>
              <a:buNone/>
            </a:pPr>
            <a:r>
              <a:rPr lang="ru-RU" sz="2000" dirty="0" smtClean="0">
                <a:latin typeface="PT Serif"/>
              </a:rPr>
              <a:t>По состоянию на 31.12.2020   на территории Пермского края действовало 1164 лицензий, </a:t>
            </a:r>
            <a:br>
              <a:rPr lang="ru-RU" sz="2000" dirty="0" smtClean="0">
                <a:latin typeface="PT Serif"/>
              </a:rPr>
            </a:br>
            <a:r>
              <a:rPr lang="ru-RU" sz="2000" dirty="0" smtClean="0">
                <a:latin typeface="PT Serif"/>
              </a:rPr>
              <a:t>из них:</a:t>
            </a:r>
          </a:p>
          <a:p>
            <a:pPr marL="0" indent="0" algn="ctr">
              <a:lnSpc>
                <a:spcPts val="1800"/>
              </a:lnSpc>
              <a:buFont typeface="Arial" pitchFamily="34" charset="0"/>
              <a:buNone/>
            </a:pPr>
            <a:r>
              <a:rPr lang="ru-RU" sz="1600" dirty="0">
                <a:latin typeface="PT Serif"/>
              </a:rPr>
              <a:t>н</a:t>
            </a:r>
            <a:r>
              <a:rPr lang="ru-RU" sz="1600" dirty="0" smtClean="0">
                <a:latin typeface="PT Serif"/>
              </a:rPr>
              <a:t>а розничную продажу алкогольной продукции (РПА) – 693</a:t>
            </a:r>
          </a:p>
          <a:p>
            <a:pPr marL="0" indent="0" algn="ctr">
              <a:lnSpc>
                <a:spcPts val="1800"/>
              </a:lnSpc>
              <a:buFont typeface="Arial" pitchFamily="34" charset="0"/>
              <a:buNone/>
            </a:pPr>
            <a:r>
              <a:rPr lang="ru-RU" sz="1600" dirty="0" smtClean="0">
                <a:latin typeface="PT Serif"/>
              </a:rPr>
              <a:t>на розничную продажу алкогольной продукции при оказании услуг общественного питания (РПО) – 471</a:t>
            </a: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03308368"/>
              </p:ext>
            </p:extLst>
          </p:nvPr>
        </p:nvGraphicFramePr>
        <p:xfrm>
          <a:off x="471993" y="771526"/>
          <a:ext cx="4460052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26" y="93097"/>
            <a:ext cx="1731922" cy="40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6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00532" y="49152"/>
            <a:ext cx="8692511" cy="561682"/>
            <a:chOff x="208708" y="103146"/>
            <a:chExt cx="8692511" cy="561682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8" y="111437"/>
              <a:ext cx="244426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103146"/>
              <a:ext cx="6705793" cy="561682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ПОЛНОМОЧИЯ МИНИСТЕРСТВА В СФЕРЕ ЛИЦЕНЗИРОВАНИЯ РОЗНИЧНОЙ ПРОДАЖИ АЛКОГОЛЬНОЙ ПРОДУКЦИИ</a:t>
              </a:r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В 2021 году принято 1079 (2020 год – 546) заявлений:</a:t>
            </a:r>
          </a:p>
          <a:p>
            <a:pPr marL="0" indent="0" algn="ctr">
              <a:lnSpc>
                <a:spcPts val="18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на получение лицензии – 98 (59) </a:t>
            </a:r>
          </a:p>
          <a:p>
            <a:pPr marL="0" indent="0" algn="ctr">
              <a:lnSpc>
                <a:spcPts val="18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на продление срока действия лицензии – 604 (197)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на переоформление лицензии –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364 (290)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endParaRPr lang="ru-RU" sz="1700" dirty="0">
              <a:latin typeface="PT Serif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700" dirty="0" smtClean="0">
                <a:latin typeface="PT Serif"/>
              </a:rPr>
              <a:t>В 2021 году рассмотрены и приняты решения по 976 заявлениям (2020 – 545):</a:t>
            </a:r>
          </a:p>
          <a:p>
            <a:pPr marL="0" indent="0" algn="ctr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700" dirty="0">
                <a:latin typeface="PT Serif"/>
              </a:rPr>
              <a:t>на получение лицензии – </a:t>
            </a:r>
            <a:r>
              <a:rPr lang="ru-RU" sz="1700" dirty="0" smtClean="0">
                <a:latin typeface="PT Serif"/>
              </a:rPr>
              <a:t>81 (63)</a:t>
            </a:r>
          </a:p>
          <a:p>
            <a:pPr marL="0" indent="0" algn="ctr">
              <a:lnSpc>
                <a:spcPts val="1800"/>
              </a:lnSpc>
              <a:spcBef>
                <a:spcPts val="0"/>
              </a:spcBef>
              <a:buNone/>
            </a:pPr>
            <a:r>
              <a:rPr lang="ru-RU" sz="1700" dirty="0" smtClean="0">
                <a:latin typeface="PT Serif"/>
              </a:rPr>
              <a:t>на </a:t>
            </a:r>
            <a:r>
              <a:rPr lang="ru-RU" sz="1700" dirty="0">
                <a:latin typeface="PT Serif"/>
              </a:rPr>
              <a:t>продление срока действия лицензии – </a:t>
            </a:r>
            <a:r>
              <a:rPr lang="ru-RU" sz="1700" dirty="0" smtClean="0">
                <a:latin typeface="PT Serif"/>
              </a:rPr>
              <a:t>566 (186) </a:t>
            </a:r>
            <a:endParaRPr lang="ru-RU" sz="1700" dirty="0">
              <a:latin typeface="PT Serif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700" dirty="0">
                <a:latin typeface="PT Serif"/>
              </a:rPr>
              <a:t>на переоформление лицензии – </a:t>
            </a:r>
            <a:endParaRPr lang="ru-RU" sz="1700" dirty="0" smtClean="0">
              <a:latin typeface="PT Serif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700" dirty="0" smtClean="0">
                <a:latin typeface="PT Serif"/>
              </a:rPr>
              <a:t>329 (296)</a:t>
            </a:r>
            <a:endParaRPr lang="ru-RU" sz="1700" dirty="0">
              <a:latin typeface="PT Serif"/>
            </a:endParaRP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149423530"/>
              </p:ext>
            </p:extLst>
          </p:nvPr>
        </p:nvGraphicFramePr>
        <p:xfrm>
          <a:off x="251459" y="703263"/>
          <a:ext cx="501586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28" y="143157"/>
            <a:ext cx="1731922" cy="3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5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80094"/>
            <a:ext cx="8692512" cy="909884"/>
            <a:chOff x="208707" y="111437"/>
            <a:chExt cx="8692512" cy="516548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154659"/>
              <a:ext cx="6705793" cy="458652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ПОЛНОМОЧИЯ МИНИСТЕРСТВА В СФЕРЕ ЛИЦЕНЗИРОВАНИЯ РОЗНИЧНОЙ ПРОДАЖИ АЛКОГОЛЬНОЙ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32045" y="1192582"/>
            <a:ext cx="3960495" cy="3570004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600" dirty="0" smtClean="0">
                <a:latin typeface="PT Serif"/>
              </a:rPr>
              <a:t>В 2021 году (2020 году) по заявлениям соискателей лицензий и лицензиатов  в процессе лицензирования проведено проверок: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600" dirty="0" smtClean="0">
                <a:latin typeface="PT Serif"/>
              </a:rPr>
              <a:t>внеплановые выездные –  956 (483)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600" dirty="0" smtClean="0">
                <a:latin typeface="PT Serif"/>
              </a:rPr>
              <a:t>внеплановые документарные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ru-RU" sz="1600" dirty="0" smtClean="0">
                <a:latin typeface="PT Serif"/>
              </a:rPr>
              <a:t>–  1171 (623)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latin typeface="PT Serif"/>
              </a:rPr>
              <a:t>По результатам проведенных проверок отказано в выдаче, продлении срока действия, переоформлении </a:t>
            </a:r>
            <a:r>
              <a:rPr lang="ru-RU" sz="1600" dirty="0">
                <a:latin typeface="PT Serif"/>
              </a:rPr>
              <a:t>лицензий </a:t>
            </a:r>
            <a:endParaRPr lang="ru-RU" sz="1600" dirty="0" smtClean="0">
              <a:latin typeface="PT Serif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latin typeface="PT Serif"/>
              </a:rPr>
              <a:t>в 2021 -  37 юридическим лицам, </a:t>
            </a:r>
            <a:br>
              <a:rPr lang="ru-RU" sz="1600" dirty="0" smtClean="0">
                <a:latin typeface="PT Serif"/>
              </a:rPr>
            </a:br>
            <a:r>
              <a:rPr lang="ru-RU" sz="1600" dirty="0" smtClean="0">
                <a:latin typeface="PT Serif"/>
              </a:rPr>
              <a:t>в 2020 году – 15 юридическим лицам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dirty="0" smtClean="0">
                <a:latin typeface="PT Serif"/>
              </a:rPr>
              <a:t>в 2019 году – 69 юридическим лицам</a:t>
            </a:r>
          </a:p>
          <a:p>
            <a:pPr marL="0" indent="0" algn="ctr">
              <a:buFont typeface="Arial" pitchFamily="34" charset="0"/>
              <a:buNone/>
            </a:pPr>
            <a:endParaRPr lang="ru-RU" sz="1600" dirty="0" smtClean="0">
              <a:latin typeface="PT Serif"/>
            </a:endParaRPr>
          </a:p>
          <a:p>
            <a:pPr marL="0" indent="0" algn="ctr">
              <a:buFont typeface="Arial" pitchFamily="34" charset="0"/>
              <a:buNone/>
            </a:pPr>
            <a:endParaRPr lang="ru-RU" sz="1600" dirty="0">
              <a:latin typeface="PT Serif"/>
            </a:endParaRP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:p14="http://schemas.microsoft.com/office/powerpoint/2010/main" val="1929959103"/>
              </p:ext>
            </p:extLst>
          </p:nvPr>
        </p:nvGraphicFramePr>
        <p:xfrm>
          <a:off x="388619" y="1491615"/>
          <a:ext cx="4543426" cy="288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65" y="480156"/>
            <a:ext cx="1662802" cy="36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60" y="51435"/>
            <a:ext cx="8860889" cy="865163"/>
            <a:chOff x="208707" y="74287"/>
            <a:chExt cx="8759320" cy="553698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74287"/>
              <a:ext cx="454347" cy="49544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270410" y="142958"/>
              <a:ext cx="6697617" cy="438603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ПОЛНОМОЧИЯ МИНИСТЕРСТВА В СФЕРЕ ЛИЦЕНЗИРОВАНИЯ РОЗНИЧНОЙ ПРОДАЖИ АЛКОГОЛЬНОЙ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5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184321"/>
              </p:ext>
            </p:extLst>
          </p:nvPr>
        </p:nvGraphicFramePr>
        <p:xfrm>
          <a:off x="251460" y="1117426"/>
          <a:ext cx="8641080" cy="3436937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5400675"/>
                <a:gridCol w="1800225"/>
                <a:gridCol w="1440180"/>
              </a:tblGrid>
              <a:tr h="0"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Вид </a:t>
                      </a:r>
                      <a:r>
                        <a:rPr lang="ru-RU" sz="1200" dirty="0">
                          <a:effectLst/>
                        </a:rPr>
                        <a:t>нарушения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Количество отказов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2020 </a:t>
                      </a:r>
                      <a:r>
                        <a:rPr lang="ru-RU" sz="1200" dirty="0">
                          <a:effectLst/>
                        </a:rPr>
                        <a:t>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2021 </a:t>
                      </a:r>
                      <a:r>
                        <a:rPr lang="ru-RU" sz="1200" dirty="0">
                          <a:effectLst/>
                        </a:rPr>
                        <a:t>г.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отказов (организации)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15</a:t>
                      </a:r>
                      <a:endParaRPr lang="ru-RU" sz="120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37</a:t>
                      </a:r>
                      <a:endParaRPr lang="ru-RU" sz="120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Основания</a:t>
                      </a:r>
                      <a:r>
                        <a:rPr lang="ru-RU" sz="1200" baseline="0" dirty="0" smtClean="0">
                          <a:effectLst/>
                        </a:rPr>
                        <a:t> для отказов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879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Наличие задолженности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Отсутствие зарегистрированного</a:t>
                      </a:r>
                      <a:r>
                        <a:rPr lang="ru-RU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договора аренды</a:t>
                      </a:r>
                      <a:endParaRPr lang="ru-RU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</a:rPr>
                        <a:t>Прилегающие территории</a:t>
                      </a:r>
                      <a:endParaRPr lang="ru-RU" sz="9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</a:rPr>
                        <a:t>Отсутствие подключения к ЕГАИС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6537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Наличие неоплаченного в установленный срок штрафа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Отсутствие ККТ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Вход в ТО со стороны фасада, на котором располагаются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подъезды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Несоответствие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типу торгового объекта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1</a:t>
                      </a:r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склада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1</a:t>
                      </a:r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1</a:t>
                      </a:r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15836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зала обслуживания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предприятии общественного питания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88560">
                <a:tc>
                  <a:txBody>
                    <a:bodyPr/>
                    <a:lstStyle/>
                    <a:p>
                      <a:pPr indent="0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Предоставление искаженной информации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-</a:t>
                      </a:r>
                      <a:endParaRPr lang="ru-RU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/>
                        <a:t>-</a:t>
                      </a:r>
                      <a:endParaRPr lang="ru-RU" b="0" dirty="0"/>
                    </a:p>
                  </a:txBody>
                  <a:tcPr marL="56568" marR="5656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12" y="367952"/>
            <a:ext cx="1731922" cy="40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8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33117"/>
            <a:ext cx="8692512" cy="1054126"/>
            <a:chOff x="208707" y="84768"/>
            <a:chExt cx="8692512" cy="598435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84768"/>
              <a:ext cx="6705793" cy="598435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705806" y="1246567"/>
            <a:ext cx="74666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ПЛАНОВЫЕ ВЫЕЗДНЫЕ ПРОВКРИ</a:t>
            </a:r>
          </a:p>
          <a:p>
            <a:pPr algn="ctr"/>
            <a:r>
              <a:rPr lang="ru-RU" sz="2400" dirty="0" smtClean="0"/>
              <a:t>И ВНЕПЛАНОВЫЕ ВЫЕЗДНЫЕ ПРОВЕРКИ </a:t>
            </a:r>
          </a:p>
          <a:p>
            <a:pPr algn="ctr"/>
            <a:r>
              <a:rPr lang="ru-RU" sz="2400" dirty="0" smtClean="0"/>
              <a:t>ПО СОГЛАСОВАНИЮ С ОРГАНАМИ ПРОКУРАТУРЫ. ОБЩЕСТВЕННЫЙ КОНТРОЛЬ</a:t>
            </a:r>
            <a:endParaRPr lang="ru-RU" sz="24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6" y="442017"/>
            <a:ext cx="2079823" cy="488733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925616"/>
              </p:ext>
            </p:extLst>
          </p:nvPr>
        </p:nvGraphicFramePr>
        <p:xfrm>
          <a:off x="611505" y="2931795"/>
          <a:ext cx="792099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0330"/>
                <a:gridCol w="2640330"/>
                <a:gridCol w="264033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Вид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проверки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2020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2021</a:t>
                      </a:r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Плановые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Внеплановые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Общественный контроль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69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7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243671" y="45848"/>
            <a:ext cx="8692511" cy="1054125"/>
            <a:chOff x="208707" y="81419"/>
            <a:chExt cx="8692512" cy="631803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376766" y="81419"/>
              <a:ext cx="6524453" cy="631803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" y="411480"/>
            <a:ext cx="1630421" cy="371856"/>
          </a:xfrm>
          <a:prstGeom prst="rect">
            <a:avLst/>
          </a:prstGeom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599505"/>
              </p:ext>
            </p:extLst>
          </p:nvPr>
        </p:nvGraphicFramePr>
        <p:xfrm>
          <a:off x="243671" y="1067761"/>
          <a:ext cx="8648866" cy="3499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0464"/>
                <a:gridCol w="1010056"/>
                <a:gridCol w="795955"/>
                <a:gridCol w="795955"/>
                <a:gridCol w="795955"/>
                <a:gridCol w="795955"/>
                <a:gridCol w="795955"/>
                <a:gridCol w="641501"/>
                <a:gridCol w="986893"/>
                <a:gridCol w="1440177"/>
              </a:tblGrid>
              <a:tr h="783899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Составлено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административных протоколов,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статья КоАП РФ </a:t>
                      </a: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Административное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наказание</a:t>
                      </a: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88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ч. 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14.16 ч.3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ч. 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14.17 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ч.3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14.19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Штраф, </a:t>
                      </a:r>
                      <a:endParaRPr lang="ru-RU" sz="1000" dirty="0" smtClean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руб.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Предупреждение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379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3355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ЮЛ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3175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ru-RU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351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134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157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5492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ru-RU" sz="1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ЮЛ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4890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  <a:tr h="339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174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3143" marR="631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98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006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33117"/>
            <a:ext cx="8692512" cy="1054126"/>
            <a:chOff x="208707" y="84768"/>
            <a:chExt cx="8692512" cy="598435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84768"/>
              <a:ext cx="6705793" cy="598435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8</a:t>
            </a:fld>
            <a:endParaRPr lang="ru-RU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108667446"/>
              </p:ext>
            </p:extLst>
          </p:nvPr>
        </p:nvGraphicFramePr>
        <p:xfrm>
          <a:off x="251460" y="2397569"/>
          <a:ext cx="4680585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932045" y="2325530"/>
            <a:ext cx="3960495" cy="21602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Наложено административных штрафов: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виде предупреждения: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2 ЮЛ и 21 ИП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в виде денежного штрафа: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7 ЮЛ (сумма 700 тыс. рублей)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9 ИП (сумма 190 тыс. рублей)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05" y="1197259"/>
            <a:ext cx="792099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dirty="0" smtClean="0"/>
              <a:t>Часть 3 статьи 14.16 КоАП РФ – </a:t>
            </a:r>
            <a:r>
              <a:rPr lang="ru-RU" dirty="0"/>
              <a:t>Нарушение особых требований и правил розничной продажи алкогольной и спиртосодержащей </a:t>
            </a:r>
            <a:r>
              <a:rPr lang="ru-RU" dirty="0" smtClean="0"/>
              <a:t>продукции влечет наложение штрафа на ЮЛ в размере от 100 до 300 тыс. руб.; </a:t>
            </a:r>
          </a:p>
          <a:p>
            <a:pPr algn="ctr">
              <a:lnSpc>
                <a:spcPts val="2000"/>
              </a:lnSpc>
            </a:pPr>
            <a:r>
              <a:rPr lang="ru-RU" dirty="0" smtClean="0"/>
              <a:t>на ИП – от 20 до 40 тыс. руб.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527184"/>
            <a:ext cx="1630421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3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33117"/>
            <a:ext cx="8692512" cy="1054126"/>
            <a:chOff x="208707" y="84768"/>
            <a:chExt cx="8692512" cy="598435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84768"/>
              <a:ext cx="6705793" cy="598435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9</a:t>
            </a:fld>
            <a:endParaRPr lang="ru-RU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3322651"/>
              </p:ext>
            </p:extLst>
          </p:nvPr>
        </p:nvGraphicFramePr>
        <p:xfrm>
          <a:off x="173294" y="2571750"/>
          <a:ext cx="4680585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932045" y="2407604"/>
            <a:ext cx="3960495" cy="21602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Денежный штраф наложен на 9 ЮЛ на сумму  900 тыс. рублей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Привлечены к ответственности в виде предупреждения 3 ЮЛ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505" y="1197259"/>
            <a:ext cx="7920990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sz="2200" dirty="0" smtClean="0"/>
              <a:t>Часть 1 статьи 14.17 КоАП РФ – </a:t>
            </a:r>
            <a:r>
              <a:rPr lang="ru-RU" sz="2200" dirty="0"/>
              <a:t>Производство или оборот этилового спирта, алкогольной и спиртосодержащей продукции с нарушением лицензионных </a:t>
            </a:r>
            <a:r>
              <a:rPr lang="ru-RU" sz="2200" dirty="0" smtClean="0"/>
              <a:t>требований влечет наложение штрафа на ЮЛ в размере от 100 до 150 тыс. руб.</a:t>
            </a:r>
            <a:endParaRPr lang="ru-RU" sz="22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9" y="549414"/>
            <a:ext cx="1630421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33117"/>
            <a:ext cx="8692512" cy="1054126"/>
            <a:chOff x="208707" y="84768"/>
            <a:chExt cx="8692512" cy="598435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84768"/>
              <a:ext cx="6705793" cy="598435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10</a:t>
            </a:fld>
            <a:endParaRPr lang="ru-RU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32407346"/>
              </p:ext>
            </p:extLst>
          </p:nvPr>
        </p:nvGraphicFramePr>
        <p:xfrm>
          <a:off x="173294" y="2458909"/>
          <a:ext cx="4680585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975300" y="2499712"/>
            <a:ext cx="3960495" cy="21602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Денежный штраф наложен на </a:t>
            </a:r>
            <a:r>
              <a:rPr lang="ru-RU" sz="1600" dirty="0" smtClean="0">
                <a:solidFill>
                  <a:schemeClr val="tx1"/>
                </a:solidFill>
              </a:rPr>
              <a:t>29 ЮЛ </a:t>
            </a:r>
            <a:r>
              <a:rPr lang="ru-RU" sz="1600" dirty="0" smtClean="0">
                <a:solidFill>
                  <a:schemeClr val="tx1"/>
                </a:solidFill>
              </a:rPr>
              <a:t>на сумму  </a:t>
            </a:r>
            <a:r>
              <a:rPr lang="ru-RU" sz="1600" dirty="0" smtClean="0">
                <a:solidFill>
                  <a:schemeClr val="tx1"/>
                </a:solidFill>
              </a:rPr>
              <a:t>3 100 </a:t>
            </a:r>
            <a:r>
              <a:rPr lang="ru-RU" sz="1600" dirty="0" smtClean="0">
                <a:solidFill>
                  <a:schemeClr val="tx1"/>
                </a:solidFill>
              </a:rPr>
              <a:t>тыс. рублей,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на </a:t>
            </a:r>
            <a:r>
              <a:rPr lang="ru-RU" sz="1600" dirty="0" smtClean="0">
                <a:solidFill>
                  <a:schemeClr val="tx1"/>
                </a:solidFill>
              </a:rPr>
              <a:t>41 </a:t>
            </a:r>
            <a:r>
              <a:rPr lang="ru-RU" sz="1600" dirty="0" smtClean="0">
                <a:solidFill>
                  <a:schemeClr val="tx1"/>
                </a:solidFill>
              </a:rPr>
              <a:t>ИП – на сумму </a:t>
            </a:r>
            <a:r>
              <a:rPr lang="ru-RU" sz="1600" dirty="0" smtClean="0">
                <a:solidFill>
                  <a:schemeClr val="tx1"/>
                </a:solidFill>
              </a:rPr>
              <a:t>412 </a:t>
            </a:r>
            <a:r>
              <a:rPr lang="ru-RU" sz="1600" dirty="0" smtClean="0">
                <a:solidFill>
                  <a:schemeClr val="tx1"/>
                </a:solidFill>
              </a:rPr>
              <a:t>тыс. рублей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Привлечено к ответственности в виде предупреждения </a:t>
            </a:r>
            <a:r>
              <a:rPr lang="ru-RU" sz="1600" dirty="0" smtClean="0">
                <a:solidFill>
                  <a:schemeClr val="tx1"/>
                </a:solidFill>
              </a:rPr>
              <a:t>33 ЮЛ, 49 на ИП </a:t>
            </a:r>
            <a:endParaRPr lang="ru-RU" sz="1600" dirty="0" smtClean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Прекращено дел </a:t>
            </a:r>
            <a:r>
              <a:rPr lang="ru-RU" sz="1600" dirty="0" smtClean="0">
                <a:solidFill>
                  <a:schemeClr val="tx1"/>
                </a:solidFill>
              </a:rPr>
              <a:t>судом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по </a:t>
            </a:r>
            <a:r>
              <a:rPr lang="ru-RU" sz="1600" dirty="0" smtClean="0">
                <a:solidFill>
                  <a:schemeClr val="tx1"/>
                </a:solidFill>
              </a:rPr>
              <a:t>3 </a:t>
            </a:r>
            <a:r>
              <a:rPr lang="ru-RU" sz="1600" dirty="0" smtClean="0">
                <a:solidFill>
                  <a:schemeClr val="tx1"/>
                </a:solidFill>
              </a:rPr>
              <a:t>ЮЛ 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460" y="1197259"/>
            <a:ext cx="8281035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ru-RU" dirty="0" smtClean="0"/>
              <a:t>Статья 14.19 КоАП РФ - Нарушение </a:t>
            </a:r>
            <a:r>
              <a:rPr lang="ru-RU" dirty="0"/>
              <a:t>государственного учета в области производства и оборота этилового спирта, алкогольной и спиртосодержащей продукции</a:t>
            </a:r>
            <a:r>
              <a:rPr lang="ru-RU" dirty="0" smtClean="0"/>
              <a:t> – влечет наложение штрафа на ЮЛ в размере от 150 до 200 тыс. руб.; на ИП – от 10 до 15 тыс. руб.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9" y="549414"/>
            <a:ext cx="1630421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15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80094"/>
            <a:ext cx="8692512" cy="951476"/>
            <a:chOff x="208707" y="111437"/>
            <a:chExt cx="8692512" cy="54016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116376"/>
              <a:ext cx="6705793" cy="535221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ПРИЕМ ДЕКЛАРАЦИЙ ОБ ОБЪЕМЕ РОЗНИЧНОЙ ПРОДАЖИ  АЛКОГОЛЬНОЙ И СПИРТОСОДЕРЖАЩЕЙ ПРОДУКЦИИ, ГОСУДАРСТВЕННЫЙ КОНТРОЛЬ ЗА ИХ ПРЕДСТАВЛЕНИЕМ</a:t>
              </a:r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32045" y="1851660"/>
            <a:ext cx="3960495" cy="291092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Font typeface="Arial" pitchFamily="34" charset="0"/>
              <a:buNone/>
            </a:pPr>
            <a:endParaRPr lang="ru-RU" sz="1500" dirty="0" smtClean="0">
              <a:latin typeface="PT Serif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За 2021 год составлено 157 протоколов об административном правонарушении по статье 15.13 КоАП РФ (2020 – 252) ,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в том числе: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на ЮЛ – 84 (137); на ИП – 73 (115)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Наложено административных штрафов: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на ЮЛ в виде предупреждения –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30 (77)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на ЮЛ в виде денежного штрафа в размере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От 50 до 100  тыс. рублей – 54 (43)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ru-RU" sz="1500" dirty="0" smtClean="0">
                <a:latin typeface="PT Serif"/>
              </a:rPr>
              <a:t>на ИП в </a:t>
            </a:r>
            <a:r>
              <a:rPr lang="ru-RU" sz="1500" dirty="0">
                <a:latin typeface="PT Serif"/>
              </a:rPr>
              <a:t>виде предупреждения – </a:t>
            </a:r>
            <a:r>
              <a:rPr lang="ru-RU" sz="1500" dirty="0" smtClean="0">
                <a:latin typeface="PT Serif"/>
              </a:rPr>
              <a:t>56 (116)</a:t>
            </a:r>
            <a:endParaRPr lang="ru-RU" sz="1500" dirty="0">
              <a:latin typeface="PT Serif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dirty="0" smtClean="0">
                <a:latin typeface="PT Serif"/>
              </a:rPr>
              <a:t>на ИП в виде </a:t>
            </a:r>
            <a:r>
              <a:rPr lang="ru-RU" sz="1500" dirty="0">
                <a:latin typeface="PT Serif"/>
              </a:rPr>
              <a:t>денежного штрафа </a:t>
            </a:r>
            <a:endParaRPr lang="ru-RU" sz="1500" dirty="0" smtClean="0">
              <a:latin typeface="PT Serif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500" dirty="0" smtClean="0">
                <a:latin typeface="PT Serif"/>
              </a:rPr>
              <a:t>в размере от 5 до 10 тыс</a:t>
            </a:r>
            <a:r>
              <a:rPr lang="ru-RU" sz="1500" dirty="0">
                <a:latin typeface="PT Serif"/>
              </a:rPr>
              <a:t>. рублей – </a:t>
            </a:r>
            <a:r>
              <a:rPr lang="ru-RU" sz="1500" dirty="0" smtClean="0">
                <a:latin typeface="PT Serif"/>
              </a:rPr>
              <a:t>17 (16)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ru-RU" sz="1500" dirty="0">
              <a:latin typeface="PT Serif"/>
            </a:endParaRPr>
          </a:p>
          <a:p>
            <a:pPr marL="0" indent="0" algn="ctr">
              <a:buFont typeface="Arial" pitchFamily="34" charset="0"/>
              <a:buNone/>
            </a:pPr>
            <a:endParaRPr lang="ru-RU" sz="1600" dirty="0">
              <a:latin typeface="PT Serif"/>
            </a:endParaRPr>
          </a:p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957879911"/>
              </p:ext>
            </p:extLst>
          </p:nvPr>
        </p:nvGraphicFramePr>
        <p:xfrm>
          <a:off x="611505" y="1717464"/>
          <a:ext cx="3982720" cy="158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196182582"/>
              </p:ext>
            </p:extLst>
          </p:nvPr>
        </p:nvGraphicFramePr>
        <p:xfrm>
          <a:off x="251459" y="3219802"/>
          <a:ext cx="3960495" cy="144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51460" y="1131571"/>
            <a:ext cx="8641080" cy="720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Статья 15.13 </a:t>
            </a:r>
            <a:r>
              <a:rPr lang="ru-RU" sz="1600" b="1" dirty="0" err="1" smtClean="0">
                <a:solidFill>
                  <a:schemeClr val="tx1"/>
                </a:solidFill>
              </a:rPr>
              <a:t>КоАП</a:t>
            </a:r>
            <a:r>
              <a:rPr lang="ru-RU" sz="1600" b="1" dirty="0" smtClean="0">
                <a:solidFill>
                  <a:schemeClr val="tx1"/>
                </a:solidFill>
              </a:rPr>
              <a:t> РФ </a:t>
            </a:r>
            <a:r>
              <a:rPr lang="ru-RU" sz="1600" dirty="0" smtClean="0">
                <a:solidFill>
                  <a:schemeClr val="tx1"/>
                </a:solidFill>
              </a:rPr>
              <a:t>- </a:t>
            </a:r>
            <a:r>
              <a:rPr lang="ru-RU" sz="1600" b="1" dirty="0" smtClean="0">
                <a:solidFill>
                  <a:schemeClr val="tx1"/>
                </a:solidFill>
              </a:rPr>
              <a:t>Искажение информации и (или) нарушение порядка и сроков при декларировании влечет наложение штрафа на ЮЛ в размере от 50 до 100 тыс. рублей на должностных лиц – от 5 до 10 тыс. рублей 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9" y="549414"/>
            <a:ext cx="1630421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70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51459" y="133117"/>
            <a:ext cx="8692512" cy="1054126"/>
            <a:chOff x="208707" y="84768"/>
            <a:chExt cx="8692512" cy="598435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209904" y="627984"/>
              <a:ext cx="8683139" cy="1"/>
            </a:xfrm>
            <a:prstGeom prst="line">
              <a:avLst/>
            </a:prstGeom>
            <a:ln w="28575" cap="rnd" cmpd="thickThin">
              <a:solidFill>
                <a:srgbClr val="D35045"/>
              </a:solidFill>
              <a:beve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707" y="111437"/>
              <a:ext cx="454347" cy="45829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95426" y="84768"/>
              <a:ext cx="6705793" cy="598435"/>
            </a:xfrm>
            <a:prstGeom prst="rect">
              <a:avLst/>
            </a:prstGeom>
            <a:noFill/>
            <a:effectLst/>
          </p:spPr>
          <p:txBody>
            <a:bodyPr wrap="square" lIns="68571" tIns="34285" rIns="68571" bIns="34285" rtlCol="0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РЕГИОНАЛЬНЫЙ ГОСУДАРСТВЕННЫЙ КОНТРОЛЬ (НАДЗОР) </a:t>
              </a:r>
            </a:p>
            <a:p>
              <a:pPr algn="ctr"/>
              <a:r>
                <a:rPr lang="ru-RU" sz="1600" b="1" dirty="0" smtClean="0">
                  <a:solidFill>
                    <a:srgbClr val="DB251D"/>
                  </a:solidFill>
                  <a:latin typeface="PT Serif" charset="0"/>
                  <a:ea typeface="PT Serif" charset="0"/>
                  <a:cs typeface="PT Serif" charset="0"/>
                </a:rPr>
                <a:t>В ОБЛАСТИ РОЗНИЧНОЙ ПРОДАЖИ АЛКОГОЛЬНОЙ И СПИРТОСОДЕРЖАЩЕЙ ПРОДУКЦИИ</a:t>
              </a:r>
            </a:p>
            <a:p>
              <a:pPr algn="ctr"/>
              <a:endParaRPr lang="ru-RU" sz="1600" b="1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endParaRPr>
            </a:p>
          </p:txBody>
        </p:sp>
      </p:grpSp>
      <p:sp>
        <p:nvSpPr>
          <p:cNvPr id="8" name="Объект 2"/>
          <p:cNvSpPr txBox="1">
            <a:spLocks/>
          </p:cNvSpPr>
          <p:nvPr/>
        </p:nvSpPr>
        <p:spPr>
          <a:xfrm>
            <a:off x="5292090" y="771525"/>
            <a:ext cx="3744406" cy="3888457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800" dirty="0">
              <a:latin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33547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Профилактика правонарушений в сфере розничной продажи алкогольной продукции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A1038-2268-4FCC-A30D-CD375FB5E13A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98331" y="2571289"/>
            <a:ext cx="8094209" cy="2160732"/>
          </a:xfrm>
          <a:prstGeom prst="rect">
            <a:avLst/>
          </a:prstGeom>
        </p:spPr>
        <p:txBody>
          <a:bodyPr>
            <a:normAutofit/>
          </a:bodyPr>
          <a:lstStyle>
            <a:lvl1pPr marL="342892" indent="-342892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1" indent="-285743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2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8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5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ru-RU" sz="1800" dirty="0" smtClean="0">
                <a:latin typeface="PT Serif"/>
              </a:rPr>
              <a:t>В соответствии со ст. 8.2 Федерального закона от 26.12.2008 № 294-ФЗ Министерством в целях соблюдения лицензионных требований и </a:t>
            </a:r>
            <a:r>
              <a:rPr lang="ru-RU" sz="1800" dirty="0" smtClean="0">
                <a:latin typeface="PT Serif"/>
              </a:rPr>
              <a:t>предостережения </a:t>
            </a:r>
            <a:r>
              <a:rPr lang="ru-RU" sz="1800" dirty="0" smtClean="0">
                <a:latin typeface="PT Serif"/>
              </a:rPr>
              <a:t>совершения административных правонарушений юридическим лицами выдано предостережений:</a:t>
            </a: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ru-RU" sz="1800" dirty="0" smtClean="0">
                <a:latin typeface="PT Serif"/>
              </a:rPr>
              <a:t>за 2020 год – 19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ru-RU" sz="1800" dirty="0" smtClean="0">
                <a:latin typeface="PT Serif"/>
              </a:rPr>
              <a:t>за 2020 год – 139   </a:t>
            </a:r>
            <a:endParaRPr lang="ru-RU" sz="1800" dirty="0">
              <a:latin typeface="PT Serif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29" y="549414"/>
            <a:ext cx="1630421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227702"/>
            <a:ext cx="9144000" cy="561682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DB251D"/>
                </a:solidFill>
                <a:latin typeface="PT Serif" pitchFamily="18" charset="-52"/>
                <a:ea typeface="PT Serif" pitchFamily="18" charset="-52"/>
                <a:cs typeface="Arial" pitchFamily="34" charset="0"/>
              </a:rPr>
              <a:t>БЛАГОДАРИМ ЗА ВНИМАНИЕ!</a:t>
            </a:r>
            <a:endParaRPr lang="ru-RU" sz="3200" b="1" dirty="0">
              <a:solidFill>
                <a:srgbClr val="DB251D"/>
              </a:solidFill>
              <a:latin typeface="PT Serif" pitchFamily="18" charset="-52"/>
              <a:ea typeface="PT Serif" pitchFamily="18" charset="-52"/>
              <a:cs typeface="Arial" pitchFamily="34" charset="0"/>
            </a:endParaRPr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99" y="231179"/>
            <a:ext cx="329688" cy="6181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374631"/>
            <a:ext cx="1800225" cy="3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1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6482</TotalTime>
  <Words>1061</Words>
  <Application>Microsoft Office PowerPoint</Application>
  <PresentationFormat>Экран (16:9)</PresentationFormat>
  <Paragraphs>247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PT Serif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правонарушений в сфере розничной продажи алкогольной продукции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Артемьева Анастасия Сергеевна</dc:creator>
  <cp:lastModifiedBy>Тартачная Лариса Геннадьевна</cp:lastModifiedBy>
  <cp:revision>289</cp:revision>
  <cp:lastPrinted>2022-02-21T11:33:39Z</cp:lastPrinted>
  <dcterms:created xsi:type="dcterms:W3CDTF">2018-01-25T10:22:26Z</dcterms:created>
  <dcterms:modified xsi:type="dcterms:W3CDTF">2022-02-22T09:35:17Z</dcterms:modified>
</cp:coreProperties>
</file>