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2">
  <p:sldMasterIdLst>
    <p:sldMasterId id="2147483840" r:id="rId1"/>
  </p:sldMasterIdLst>
  <p:sldIdLst>
    <p:sldId id="258" r:id="rId2"/>
    <p:sldId id="261" r:id="rId3"/>
    <p:sldId id="280" r:id="rId4"/>
    <p:sldId id="268" r:id="rId5"/>
    <p:sldId id="269" r:id="rId6"/>
    <p:sldId id="271" r:id="rId7"/>
    <p:sldId id="272" r:id="rId8"/>
    <p:sldId id="274" r:id="rId9"/>
    <p:sldId id="276" r:id="rId10"/>
    <p:sldId id="279" r:id="rId11"/>
    <p:sldId id="266" r:id="rId12"/>
    <p:sldId id="278" r:id="rId13"/>
    <p:sldId id="289" r:id="rId14"/>
    <p:sldId id="262" r:id="rId15"/>
    <p:sldId id="284" r:id="rId16"/>
    <p:sldId id="285" r:id="rId17"/>
    <p:sldId id="286" r:id="rId18"/>
    <p:sldId id="287" r:id="rId19"/>
    <p:sldId id="277" r:id="rId20"/>
    <p:sldId id="273" r:id="rId21"/>
    <p:sldId id="265" r:id="rId22"/>
    <p:sldId id="288" r:id="rId23"/>
  </p:sldIdLst>
  <p:sldSz cx="12192000" cy="6858000"/>
  <p:notesSz cx="6858000" cy="99472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5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586B75A-687E-405C-8A0B-8D00578BA2C3}" type="datetimeFigureOut">
              <a:rPr lang="en-US" dirty="0"/>
              <a:pPr/>
              <a:t>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2/6/2023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2/6/2023</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a:t>Образец заголовка</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2/6/2023</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ru-RU"/>
              <a:t>Образец заголовка</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8" name="Date Placeholder 7"/>
          <p:cNvSpPr>
            <a:spLocks noGrp="1"/>
          </p:cNvSpPr>
          <p:nvPr>
            <p:ph type="dt" sz="half" idx="10"/>
          </p:nvPr>
        </p:nvSpPr>
        <p:spPr/>
        <p:txBody>
          <a:bodyPr/>
          <a:lstStyle/>
          <a:p>
            <a:fld id="{5586B75A-687E-405C-8A0B-8D00578BA2C3}" type="datetimeFigureOut">
              <a:rPr lang="en-US" dirty="0"/>
              <a:pPr/>
              <a:t>2/6/2023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8" name="Date Placeholder 7"/>
          <p:cNvSpPr>
            <a:spLocks noGrp="1"/>
          </p:cNvSpPr>
          <p:nvPr>
            <p:ph type="dt" sz="half" idx="10"/>
          </p:nvPr>
        </p:nvSpPr>
        <p:spPr/>
        <p:txBody>
          <a:bodyPr/>
          <a:lstStyle/>
          <a:p>
            <a:fld id="{5586B75A-687E-405C-8A0B-8D00578BA2C3}" type="datetimeFigureOut">
              <a:rPr lang="en-US" dirty="0"/>
              <a:pPr/>
              <a:t>2/6/2023</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2/6/2023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2/6/2023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2/6/2023</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5.png"/><Relationship Id="rId7" Type="http://schemas.openxmlformats.org/officeDocument/2006/relationships/image" Target="../media/image8.jp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2.png"/><Relationship Id="rId10" Type="http://schemas.openxmlformats.org/officeDocument/2006/relationships/image" Target="../media/image11.jpg"/><Relationship Id="rId4" Type="http://schemas.openxmlformats.org/officeDocument/2006/relationships/image" Target="../media/image6.png"/><Relationship Id="rId9" Type="http://schemas.openxmlformats.org/officeDocument/2006/relationships/image" Target="../media/image10.jpg"/></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jpg"/><Relationship Id="rId3" Type="http://schemas.openxmlformats.org/officeDocument/2006/relationships/image" Target="../media/image14.png"/><Relationship Id="rId7" Type="http://schemas.openxmlformats.org/officeDocument/2006/relationships/image" Target="../media/image18.jpg"/><Relationship Id="rId12"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0B61F686-19CB-C850-8B55-922D2479BCA5}"/>
              </a:ext>
            </a:extLst>
          </p:cNvPr>
          <p:cNvPicPr>
            <a:picLocks noChangeAspect="1"/>
          </p:cNvPicPr>
          <p:nvPr/>
        </p:nvPicPr>
        <p:blipFill>
          <a:blip r:embed="rId2"/>
          <a:stretch>
            <a:fillRect/>
          </a:stretch>
        </p:blipFill>
        <p:spPr>
          <a:xfrm flipH="1">
            <a:off x="0" y="0"/>
            <a:ext cx="12191997" cy="6858000"/>
          </a:xfrm>
          <a:prstGeom prst="rect">
            <a:avLst/>
          </a:prstGeom>
        </p:spPr>
      </p:pic>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3"/>
          <a:stretch>
            <a:fillRect/>
          </a:stretch>
        </p:blipFill>
        <p:spPr>
          <a:xfrm>
            <a:off x="378612" y="6014397"/>
            <a:ext cx="2984180" cy="426738"/>
          </a:xfrm>
          <a:prstGeom prst="rect">
            <a:avLst/>
          </a:prstGeom>
        </p:spPr>
      </p:pic>
      <p:sp>
        <p:nvSpPr>
          <p:cNvPr id="2" name="Заголовок 1">
            <a:extLst>
              <a:ext uri="{FF2B5EF4-FFF2-40B4-BE49-F238E27FC236}">
                <a16:creationId xmlns:a16="http://schemas.microsoft.com/office/drawing/2014/main" id="{E48C3C3B-86FF-DB86-DF80-26F1EEA71297}"/>
              </a:ext>
            </a:extLst>
          </p:cNvPr>
          <p:cNvSpPr txBox="1">
            <a:spLocks/>
          </p:cNvSpPr>
          <p:nvPr/>
        </p:nvSpPr>
        <p:spPr>
          <a:xfrm>
            <a:off x="1219124" y="794368"/>
            <a:ext cx="9753748" cy="3400127"/>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lgn="ctr" defTabSz="685800" fontAlgn="auto">
              <a:spcAft>
                <a:spcPts val="0"/>
              </a:spcAft>
            </a:pPr>
            <a:r>
              <a:rPr lang="ru-RU" sz="6000" b="1" spc="-75" dirty="0">
                <a:solidFill>
                  <a:srgbClr val="40BAD2">
                    <a:lumMod val="75000"/>
                  </a:srgbClr>
                </a:solidFill>
                <a:latin typeface="Bahnschrift SemiBold SemiConden" panose="020B0502040204020203" pitchFamily="34" charset="0"/>
              </a:rPr>
              <a:t>Организация деятельности здравпунктов на предприятии.</a:t>
            </a:r>
          </a:p>
          <a:p>
            <a:pPr algn="ctr" defTabSz="685800" fontAlgn="auto">
              <a:spcAft>
                <a:spcPts val="0"/>
              </a:spcAft>
            </a:pPr>
            <a:r>
              <a:rPr lang="ru-RU" sz="6000" b="1" spc="-75" dirty="0">
                <a:solidFill>
                  <a:srgbClr val="40BAD2">
                    <a:lumMod val="75000"/>
                  </a:srgbClr>
                </a:solidFill>
                <a:latin typeface="Bahnschrift SemiBold SemiConden" panose="020B0502040204020203" pitchFamily="34" charset="0"/>
              </a:rPr>
              <a:t>Опыт работы </a:t>
            </a:r>
          </a:p>
          <a:p>
            <a:pPr algn="ctr" defTabSz="685800" fontAlgn="auto">
              <a:spcAft>
                <a:spcPts val="0"/>
              </a:spcAft>
            </a:pPr>
            <a:r>
              <a:rPr lang="ru-RU" sz="6000" b="1" spc="-75" dirty="0">
                <a:solidFill>
                  <a:srgbClr val="40BAD2">
                    <a:lumMod val="75000"/>
                  </a:srgbClr>
                </a:solidFill>
                <a:latin typeface="Bahnschrift SemiBold SemiConden" panose="020B0502040204020203" pitchFamily="34" charset="0"/>
              </a:rPr>
              <a:t>ООО «</a:t>
            </a:r>
            <a:r>
              <a:rPr lang="ru-RU" sz="6000" b="1" spc="-75" dirty="0" err="1">
                <a:solidFill>
                  <a:srgbClr val="40BAD2">
                    <a:lumMod val="75000"/>
                  </a:srgbClr>
                </a:solidFill>
                <a:latin typeface="Bahnschrift SemiBold SemiConden" panose="020B0502040204020203" pitchFamily="34" charset="0"/>
              </a:rPr>
              <a:t>МедКонсультант</a:t>
            </a:r>
            <a:r>
              <a:rPr lang="ru-RU" sz="6000" b="1" spc="-75" dirty="0">
                <a:solidFill>
                  <a:srgbClr val="40BAD2">
                    <a:lumMod val="75000"/>
                  </a:srgbClr>
                </a:solidFill>
                <a:latin typeface="Bahnschrift SemiBold SemiConden" panose="020B0502040204020203" pitchFamily="34" charset="0"/>
              </a:rPr>
              <a:t>».</a:t>
            </a:r>
            <a:endParaRPr lang="ru-RU" sz="6000" spc="-45" dirty="0">
              <a:latin typeface="Bahnschrift SemiBold SemiConden" panose="020B0502040204020203" pitchFamily="34" charset="0"/>
            </a:endParaRPr>
          </a:p>
        </p:txBody>
      </p:sp>
    </p:spTree>
    <p:extLst>
      <p:ext uri="{BB962C8B-B14F-4D97-AF65-F5344CB8AC3E}">
        <p14:creationId xmlns:p14="http://schemas.microsoft.com/office/powerpoint/2010/main" val="4204696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2"/>
          <a:stretch>
            <a:fillRect/>
          </a:stretch>
        </p:blipFill>
        <p:spPr>
          <a:xfrm>
            <a:off x="378612" y="6014397"/>
            <a:ext cx="2984180" cy="426738"/>
          </a:xfrm>
          <a:prstGeom prst="rect">
            <a:avLst/>
          </a:prstGeom>
        </p:spPr>
      </p:pic>
      <p:sp>
        <p:nvSpPr>
          <p:cNvPr id="19" name="Заголовок 1">
            <a:extLst>
              <a:ext uri="{FF2B5EF4-FFF2-40B4-BE49-F238E27FC236}">
                <a16:creationId xmlns:a16="http://schemas.microsoft.com/office/drawing/2014/main" id="{9F25514A-1A69-EC4A-E707-0E334CFD440D}"/>
              </a:ext>
            </a:extLst>
          </p:cNvPr>
          <p:cNvSpPr txBox="1">
            <a:spLocks/>
          </p:cNvSpPr>
          <p:nvPr/>
        </p:nvSpPr>
        <p:spPr>
          <a:xfrm>
            <a:off x="612843" y="163903"/>
            <a:ext cx="11275124" cy="1107574"/>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ru-RU" sz="4000" b="1" spc="-100" dirty="0">
                <a:solidFill>
                  <a:schemeClr val="accent1">
                    <a:lumMod val="75000"/>
                  </a:schemeClr>
                </a:solidFill>
                <a:latin typeface="Bahnschrift SemiBold SemiConden" panose="020B0502040204020203" pitchFamily="34" charset="0"/>
              </a:rPr>
              <a:t>Трудности и проблемы на современном </a:t>
            </a:r>
            <a:br>
              <a:rPr lang="ru-RU" sz="4000" b="1" spc="-100" dirty="0">
                <a:solidFill>
                  <a:schemeClr val="accent1">
                    <a:lumMod val="75000"/>
                  </a:schemeClr>
                </a:solidFill>
                <a:latin typeface="Bahnschrift SemiBold SemiConden" panose="020B0502040204020203" pitchFamily="34" charset="0"/>
              </a:rPr>
            </a:br>
            <a:r>
              <a:rPr lang="ru-RU" sz="4000" b="1" spc="-100" dirty="0">
                <a:solidFill>
                  <a:schemeClr val="accent1">
                    <a:lumMod val="75000"/>
                  </a:schemeClr>
                </a:solidFill>
                <a:latin typeface="Bahnschrift SemiBold SemiConden" panose="020B0502040204020203" pitchFamily="34" charset="0"/>
              </a:rPr>
              <a:t>производстве в отношении сохранения здоровья </a:t>
            </a:r>
          </a:p>
        </p:txBody>
      </p:sp>
      <p:sp>
        <p:nvSpPr>
          <p:cNvPr id="20" name="Текст 2">
            <a:extLst>
              <a:ext uri="{FF2B5EF4-FFF2-40B4-BE49-F238E27FC236}">
                <a16:creationId xmlns:a16="http://schemas.microsoft.com/office/drawing/2014/main" id="{B6891745-0C24-7EA4-8269-5C431A247CA7}"/>
              </a:ext>
            </a:extLst>
          </p:cNvPr>
          <p:cNvSpPr txBox="1">
            <a:spLocks/>
          </p:cNvSpPr>
          <p:nvPr/>
        </p:nvSpPr>
        <p:spPr>
          <a:xfrm>
            <a:off x="381855" y="1271477"/>
            <a:ext cx="11506112" cy="4395830"/>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algn="just" eaLnBrk="0" fontAlgn="base" hangingPunct="0">
              <a:lnSpc>
                <a:spcPct val="80000"/>
              </a:lnSpc>
              <a:spcAft>
                <a:spcPct val="0"/>
              </a:spcAft>
              <a:buClrTx/>
              <a:buFont typeface="Wingdings" panose="05000000000000000000" pitchFamily="2" charset="2"/>
              <a:buChar char="Ø"/>
            </a:pPr>
            <a:r>
              <a:rPr lang="ru-RU" sz="1900" b="1" dirty="0">
                <a:solidFill>
                  <a:schemeClr val="accent1">
                    <a:lumMod val="50000"/>
                  </a:schemeClr>
                </a:solidFill>
                <a:latin typeface="Bahnschrift SemiCondensed" panose="020B0502040204020203" pitchFamily="34" charset="0"/>
              </a:rPr>
              <a:t>Рост показателей смертности на рабочем месте </a:t>
            </a:r>
            <a:r>
              <a:rPr lang="ru-RU" sz="1900" dirty="0">
                <a:solidFill>
                  <a:schemeClr val="accent1">
                    <a:lumMod val="50000"/>
                  </a:schemeClr>
                </a:solidFill>
                <a:latin typeface="Bahnschrift SemiCondensed" panose="020B0502040204020203" pitchFamily="34" charset="0"/>
              </a:rPr>
              <a:t>по причинам заболеваемости работников, в первую очередь - от болезней системы кровообращения (БСК). Статистические цифры смертности от БСК превышают показатели смертности от несчастных случаев на производстве.</a:t>
            </a:r>
          </a:p>
          <a:p>
            <a:pPr algn="just" eaLnBrk="0" fontAlgn="base" hangingPunct="0">
              <a:lnSpc>
                <a:spcPct val="80000"/>
              </a:lnSpc>
              <a:spcAft>
                <a:spcPct val="0"/>
              </a:spcAft>
              <a:buClrTx/>
              <a:buFont typeface="Wingdings" panose="05000000000000000000" pitchFamily="2" charset="2"/>
              <a:buChar char="Ø"/>
            </a:pPr>
            <a:r>
              <a:rPr lang="ru-RU" sz="1900" b="1" dirty="0">
                <a:solidFill>
                  <a:schemeClr val="accent1">
                    <a:lumMod val="50000"/>
                  </a:schemeClr>
                </a:solidFill>
                <a:latin typeface="Bahnschrift SemiCondensed" panose="020B0502040204020203" pitchFamily="34" charset="0"/>
              </a:rPr>
              <a:t>Сокрытие </a:t>
            </a:r>
            <a:r>
              <a:rPr lang="ru-RU" sz="1900" dirty="0">
                <a:solidFill>
                  <a:schemeClr val="accent1">
                    <a:lumMod val="50000"/>
                  </a:schemeClr>
                </a:solidFill>
                <a:latin typeface="Bahnschrift SemiCondensed" panose="020B0502040204020203" pitchFamily="34" charset="0"/>
              </a:rPr>
              <a:t>работниками своих </a:t>
            </a:r>
            <a:r>
              <a:rPr lang="ru-RU" sz="1900" b="1" dirty="0">
                <a:solidFill>
                  <a:schemeClr val="accent1">
                    <a:lumMod val="50000"/>
                  </a:schemeClr>
                </a:solidFill>
                <a:latin typeface="Bahnschrift SemiCondensed" panose="020B0502040204020203" pitchFamily="34" charset="0"/>
              </a:rPr>
              <a:t>заболеваний</a:t>
            </a:r>
            <a:r>
              <a:rPr lang="ru-RU" sz="1900" dirty="0">
                <a:solidFill>
                  <a:schemeClr val="accent1">
                    <a:lumMod val="50000"/>
                  </a:schemeClr>
                </a:solidFill>
                <a:latin typeface="Bahnschrift SemiCondensed" panose="020B0502040204020203" pitchFamily="34" charset="0"/>
              </a:rPr>
              <a:t> при проведении обязательных медицинских осмотров в страхе быть признанными профнепригодными, «синдром здорового работника». Следствие – работники не получают должных рекомендаций по поддержанию здоровья. </a:t>
            </a:r>
          </a:p>
          <a:p>
            <a:pPr algn="just" eaLnBrk="0" fontAlgn="base" hangingPunct="0">
              <a:lnSpc>
                <a:spcPct val="80000"/>
              </a:lnSpc>
              <a:spcAft>
                <a:spcPct val="0"/>
              </a:spcAft>
              <a:buClrTx/>
              <a:buFont typeface="Wingdings" panose="05000000000000000000" pitchFamily="2" charset="2"/>
              <a:buChar char="Ø"/>
            </a:pPr>
            <a:r>
              <a:rPr lang="ru-RU" sz="1900" b="1" dirty="0">
                <a:solidFill>
                  <a:schemeClr val="accent1">
                    <a:lumMod val="50000"/>
                  </a:schemeClr>
                </a:solidFill>
                <a:latin typeface="Bahnschrift SemiCondensed" panose="020B0502040204020203" pitchFamily="34" charset="0"/>
              </a:rPr>
              <a:t>Отсутствие целостной картины </a:t>
            </a:r>
            <a:r>
              <a:rPr lang="ru-RU" sz="1900" dirty="0">
                <a:solidFill>
                  <a:schemeClr val="accent1">
                    <a:lumMod val="50000"/>
                  </a:schemeClr>
                </a:solidFill>
                <a:latin typeface="Bahnschrift SemiCondensed" panose="020B0502040204020203" pitchFamily="34" charset="0"/>
              </a:rPr>
              <a:t>состояния </a:t>
            </a:r>
            <a:r>
              <a:rPr lang="ru-RU" sz="1900" b="1" dirty="0">
                <a:solidFill>
                  <a:schemeClr val="accent1">
                    <a:lumMod val="50000"/>
                  </a:schemeClr>
                </a:solidFill>
                <a:latin typeface="Bahnschrift SemiCondensed" panose="020B0502040204020203" pitchFamily="34" charset="0"/>
              </a:rPr>
              <a:t>здоровья</a:t>
            </a:r>
            <a:r>
              <a:rPr lang="ru-RU" sz="1900" dirty="0">
                <a:solidFill>
                  <a:schemeClr val="accent1">
                    <a:lumMod val="50000"/>
                  </a:schemeClr>
                </a:solidFill>
                <a:latin typeface="Bahnschrift SemiCondensed" panose="020B0502040204020203" pitchFamily="34" charset="0"/>
              </a:rPr>
              <a:t> конкретного </a:t>
            </a:r>
            <a:r>
              <a:rPr lang="ru-RU" sz="1900" b="1" dirty="0">
                <a:solidFill>
                  <a:schemeClr val="accent1">
                    <a:lumMod val="50000"/>
                  </a:schemeClr>
                </a:solidFill>
                <a:latin typeface="Bahnschrift SemiCondensed" panose="020B0502040204020203" pitchFamily="34" charset="0"/>
              </a:rPr>
              <a:t>сотрудника и комплексного подхода к вопросам сохранения здоровья. </a:t>
            </a:r>
          </a:p>
          <a:p>
            <a:pPr algn="just" eaLnBrk="0" fontAlgn="base" hangingPunct="0">
              <a:lnSpc>
                <a:spcPct val="80000"/>
              </a:lnSpc>
              <a:spcAft>
                <a:spcPct val="0"/>
              </a:spcAft>
              <a:buClrTx/>
              <a:buFont typeface="Wingdings" panose="05000000000000000000" pitchFamily="2" charset="2"/>
              <a:buChar char="Ø"/>
            </a:pPr>
            <a:r>
              <a:rPr lang="ru-RU" sz="1900" b="1" dirty="0">
                <a:solidFill>
                  <a:schemeClr val="accent1">
                    <a:lumMod val="50000"/>
                  </a:schemeClr>
                </a:solidFill>
                <a:latin typeface="Bahnschrift SemiCondensed" panose="020B0502040204020203" pitchFamily="34" charset="0"/>
              </a:rPr>
              <a:t>Работники</a:t>
            </a:r>
            <a:r>
              <a:rPr lang="ru-RU" sz="1900" dirty="0">
                <a:solidFill>
                  <a:schemeClr val="accent1">
                    <a:lumMod val="50000"/>
                  </a:schemeClr>
                </a:solidFill>
                <a:latin typeface="Bahnschrift SemiCondensed" panose="020B0502040204020203" pitchFamily="34" charset="0"/>
              </a:rPr>
              <a:t> с общесоматическими заболеваниями </a:t>
            </a:r>
            <a:r>
              <a:rPr lang="ru-RU" sz="1900" b="1" dirty="0">
                <a:solidFill>
                  <a:schemeClr val="accent1">
                    <a:lumMod val="50000"/>
                  </a:schemeClr>
                </a:solidFill>
                <a:latin typeface="Bahnschrift SemiCondensed" panose="020B0502040204020203" pitchFamily="34" charset="0"/>
              </a:rPr>
              <a:t>не придают значимости имеющейся патологии</a:t>
            </a:r>
            <a:r>
              <a:rPr lang="ru-RU" sz="1900" dirty="0">
                <a:solidFill>
                  <a:schemeClr val="accent1">
                    <a:lumMod val="50000"/>
                  </a:schemeClr>
                </a:solidFill>
                <a:latin typeface="Bahnschrift SemiCondensed" panose="020B0502040204020203" pitchFamily="34" charset="0"/>
              </a:rPr>
              <a:t> и необходимости лечения для предотвращения возможных осложнений.</a:t>
            </a:r>
          </a:p>
          <a:p>
            <a:pPr marR="0" lvl="0" algn="just" defTabSz="914400" rtl="0" eaLnBrk="0" fontAlgn="base" latinLnBrk="0" hangingPunct="0">
              <a:lnSpc>
                <a:spcPct val="80000"/>
              </a:lnSpc>
              <a:spcAft>
                <a:spcPct val="0"/>
              </a:spcAft>
              <a:buClrTx/>
              <a:buSzTx/>
              <a:buFont typeface="Wingdings" panose="05000000000000000000" pitchFamily="2" charset="2"/>
              <a:buChar char="Ø"/>
              <a:tabLst/>
            </a:pPr>
            <a:r>
              <a:rPr lang="ru-RU" sz="1900" b="1" dirty="0">
                <a:solidFill>
                  <a:schemeClr val="accent1">
                    <a:lumMod val="50000"/>
                  </a:schemeClr>
                </a:solidFill>
                <a:latin typeface="Bahnschrift SemiCondensed" panose="020B0502040204020203" pitchFamily="34" charset="0"/>
              </a:rPr>
              <a:t>Низкая эффективность </a:t>
            </a:r>
            <a:r>
              <a:rPr lang="ru-RU" sz="1900" dirty="0">
                <a:solidFill>
                  <a:schemeClr val="accent1">
                    <a:lumMod val="50000"/>
                  </a:schemeClr>
                </a:solidFill>
                <a:latin typeface="Bahnschrift SemiCondensed" panose="020B0502040204020203" pitchFamily="34" charset="0"/>
              </a:rPr>
              <a:t>либо отсутствие </a:t>
            </a:r>
            <a:r>
              <a:rPr lang="ru-RU" sz="1900" b="1" dirty="0">
                <a:solidFill>
                  <a:schemeClr val="accent1">
                    <a:lumMod val="50000"/>
                  </a:schemeClr>
                </a:solidFill>
                <a:latin typeface="Bahnschrift SemiCondensed" panose="020B0502040204020203" pitchFamily="34" charset="0"/>
              </a:rPr>
              <a:t>мероприятий, корпоративных программ, </a:t>
            </a:r>
            <a:r>
              <a:rPr lang="ru-RU" sz="1900" dirty="0">
                <a:solidFill>
                  <a:schemeClr val="accent1">
                    <a:lumMod val="50000"/>
                  </a:schemeClr>
                </a:solidFill>
                <a:latin typeface="Bahnschrift SemiCondensed" panose="020B0502040204020203" pitchFamily="34" charset="0"/>
              </a:rPr>
              <a:t>проводимых</a:t>
            </a:r>
            <a:r>
              <a:rPr lang="ru-RU" sz="1900" b="1" dirty="0">
                <a:solidFill>
                  <a:schemeClr val="accent1">
                    <a:lumMod val="50000"/>
                  </a:schemeClr>
                </a:solidFill>
                <a:latin typeface="Bahnschrift SemiCondensed" panose="020B0502040204020203" pitchFamily="34" charset="0"/>
              </a:rPr>
              <a:t> в сфере охраны здоровья </a:t>
            </a:r>
            <a:r>
              <a:rPr lang="ru-RU" sz="1900" dirty="0">
                <a:solidFill>
                  <a:schemeClr val="accent1">
                    <a:lumMod val="50000"/>
                  </a:schemeClr>
                </a:solidFill>
                <a:latin typeface="Bahnschrift SemiCondensed" panose="020B0502040204020203" pitchFamily="34" charset="0"/>
              </a:rPr>
              <a:t>на предприятии.</a:t>
            </a:r>
          </a:p>
          <a:p>
            <a:pPr marR="0" lvl="0" algn="just" defTabSz="914400" rtl="0" eaLnBrk="0" fontAlgn="base" latinLnBrk="0" hangingPunct="0">
              <a:lnSpc>
                <a:spcPct val="80000"/>
              </a:lnSpc>
              <a:spcAft>
                <a:spcPct val="0"/>
              </a:spcAft>
              <a:buClrTx/>
              <a:buSzTx/>
              <a:buFont typeface="Wingdings" panose="05000000000000000000" pitchFamily="2" charset="2"/>
              <a:buChar char="Ø"/>
              <a:tabLst/>
            </a:pPr>
            <a:r>
              <a:rPr lang="ru-RU" sz="1900" b="1" dirty="0">
                <a:solidFill>
                  <a:schemeClr val="accent1">
                    <a:lumMod val="50000"/>
                  </a:schemeClr>
                </a:solidFill>
                <a:latin typeface="Bahnschrift SemiCondensed" panose="020B0502040204020203" pitchFamily="34" charset="0"/>
              </a:rPr>
              <a:t>Необходимость</a:t>
            </a:r>
            <a:r>
              <a:rPr lang="ru-RU" sz="1900" dirty="0">
                <a:solidFill>
                  <a:schemeClr val="accent1">
                    <a:lumMod val="50000"/>
                  </a:schemeClr>
                </a:solidFill>
                <a:latin typeface="Bahnschrift SemiCondensed" panose="020B0502040204020203" pitchFamily="34" charset="0"/>
              </a:rPr>
              <a:t> выбора и </a:t>
            </a:r>
            <a:r>
              <a:rPr lang="ru-RU" sz="1900" b="1" dirty="0">
                <a:solidFill>
                  <a:schemeClr val="accent1">
                    <a:lumMod val="50000"/>
                  </a:schemeClr>
                </a:solidFill>
                <a:latin typeface="Bahnschrift SemiCondensed" panose="020B0502040204020203" pitchFamily="34" charset="0"/>
              </a:rPr>
              <a:t>постоянного контроля </a:t>
            </a:r>
            <a:r>
              <a:rPr lang="ru-RU" sz="1900" dirty="0">
                <a:solidFill>
                  <a:schemeClr val="accent1">
                    <a:lumMod val="50000"/>
                  </a:schemeClr>
                </a:solidFill>
                <a:latin typeface="Bahnschrift SemiCondensed" panose="020B0502040204020203" pitchFamily="34" charset="0"/>
              </a:rPr>
              <a:t>поставщиков медицинских услуг. Вынужденная </a:t>
            </a:r>
            <a:r>
              <a:rPr lang="ru-RU" sz="1900" b="1" dirty="0">
                <a:solidFill>
                  <a:schemeClr val="accent1">
                    <a:lumMod val="50000"/>
                  </a:schemeClr>
                </a:solidFill>
                <a:latin typeface="Bahnschrift SemiCondensed" panose="020B0502040204020203" pitchFamily="34" charset="0"/>
              </a:rPr>
              <a:t>вовлеченность</a:t>
            </a:r>
            <a:r>
              <a:rPr lang="ru-RU" sz="1900" dirty="0">
                <a:solidFill>
                  <a:schemeClr val="accent1">
                    <a:lumMod val="50000"/>
                  </a:schemeClr>
                </a:solidFill>
                <a:latin typeface="Bahnschrift SemiCondensed" panose="020B0502040204020203" pitchFamily="34" charset="0"/>
              </a:rPr>
              <a:t> специалистов </a:t>
            </a:r>
            <a:r>
              <a:rPr lang="ru-RU" sz="1900" b="1" dirty="0">
                <a:solidFill>
                  <a:schemeClr val="accent1">
                    <a:lumMod val="50000"/>
                  </a:schemeClr>
                </a:solidFill>
                <a:latin typeface="Bahnschrift SemiCondensed" panose="020B0502040204020203" pitchFamily="34" charset="0"/>
              </a:rPr>
              <a:t>отдела охраны труда в организацию процесса </a:t>
            </a:r>
            <a:r>
              <a:rPr lang="ru-RU" sz="1900" dirty="0">
                <a:solidFill>
                  <a:schemeClr val="accent1">
                    <a:lumMod val="50000"/>
                  </a:schemeClr>
                </a:solidFill>
                <a:latin typeface="Bahnschrift SemiCondensed" panose="020B0502040204020203" pitchFamily="34" charset="0"/>
              </a:rPr>
              <a:t>медицинского обслуживания работников предприятия.</a:t>
            </a: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48245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2"/>
          <a:stretch>
            <a:fillRect/>
          </a:stretch>
        </p:blipFill>
        <p:spPr>
          <a:xfrm>
            <a:off x="378612" y="6014397"/>
            <a:ext cx="2984180" cy="426738"/>
          </a:xfrm>
          <a:prstGeom prst="rect">
            <a:avLst/>
          </a:prstGeom>
        </p:spPr>
      </p:pic>
      <p:sp>
        <p:nvSpPr>
          <p:cNvPr id="19" name="Заголовок 1">
            <a:extLst>
              <a:ext uri="{FF2B5EF4-FFF2-40B4-BE49-F238E27FC236}">
                <a16:creationId xmlns:a16="http://schemas.microsoft.com/office/drawing/2014/main" id="{9F25514A-1A69-EC4A-E707-0E334CFD440D}"/>
              </a:ext>
            </a:extLst>
          </p:cNvPr>
          <p:cNvSpPr txBox="1">
            <a:spLocks/>
          </p:cNvSpPr>
          <p:nvPr/>
        </p:nvSpPr>
        <p:spPr>
          <a:xfrm>
            <a:off x="612843" y="367099"/>
            <a:ext cx="11275124" cy="1149288"/>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ru-RU" sz="4000" b="1" spc="-100" dirty="0">
                <a:solidFill>
                  <a:schemeClr val="accent1">
                    <a:lumMod val="75000"/>
                  </a:schemeClr>
                </a:solidFill>
                <a:latin typeface="Bahnschrift SemiBold SemiConden" panose="020B0502040204020203" pitchFamily="34" charset="0"/>
              </a:rPr>
              <a:t>Интеграция работодателя и медицинской организации</a:t>
            </a:r>
            <a:endParaRPr lang="ru-RU" sz="4000" dirty="0">
              <a:latin typeface="Bahnschrift SemiBold SemiConden" panose="020B0502040204020203" pitchFamily="34" charset="0"/>
            </a:endParaRPr>
          </a:p>
        </p:txBody>
      </p:sp>
      <p:sp>
        <p:nvSpPr>
          <p:cNvPr id="20" name="Текст 2">
            <a:extLst>
              <a:ext uri="{FF2B5EF4-FFF2-40B4-BE49-F238E27FC236}">
                <a16:creationId xmlns:a16="http://schemas.microsoft.com/office/drawing/2014/main" id="{B6891745-0C24-7EA4-8269-5C431A247CA7}"/>
              </a:ext>
            </a:extLst>
          </p:cNvPr>
          <p:cNvSpPr txBox="1">
            <a:spLocks/>
          </p:cNvSpPr>
          <p:nvPr/>
        </p:nvSpPr>
        <p:spPr>
          <a:xfrm>
            <a:off x="606358" y="1421891"/>
            <a:ext cx="10972799" cy="4014217"/>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algn="just" eaLnBrk="0" fontAlgn="base" hangingPunct="0">
              <a:lnSpc>
                <a:spcPct val="100000"/>
              </a:lnSpc>
              <a:spcBef>
                <a:spcPct val="0"/>
              </a:spcBef>
              <a:spcAft>
                <a:spcPct val="0"/>
              </a:spcAft>
              <a:buClrTx/>
              <a:buFont typeface="Wingdings" panose="05000000000000000000" pitchFamily="2" charset="2"/>
              <a:buChar char="ü"/>
            </a:pPr>
            <a:r>
              <a:rPr lang="ru-RU" b="1" dirty="0">
                <a:solidFill>
                  <a:schemeClr val="accent1">
                    <a:lumMod val="50000"/>
                  </a:schemeClr>
                </a:solidFill>
                <a:latin typeface="Bahnschrift SemiCondensed" panose="020B0502040204020203" pitchFamily="34" charset="0"/>
              </a:rPr>
              <a:t>Совместная работа с охраной труда </a:t>
            </a:r>
            <a:r>
              <a:rPr lang="ru-RU" dirty="0">
                <a:solidFill>
                  <a:schemeClr val="accent1">
                    <a:lumMod val="50000"/>
                  </a:schemeClr>
                </a:solidFill>
                <a:latin typeface="Bahnschrift SemiCondensed" panose="020B0502040204020203" pitchFamily="34" charset="0"/>
              </a:rPr>
              <a:t>по внедрению и реализации  принципов и условий для сохранения трудоспособности работающего контингента на предприятиях.</a:t>
            </a:r>
          </a:p>
          <a:p>
            <a:pPr marL="0" indent="0" algn="just" eaLnBrk="0" fontAlgn="base" hangingPunct="0">
              <a:lnSpc>
                <a:spcPct val="100000"/>
              </a:lnSpc>
              <a:spcBef>
                <a:spcPct val="0"/>
              </a:spcBef>
              <a:spcAft>
                <a:spcPct val="0"/>
              </a:spcAft>
              <a:buClrTx/>
              <a:buNone/>
            </a:pPr>
            <a:endParaRPr lang="ru-RU"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ü"/>
            </a:pPr>
            <a:r>
              <a:rPr lang="ru-RU" b="1" dirty="0">
                <a:solidFill>
                  <a:schemeClr val="accent1">
                    <a:lumMod val="50000"/>
                  </a:schemeClr>
                </a:solidFill>
                <a:latin typeface="Bahnschrift SemiCondensed" panose="020B0502040204020203" pitchFamily="34" charset="0"/>
              </a:rPr>
              <a:t>Качественное проведение предварительных и периодических медицинских </a:t>
            </a:r>
            <a:r>
              <a:rPr lang="ru-RU" dirty="0">
                <a:solidFill>
                  <a:schemeClr val="accent1">
                    <a:lumMod val="50000"/>
                  </a:schemeClr>
                </a:solidFill>
                <a:latin typeface="Bahnschrift SemiCondensed" panose="020B0502040204020203" pitchFamily="34" charset="0"/>
              </a:rPr>
              <a:t>осмотров работников, занятых на тяжелых работах и на работах с вредными и (или) опасными условиями труда, проведение </a:t>
            </a:r>
            <a:r>
              <a:rPr lang="ru-RU" b="1" dirty="0">
                <a:solidFill>
                  <a:schemeClr val="accent1">
                    <a:lumMod val="50000"/>
                  </a:schemeClr>
                </a:solidFill>
                <a:latin typeface="Bahnschrift SemiCondensed" panose="020B0502040204020203" pitchFamily="34" charset="0"/>
              </a:rPr>
              <a:t>обязательного психиатрического освидетельствования.</a:t>
            </a:r>
          </a:p>
          <a:p>
            <a:pPr marL="0" indent="0" algn="just" eaLnBrk="0" fontAlgn="base" hangingPunct="0">
              <a:lnSpc>
                <a:spcPct val="100000"/>
              </a:lnSpc>
              <a:spcBef>
                <a:spcPct val="0"/>
              </a:spcBef>
              <a:spcAft>
                <a:spcPct val="0"/>
              </a:spcAft>
              <a:buClrTx/>
              <a:buNone/>
            </a:pPr>
            <a:endParaRPr lang="ru-RU"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ü"/>
            </a:pPr>
            <a:r>
              <a:rPr lang="ru-RU" b="1" dirty="0">
                <a:solidFill>
                  <a:schemeClr val="accent1">
                    <a:lumMod val="50000"/>
                  </a:schemeClr>
                </a:solidFill>
                <a:latin typeface="Bahnschrift SemiCondensed" panose="020B0502040204020203" pitchFamily="34" charset="0"/>
              </a:rPr>
              <a:t>Динамическое</a:t>
            </a:r>
            <a:r>
              <a:rPr lang="ru-RU" dirty="0">
                <a:solidFill>
                  <a:schemeClr val="accent1">
                    <a:lumMod val="50000"/>
                  </a:schemeClr>
                </a:solidFill>
                <a:latin typeface="Bahnschrift SemiCondensed" panose="020B0502040204020203" pitchFamily="34" charset="0"/>
              </a:rPr>
              <a:t> (диспансерное) </a:t>
            </a:r>
            <a:r>
              <a:rPr lang="ru-RU" b="1" dirty="0">
                <a:solidFill>
                  <a:schemeClr val="accent1">
                    <a:lumMod val="50000"/>
                  </a:schemeClr>
                </a:solidFill>
                <a:latin typeface="Bahnschrift SemiCondensed" panose="020B0502040204020203" pitchFamily="34" charset="0"/>
              </a:rPr>
              <a:t>наблюдение</a:t>
            </a:r>
            <a:r>
              <a:rPr lang="ru-RU" dirty="0">
                <a:solidFill>
                  <a:schemeClr val="accent1">
                    <a:lumMod val="50000"/>
                  </a:schemeClr>
                </a:solidFill>
                <a:latin typeface="Bahnschrift SemiCondensed" panose="020B0502040204020203" pitchFamily="34" charset="0"/>
              </a:rPr>
              <a:t> за состоянием здоровья работников и выполнения всех рекомендаций по лечению и профилактике профессиональной и общей заболеваемости.</a:t>
            </a:r>
          </a:p>
          <a:p>
            <a:pPr algn="just" eaLnBrk="0" fontAlgn="base" hangingPunct="0">
              <a:lnSpc>
                <a:spcPct val="100000"/>
              </a:lnSpc>
              <a:spcBef>
                <a:spcPct val="0"/>
              </a:spcBef>
              <a:spcAft>
                <a:spcPct val="0"/>
              </a:spcAft>
              <a:buClrTx/>
              <a:buFont typeface="Wingdings" panose="05000000000000000000" pitchFamily="2" charset="2"/>
              <a:buChar char="ü"/>
            </a:pPr>
            <a:endParaRPr lang="ru-RU"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ü"/>
            </a:pPr>
            <a:r>
              <a:rPr lang="ru-RU" b="1" dirty="0">
                <a:solidFill>
                  <a:schemeClr val="accent1">
                    <a:lumMod val="50000"/>
                  </a:schemeClr>
                </a:solidFill>
                <a:latin typeface="Bahnschrift SemiCondensed" panose="020B0502040204020203" pitchFamily="34" charset="0"/>
              </a:rPr>
              <a:t>Медицинская реабилитация</a:t>
            </a:r>
            <a:r>
              <a:rPr lang="ru-RU" dirty="0">
                <a:solidFill>
                  <a:schemeClr val="accent1">
                    <a:lumMod val="50000"/>
                  </a:schemeClr>
                </a:solidFill>
                <a:latin typeface="Bahnschrift SemiCondensed" panose="020B0502040204020203" pitchFamily="34" charset="0"/>
              </a:rPr>
              <a:t>, организация и проведение лечебно-профилактических мероприятий, в том числе после ПМО, направленных на предупреждение хронического течения и рецидивов заболеваний.</a:t>
            </a:r>
          </a:p>
          <a:p>
            <a:pPr eaLnBrk="0" fontAlgn="base" hangingPunct="0">
              <a:lnSpc>
                <a:spcPct val="100000"/>
              </a:lnSpc>
              <a:spcBef>
                <a:spcPct val="0"/>
              </a:spcBef>
              <a:spcAft>
                <a:spcPct val="0"/>
              </a:spcAft>
              <a:buClrTx/>
              <a:buFont typeface="Wingdings" panose="05000000000000000000" pitchFamily="2" charset="2"/>
              <a:buChar char="q"/>
            </a:pPr>
            <a:endParaRPr lang="ru-RU" dirty="0">
              <a:solidFill>
                <a:schemeClr val="accent1">
                  <a:lumMod val="50000"/>
                </a:schemeClr>
              </a:solidFill>
              <a:latin typeface="Bahnschrift SemiCondensed" panose="020B0502040204020203" pitchFamily="34" charset="0"/>
            </a:endParaRP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33548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2"/>
          <a:stretch>
            <a:fillRect/>
          </a:stretch>
        </p:blipFill>
        <p:spPr>
          <a:xfrm>
            <a:off x="378612" y="6014397"/>
            <a:ext cx="2984180" cy="426738"/>
          </a:xfrm>
          <a:prstGeom prst="rect">
            <a:avLst/>
          </a:prstGeom>
        </p:spPr>
      </p:pic>
      <p:sp>
        <p:nvSpPr>
          <p:cNvPr id="19" name="Заголовок 1">
            <a:extLst>
              <a:ext uri="{FF2B5EF4-FFF2-40B4-BE49-F238E27FC236}">
                <a16:creationId xmlns:a16="http://schemas.microsoft.com/office/drawing/2014/main" id="{9F25514A-1A69-EC4A-E707-0E334CFD440D}"/>
              </a:ext>
            </a:extLst>
          </p:cNvPr>
          <p:cNvSpPr txBox="1">
            <a:spLocks/>
          </p:cNvSpPr>
          <p:nvPr/>
        </p:nvSpPr>
        <p:spPr>
          <a:xfrm>
            <a:off x="612843" y="367099"/>
            <a:ext cx="11275124" cy="761768"/>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ru-RU" sz="4000" b="1" spc="-100" dirty="0">
                <a:solidFill>
                  <a:schemeClr val="accent1">
                    <a:lumMod val="75000"/>
                  </a:schemeClr>
                </a:solidFill>
                <a:latin typeface="Bahnschrift SemiBold SemiConden" panose="020B0502040204020203" pitchFamily="34" charset="0"/>
              </a:rPr>
              <a:t>Механизм реализации</a:t>
            </a:r>
            <a:endParaRPr lang="ru-RU" sz="4000" dirty="0">
              <a:latin typeface="Bahnschrift SemiBold SemiConden" panose="020B0502040204020203" pitchFamily="34" charset="0"/>
            </a:endParaRPr>
          </a:p>
        </p:txBody>
      </p:sp>
      <p:sp>
        <p:nvSpPr>
          <p:cNvPr id="20" name="Текст 2">
            <a:extLst>
              <a:ext uri="{FF2B5EF4-FFF2-40B4-BE49-F238E27FC236}">
                <a16:creationId xmlns:a16="http://schemas.microsoft.com/office/drawing/2014/main" id="{B6891745-0C24-7EA4-8269-5C431A247CA7}"/>
              </a:ext>
            </a:extLst>
          </p:cNvPr>
          <p:cNvSpPr txBox="1">
            <a:spLocks/>
          </p:cNvSpPr>
          <p:nvPr/>
        </p:nvSpPr>
        <p:spPr>
          <a:xfrm>
            <a:off x="612843" y="915010"/>
            <a:ext cx="10972799" cy="4744646"/>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algn="just" eaLnBrk="0" fontAlgn="base" hangingPunct="0">
              <a:lnSpc>
                <a:spcPct val="100000"/>
              </a:lnSpc>
              <a:spcBef>
                <a:spcPct val="0"/>
              </a:spcBef>
              <a:spcAft>
                <a:spcPct val="0"/>
              </a:spcAft>
              <a:buClrTx/>
              <a:buFont typeface="Wingdings" panose="05000000000000000000" pitchFamily="2" charset="2"/>
              <a:buChar char="ü"/>
            </a:pPr>
            <a:r>
              <a:rPr lang="ru-RU" dirty="0">
                <a:solidFill>
                  <a:schemeClr val="accent1">
                    <a:lumMod val="50000"/>
                  </a:schemeClr>
                </a:solidFill>
                <a:latin typeface="Bahnschrift SemiCondensed" panose="020B0502040204020203" pitchFamily="34" charset="0"/>
              </a:rPr>
              <a:t>Проводим статистический анализ общей заболеваемости работников предприятий, на основании которого формируем группы риска на развитие профессиональной и производственно-обусловленной заболеваемости.</a:t>
            </a:r>
          </a:p>
          <a:p>
            <a:pPr algn="just" eaLnBrk="0" fontAlgn="base" hangingPunct="0">
              <a:lnSpc>
                <a:spcPct val="100000"/>
              </a:lnSpc>
              <a:spcBef>
                <a:spcPct val="0"/>
              </a:spcBef>
              <a:spcAft>
                <a:spcPct val="0"/>
              </a:spcAft>
              <a:buClrTx/>
              <a:buFont typeface="Wingdings" panose="05000000000000000000" pitchFamily="2" charset="2"/>
              <a:buChar char="ü"/>
            </a:pPr>
            <a:endParaRPr lang="ru-RU" sz="1000"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ü"/>
            </a:pPr>
            <a:r>
              <a:rPr lang="ru-RU" dirty="0">
                <a:solidFill>
                  <a:schemeClr val="accent1">
                    <a:lumMod val="50000"/>
                  </a:schemeClr>
                </a:solidFill>
                <a:latin typeface="Bahnschrift SemiCondensed" panose="020B0502040204020203" pitchFamily="34" charset="0"/>
              </a:rPr>
              <a:t>Взаимодействуем с центрами профессиональной патологии.</a:t>
            </a:r>
          </a:p>
          <a:p>
            <a:pPr marL="0" indent="0" algn="just" eaLnBrk="0" fontAlgn="base" hangingPunct="0">
              <a:lnSpc>
                <a:spcPct val="100000"/>
              </a:lnSpc>
              <a:spcBef>
                <a:spcPct val="0"/>
              </a:spcBef>
              <a:spcAft>
                <a:spcPct val="0"/>
              </a:spcAft>
              <a:buClrTx/>
              <a:buNone/>
            </a:pPr>
            <a:endParaRPr lang="ru-RU" sz="1000"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ü"/>
            </a:pPr>
            <a:r>
              <a:rPr lang="ru-RU" dirty="0">
                <a:solidFill>
                  <a:schemeClr val="accent1">
                    <a:lumMod val="50000"/>
                  </a:schemeClr>
                </a:solidFill>
                <a:latin typeface="Bahnschrift SemiCondensed" panose="020B0502040204020203" pitchFamily="34" charset="0"/>
              </a:rPr>
              <a:t>Занимаемся организацией и содержанием здравпунктов на промышленных предприятиях, проведением предварительных медицинских осмотров, проведением освидетельствований, предрейсовых и послерейсовых осмотров.</a:t>
            </a:r>
          </a:p>
          <a:p>
            <a:pPr marL="0" indent="0" algn="just" eaLnBrk="0" fontAlgn="base" hangingPunct="0">
              <a:lnSpc>
                <a:spcPct val="100000"/>
              </a:lnSpc>
              <a:spcBef>
                <a:spcPct val="0"/>
              </a:spcBef>
              <a:spcAft>
                <a:spcPct val="0"/>
              </a:spcAft>
              <a:buClrTx/>
              <a:buNone/>
            </a:pPr>
            <a:endParaRPr lang="ru-RU" sz="1000"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ü"/>
            </a:pPr>
            <a:r>
              <a:rPr lang="ru-RU" dirty="0">
                <a:solidFill>
                  <a:schemeClr val="accent1">
                    <a:lumMod val="50000"/>
                  </a:schemeClr>
                </a:solidFill>
                <a:latin typeface="Bahnschrift SemiCondensed" panose="020B0502040204020203" pitchFamily="34" charset="0"/>
              </a:rPr>
              <a:t>Разрабатываем и проводим Программы реабилитационно-восстановительного лечения и «Программы здоровья» на  здравпунктах работникам групп риска.</a:t>
            </a:r>
          </a:p>
          <a:p>
            <a:pPr algn="just" eaLnBrk="0" fontAlgn="base" hangingPunct="0">
              <a:lnSpc>
                <a:spcPct val="100000"/>
              </a:lnSpc>
              <a:spcBef>
                <a:spcPct val="0"/>
              </a:spcBef>
              <a:spcAft>
                <a:spcPct val="0"/>
              </a:spcAft>
              <a:buClrTx/>
              <a:buFont typeface="Wingdings" panose="05000000000000000000" pitchFamily="2" charset="2"/>
              <a:buChar char="ü"/>
            </a:pPr>
            <a:endParaRPr lang="ru-RU" sz="1000"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ü"/>
            </a:pPr>
            <a:r>
              <a:rPr lang="ru-RU" dirty="0">
                <a:solidFill>
                  <a:schemeClr val="accent1">
                    <a:lumMod val="50000"/>
                  </a:schemeClr>
                </a:solidFill>
                <a:latin typeface="Bahnschrift SemiCondensed" panose="020B0502040204020203" pitchFamily="34" charset="0"/>
              </a:rPr>
              <a:t>Мы считаем, что медицинская деятельность на промышленном предприятии должна быть комплексной, целостной, иметь преемственность, т.е. содержание здравпункта и проведение предварительных и периодических медицинских осмотров работников предприятия должна осуществлять одна медицинская организация.</a:t>
            </a:r>
          </a:p>
          <a:p>
            <a:pPr eaLnBrk="0" fontAlgn="base" hangingPunct="0">
              <a:lnSpc>
                <a:spcPct val="100000"/>
              </a:lnSpc>
              <a:spcBef>
                <a:spcPct val="0"/>
              </a:spcBef>
              <a:spcAft>
                <a:spcPct val="0"/>
              </a:spcAft>
              <a:buClrTx/>
              <a:buFont typeface="Wingdings" panose="05000000000000000000" pitchFamily="2" charset="2"/>
              <a:buChar char="ü"/>
            </a:pPr>
            <a:endParaRPr lang="ru-RU" dirty="0">
              <a:solidFill>
                <a:schemeClr val="accent1">
                  <a:lumMod val="50000"/>
                </a:schemeClr>
              </a:solidFill>
              <a:latin typeface="Bahnschrift SemiCondensed" panose="020B0502040204020203" pitchFamily="34" charset="0"/>
            </a:endParaRPr>
          </a:p>
          <a:p>
            <a:pPr eaLnBrk="0" fontAlgn="base" hangingPunct="0">
              <a:lnSpc>
                <a:spcPct val="100000"/>
              </a:lnSpc>
              <a:spcBef>
                <a:spcPct val="0"/>
              </a:spcBef>
              <a:spcAft>
                <a:spcPct val="0"/>
              </a:spcAft>
              <a:buClrTx/>
              <a:buFont typeface="Wingdings" panose="05000000000000000000" pitchFamily="2" charset="2"/>
              <a:buChar char="ü"/>
            </a:pPr>
            <a:endParaRPr lang="ru-RU" dirty="0">
              <a:solidFill>
                <a:schemeClr val="accent1">
                  <a:lumMod val="50000"/>
                </a:schemeClr>
              </a:solidFill>
              <a:latin typeface="Bahnschrift SemiCondensed" panose="020B0502040204020203" pitchFamily="34" charset="0"/>
            </a:endParaRPr>
          </a:p>
          <a:p>
            <a:pPr eaLnBrk="0" fontAlgn="base" hangingPunct="0">
              <a:lnSpc>
                <a:spcPct val="100000"/>
              </a:lnSpc>
              <a:spcBef>
                <a:spcPct val="0"/>
              </a:spcBef>
              <a:spcAft>
                <a:spcPct val="0"/>
              </a:spcAft>
              <a:buClrTx/>
              <a:buFont typeface="Wingdings" panose="05000000000000000000" pitchFamily="2" charset="2"/>
              <a:buChar char="q"/>
            </a:pPr>
            <a:endParaRPr lang="ru-RU" dirty="0">
              <a:solidFill>
                <a:schemeClr val="accent1">
                  <a:lumMod val="50000"/>
                </a:schemeClr>
              </a:solidFill>
              <a:latin typeface="Bahnschrift SemiCondensed" panose="020B0502040204020203" pitchFamily="34" charset="0"/>
            </a:endParaRP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668301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2"/>
          <a:stretch>
            <a:fillRect/>
          </a:stretch>
        </p:blipFill>
        <p:spPr>
          <a:xfrm>
            <a:off x="378612" y="6014397"/>
            <a:ext cx="2984180" cy="426738"/>
          </a:xfrm>
          <a:prstGeom prst="rect">
            <a:avLst/>
          </a:prstGeom>
        </p:spPr>
      </p:pic>
      <p:sp>
        <p:nvSpPr>
          <p:cNvPr id="19" name="Заголовок 1">
            <a:extLst>
              <a:ext uri="{FF2B5EF4-FFF2-40B4-BE49-F238E27FC236}">
                <a16:creationId xmlns:a16="http://schemas.microsoft.com/office/drawing/2014/main" id="{9F25514A-1A69-EC4A-E707-0E334CFD440D}"/>
              </a:ext>
            </a:extLst>
          </p:cNvPr>
          <p:cNvSpPr txBox="1">
            <a:spLocks/>
          </p:cNvSpPr>
          <p:nvPr/>
        </p:nvSpPr>
        <p:spPr>
          <a:xfrm>
            <a:off x="612843" y="172529"/>
            <a:ext cx="11275124" cy="770748"/>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ru-RU" sz="4000" b="1" spc="-100" dirty="0">
                <a:solidFill>
                  <a:schemeClr val="accent1">
                    <a:lumMod val="75000"/>
                  </a:schemeClr>
                </a:solidFill>
                <a:latin typeface="Bahnschrift SemiBold SemiConden" panose="020B0502040204020203" pitchFamily="34" charset="0"/>
              </a:rPr>
              <a:t>Работа здравпунктов</a:t>
            </a:r>
            <a:endParaRPr lang="ru-RU" sz="4000" dirty="0">
              <a:latin typeface="Bahnschrift SemiBold SemiConden" panose="020B0502040204020203" pitchFamily="34" charset="0"/>
            </a:endParaRPr>
          </a:p>
        </p:txBody>
      </p:sp>
      <p:sp>
        <p:nvSpPr>
          <p:cNvPr id="20" name="Текст 2">
            <a:extLst>
              <a:ext uri="{FF2B5EF4-FFF2-40B4-BE49-F238E27FC236}">
                <a16:creationId xmlns:a16="http://schemas.microsoft.com/office/drawing/2014/main" id="{B6891745-0C24-7EA4-8269-5C431A247CA7}"/>
              </a:ext>
            </a:extLst>
          </p:cNvPr>
          <p:cNvSpPr txBox="1">
            <a:spLocks/>
          </p:cNvSpPr>
          <p:nvPr/>
        </p:nvSpPr>
        <p:spPr>
          <a:xfrm>
            <a:off x="606358" y="819510"/>
            <a:ext cx="11281609" cy="4826282"/>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just" eaLnBrk="0" fontAlgn="base" hangingPunct="0">
              <a:lnSpc>
                <a:spcPct val="100000"/>
              </a:lnSpc>
              <a:spcBef>
                <a:spcPct val="0"/>
              </a:spcBef>
              <a:spcAft>
                <a:spcPct val="0"/>
              </a:spcAft>
              <a:buClrTx/>
              <a:buNone/>
            </a:pPr>
            <a:r>
              <a:rPr lang="ru-RU" i="1" dirty="0">
                <a:solidFill>
                  <a:schemeClr val="accent1">
                    <a:lumMod val="50000"/>
                  </a:schemeClr>
                </a:solidFill>
                <a:latin typeface="Bahnschrift SemiCondensed" panose="020B0502040204020203" pitchFamily="34" charset="0"/>
              </a:rPr>
              <a:t>В соответствии с приказом МЗ РФ от 15.05.2012 N 543н и приказом МЗ РФ  от 13 ноября 2012 г. N 911н:</a:t>
            </a:r>
          </a:p>
          <a:p>
            <a:pPr marL="0" indent="0" algn="just" eaLnBrk="0" fontAlgn="base" hangingPunct="0">
              <a:lnSpc>
                <a:spcPct val="100000"/>
              </a:lnSpc>
              <a:spcBef>
                <a:spcPct val="0"/>
              </a:spcBef>
              <a:spcAft>
                <a:spcPct val="0"/>
              </a:spcAft>
              <a:buClrTx/>
              <a:buNone/>
            </a:pPr>
            <a:endParaRPr lang="ru-RU" i="1"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
            </a:pPr>
            <a:r>
              <a:rPr lang="ru-RU" dirty="0">
                <a:solidFill>
                  <a:schemeClr val="accent1">
                    <a:lumMod val="50000"/>
                  </a:schemeClr>
                </a:solidFill>
                <a:latin typeface="Bahnschrift SemiCondensed" panose="020B0502040204020203" pitchFamily="34" charset="0"/>
              </a:rPr>
              <a:t>Оказание первичной медико-санитарной помощи до приезда бригады скорой медицинской помощи (первичной доврачебной и первичной врачебной);</a:t>
            </a:r>
          </a:p>
          <a:p>
            <a:pPr marL="0" indent="0" algn="just" eaLnBrk="0" fontAlgn="base" hangingPunct="0">
              <a:lnSpc>
                <a:spcPct val="100000"/>
              </a:lnSpc>
              <a:spcBef>
                <a:spcPct val="0"/>
              </a:spcBef>
              <a:spcAft>
                <a:spcPct val="0"/>
              </a:spcAft>
              <a:buClrTx/>
              <a:buNone/>
            </a:pPr>
            <a:endParaRPr lang="ru-RU" sz="1400"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
            </a:pPr>
            <a:r>
              <a:rPr lang="ru-RU" dirty="0">
                <a:solidFill>
                  <a:schemeClr val="accent1">
                    <a:lumMod val="50000"/>
                  </a:schemeClr>
                </a:solidFill>
                <a:latin typeface="Bahnschrift SemiCondensed" panose="020B0502040204020203" pitchFamily="34" charset="0"/>
              </a:rPr>
              <a:t>Прием врача терапевта либо прием фельдшера по поводу острых и обострения хронических заболеваний, </a:t>
            </a:r>
          </a:p>
          <a:p>
            <a:pPr algn="just" eaLnBrk="0" fontAlgn="base" hangingPunct="0">
              <a:lnSpc>
                <a:spcPct val="100000"/>
              </a:lnSpc>
              <a:spcBef>
                <a:spcPct val="0"/>
              </a:spcBef>
              <a:spcAft>
                <a:spcPct val="0"/>
              </a:spcAft>
              <a:buClrTx/>
              <a:buFont typeface="Wingdings" panose="05000000000000000000" pitchFamily="2" charset="2"/>
              <a:buChar char="§"/>
            </a:pPr>
            <a:endParaRPr lang="ru-RU" sz="1400"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
            </a:pPr>
            <a:r>
              <a:rPr lang="ru-RU" dirty="0">
                <a:solidFill>
                  <a:schemeClr val="accent1">
                    <a:lumMod val="50000"/>
                  </a:schemeClr>
                </a:solidFill>
                <a:latin typeface="Bahnschrift SemiCondensed" panose="020B0502040204020203" pitchFamily="34" charset="0"/>
              </a:rPr>
              <a:t>Организация направления  фельдшером по медицинским показаниям работников, обратившихся за медицинской помощью, на консультацию к врачам-специалистам по показаниями,</a:t>
            </a:r>
          </a:p>
          <a:p>
            <a:pPr algn="just" eaLnBrk="0" fontAlgn="base" hangingPunct="0">
              <a:lnSpc>
                <a:spcPct val="100000"/>
              </a:lnSpc>
              <a:spcBef>
                <a:spcPct val="0"/>
              </a:spcBef>
              <a:spcAft>
                <a:spcPct val="0"/>
              </a:spcAft>
              <a:buClrTx/>
              <a:buFont typeface="Wingdings" panose="05000000000000000000" pitchFamily="2" charset="2"/>
              <a:buChar char="§"/>
            </a:pPr>
            <a:endParaRPr lang="ru-RU" sz="1400"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
            </a:pPr>
            <a:r>
              <a:rPr lang="ru-RU" dirty="0">
                <a:solidFill>
                  <a:schemeClr val="accent1">
                    <a:lumMod val="50000"/>
                  </a:schemeClr>
                </a:solidFill>
                <a:latin typeface="Bahnschrift SemiCondensed" panose="020B0502040204020203" pitchFamily="34" charset="0"/>
              </a:rPr>
              <a:t>Проведение лечебных мероприятий по назначению врача / фельдшера при острых или обострении хронических заболеваний: лечение в процедурном кабинете, физиотерапевтическом кабинете здравпункта без отрыва от производства в случае отсутствия признаков временной нетрудоспособности,</a:t>
            </a:r>
          </a:p>
          <a:p>
            <a:pPr algn="just" eaLnBrk="0" fontAlgn="base" hangingPunct="0">
              <a:lnSpc>
                <a:spcPct val="100000"/>
              </a:lnSpc>
              <a:spcBef>
                <a:spcPct val="0"/>
              </a:spcBef>
              <a:spcAft>
                <a:spcPct val="0"/>
              </a:spcAft>
              <a:buClrTx/>
              <a:buFont typeface="Wingdings" panose="05000000000000000000" pitchFamily="2" charset="2"/>
              <a:buChar char="§"/>
            </a:pPr>
            <a:endParaRPr lang="ru-RU" sz="1400"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
            </a:pPr>
            <a:r>
              <a:rPr lang="ru-RU" dirty="0">
                <a:solidFill>
                  <a:schemeClr val="accent1">
                    <a:lumMod val="50000"/>
                  </a:schemeClr>
                </a:solidFill>
                <a:latin typeface="Bahnschrift SemiCondensed" panose="020B0502040204020203" pitchFamily="34" charset="0"/>
              </a:rPr>
              <a:t>Осуществление врачом или фельдшером диспансерного наблюдения работников с хроническими неинфекционными, социально значимыми заболеваниями,</a:t>
            </a:r>
          </a:p>
          <a:p>
            <a:pPr eaLnBrk="0" fontAlgn="base" hangingPunct="0">
              <a:lnSpc>
                <a:spcPct val="100000"/>
              </a:lnSpc>
              <a:spcBef>
                <a:spcPct val="0"/>
              </a:spcBef>
              <a:spcAft>
                <a:spcPct val="0"/>
              </a:spcAft>
              <a:buClrTx/>
              <a:buFont typeface="Wingdings" panose="05000000000000000000" pitchFamily="2" charset="2"/>
              <a:buChar char="ü"/>
            </a:pPr>
            <a:endParaRPr lang="ru-RU" dirty="0">
              <a:solidFill>
                <a:schemeClr val="accent1">
                  <a:lumMod val="50000"/>
                </a:schemeClr>
              </a:solidFill>
              <a:latin typeface="Bahnschrift SemiCondensed" panose="020B0502040204020203" pitchFamily="34" charset="0"/>
            </a:endParaRPr>
          </a:p>
          <a:p>
            <a:pPr eaLnBrk="0" fontAlgn="base" hangingPunct="0">
              <a:lnSpc>
                <a:spcPct val="100000"/>
              </a:lnSpc>
              <a:spcBef>
                <a:spcPct val="0"/>
              </a:spcBef>
              <a:spcAft>
                <a:spcPct val="0"/>
              </a:spcAft>
              <a:buClrTx/>
              <a:buFont typeface="Wingdings" panose="05000000000000000000" pitchFamily="2" charset="2"/>
              <a:buChar char="q"/>
            </a:pPr>
            <a:endParaRPr lang="ru-RU" dirty="0">
              <a:solidFill>
                <a:schemeClr val="accent1">
                  <a:lumMod val="50000"/>
                </a:schemeClr>
              </a:solidFill>
              <a:latin typeface="Bahnschrift SemiCondensed" panose="020B0502040204020203" pitchFamily="34" charset="0"/>
            </a:endParaRP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131323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2"/>
          <a:stretch>
            <a:fillRect/>
          </a:stretch>
        </p:blipFill>
        <p:spPr>
          <a:xfrm>
            <a:off x="378612" y="6014397"/>
            <a:ext cx="2984180" cy="426738"/>
          </a:xfrm>
          <a:prstGeom prst="rect">
            <a:avLst/>
          </a:prstGeom>
        </p:spPr>
      </p:pic>
      <p:sp>
        <p:nvSpPr>
          <p:cNvPr id="19" name="Заголовок 1">
            <a:extLst>
              <a:ext uri="{FF2B5EF4-FFF2-40B4-BE49-F238E27FC236}">
                <a16:creationId xmlns:a16="http://schemas.microsoft.com/office/drawing/2014/main" id="{9F25514A-1A69-EC4A-E707-0E334CFD440D}"/>
              </a:ext>
            </a:extLst>
          </p:cNvPr>
          <p:cNvSpPr txBox="1">
            <a:spLocks/>
          </p:cNvSpPr>
          <p:nvPr/>
        </p:nvSpPr>
        <p:spPr>
          <a:xfrm>
            <a:off x="612843" y="367099"/>
            <a:ext cx="11275124" cy="761768"/>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ru-RU" sz="4000" b="1" spc="-100" dirty="0">
                <a:solidFill>
                  <a:schemeClr val="accent1">
                    <a:lumMod val="75000"/>
                  </a:schemeClr>
                </a:solidFill>
                <a:latin typeface="Bahnschrift SemiBold SemiConden" panose="020B0502040204020203" pitchFamily="34" charset="0"/>
              </a:rPr>
              <a:t>Работа здравпунктов</a:t>
            </a:r>
            <a:endParaRPr lang="ru-RU" sz="4000" dirty="0">
              <a:latin typeface="Bahnschrift SemiBold SemiConden" panose="020B0502040204020203" pitchFamily="34" charset="0"/>
            </a:endParaRPr>
          </a:p>
        </p:txBody>
      </p:sp>
      <p:sp>
        <p:nvSpPr>
          <p:cNvPr id="20" name="Текст 2">
            <a:extLst>
              <a:ext uri="{FF2B5EF4-FFF2-40B4-BE49-F238E27FC236}">
                <a16:creationId xmlns:a16="http://schemas.microsoft.com/office/drawing/2014/main" id="{B6891745-0C24-7EA4-8269-5C431A247CA7}"/>
              </a:ext>
            </a:extLst>
          </p:cNvPr>
          <p:cNvSpPr txBox="1">
            <a:spLocks/>
          </p:cNvSpPr>
          <p:nvPr/>
        </p:nvSpPr>
        <p:spPr>
          <a:xfrm>
            <a:off x="612843" y="943277"/>
            <a:ext cx="11207030" cy="5405015"/>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just" eaLnBrk="0" fontAlgn="base" hangingPunct="0">
              <a:lnSpc>
                <a:spcPct val="100000"/>
              </a:lnSpc>
              <a:spcBef>
                <a:spcPct val="0"/>
              </a:spcBef>
              <a:spcAft>
                <a:spcPct val="0"/>
              </a:spcAft>
              <a:buClrTx/>
              <a:buNone/>
            </a:pPr>
            <a:r>
              <a:rPr lang="ru-RU" i="1" dirty="0">
                <a:solidFill>
                  <a:schemeClr val="accent1">
                    <a:lumMod val="50000"/>
                  </a:schemeClr>
                </a:solidFill>
                <a:latin typeface="Bahnschrift SemiCondensed" panose="020B0502040204020203" pitchFamily="34" charset="0"/>
              </a:rPr>
              <a:t>В соответствии с приказом МЗ РФ от 15.05.2012 N 543н и приказом МЗ РФ  от 13 ноября 2012 г. N 911н</a:t>
            </a:r>
          </a:p>
          <a:p>
            <a:pPr algn="just" eaLnBrk="0" fontAlgn="base" hangingPunct="0">
              <a:lnSpc>
                <a:spcPct val="100000"/>
              </a:lnSpc>
              <a:spcBef>
                <a:spcPct val="0"/>
              </a:spcBef>
              <a:spcAft>
                <a:spcPct val="0"/>
              </a:spcAft>
              <a:buClrTx/>
              <a:buFont typeface="Wingdings" panose="05000000000000000000" pitchFamily="2" charset="2"/>
              <a:buChar char="§"/>
            </a:pPr>
            <a:endParaRPr lang="ru-RU"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
            </a:pPr>
            <a:r>
              <a:rPr lang="ru-RU" dirty="0">
                <a:solidFill>
                  <a:schemeClr val="accent1">
                    <a:lumMod val="50000"/>
                  </a:schemeClr>
                </a:solidFill>
                <a:latin typeface="Bahnschrift SemiCondensed" panose="020B0502040204020203" pitchFamily="34" charset="0"/>
              </a:rPr>
              <a:t>Вакцинация работников,</a:t>
            </a:r>
          </a:p>
          <a:p>
            <a:pPr algn="just" eaLnBrk="0" fontAlgn="base" hangingPunct="0">
              <a:lnSpc>
                <a:spcPct val="100000"/>
              </a:lnSpc>
              <a:spcBef>
                <a:spcPct val="0"/>
              </a:spcBef>
              <a:spcAft>
                <a:spcPct val="0"/>
              </a:spcAft>
              <a:buClrTx/>
              <a:buFont typeface="Wingdings" panose="05000000000000000000" pitchFamily="2" charset="2"/>
              <a:buChar char="§"/>
            </a:pPr>
            <a:endParaRPr lang="ru-RU" sz="1400"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
            </a:pPr>
            <a:r>
              <a:rPr lang="ru-RU" dirty="0">
                <a:solidFill>
                  <a:schemeClr val="accent1">
                    <a:lumMod val="50000"/>
                  </a:schemeClr>
                </a:solidFill>
                <a:latin typeface="Bahnschrift SemiCondensed" panose="020B0502040204020203" pitchFamily="34" charset="0"/>
              </a:rPr>
              <a:t>Проведение предрейсовых, послерейсовых, предсменных, послесменных осмотров,</a:t>
            </a:r>
          </a:p>
          <a:p>
            <a:pPr algn="just" eaLnBrk="0" fontAlgn="base" hangingPunct="0">
              <a:lnSpc>
                <a:spcPct val="100000"/>
              </a:lnSpc>
              <a:spcBef>
                <a:spcPct val="0"/>
              </a:spcBef>
              <a:spcAft>
                <a:spcPct val="0"/>
              </a:spcAft>
              <a:buClrTx/>
              <a:buFont typeface="Wingdings" panose="05000000000000000000" pitchFamily="2" charset="2"/>
              <a:buChar char="§"/>
            </a:pPr>
            <a:endParaRPr lang="ru-RU" sz="1400"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
            </a:pPr>
            <a:r>
              <a:rPr lang="ru-RU" dirty="0">
                <a:solidFill>
                  <a:schemeClr val="accent1">
                    <a:lumMod val="50000"/>
                  </a:schemeClr>
                </a:solidFill>
                <a:latin typeface="Bahnschrift SemiCondensed" panose="020B0502040204020203" pitchFamily="34" charset="0"/>
              </a:rPr>
              <a:t>Организация и проведение санитарно-гигиенических и противоэпидемических мероприятий на территории предприятия,</a:t>
            </a:r>
          </a:p>
          <a:p>
            <a:pPr algn="just" eaLnBrk="0" fontAlgn="base" hangingPunct="0">
              <a:lnSpc>
                <a:spcPct val="100000"/>
              </a:lnSpc>
              <a:spcBef>
                <a:spcPct val="0"/>
              </a:spcBef>
              <a:spcAft>
                <a:spcPct val="0"/>
              </a:spcAft>
              <a:buClrTx/>
              <a:buFont typeface="Wingdings" panose="05000000000000000000" pitchFamily="2" charset="2"/>
              <a:buChar char="§"/>
            </a:pPr>
            <a:endParaRPr lang="ru-RU" sz="1400"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
            </a:pPr>
            <a:r>
              <a:rPr lang="ru-RU" dirty="0">
                <a:solidFill>
                  <a:schemeClr val="accent1">
                    <a:lumMod val="50000"/>
                  </a:schemeClr>
                </a:solidFill>
                <a:latin typeface="Bahnschrift SemiCondensed" panose="020B0502040204020203" pitchFamily="34" charset="0"/>
              </a:rPr>
              <a:t>Проведение мероприятий по предупреждению и снижению заболеваемости с временной утратой трудоспособности, травматизма, профессиональных заболеваний и профессиональных отравлений, улучшению санитарно-гигиенических условий труда работников организации,</a:t>
            </a:r>
          </a:p>
          <a:p>
            <a:pPr algn="just" eaLnBrk="0" fontAlgn="base" hangingPunct="0">
              <a:lnSpc>
                <a:spcPct val="100000"/>
              </a:lnSpc>
              <a:spcBef>
                <a:spcPct val="0"/>
              </a:spcBef>
              <a:spcAft>
                <a:spcPct val="0"/>
              </a:spcAft>
              <a:buClrTx/>
              <a:buFont typeface="Wingdings" panose="05000000000000000000" pitchFamily="2" charset="2"/>
              <a:buChar char="§"/>
            </a:pPr>
            <a:endParaRPr lang="ru-RU" sz="1400" dirty="0">
              <a:solidFill>
                <a:schemeClr val="accent1">
                  <a:lumMod val="50000"/>
                </a:schemeClr>
              </a:solidFill>
              <a:latin typeface="Bahnschrift SemiCondensed" panose="020B0502040204020203" pitchFamily="34" charset="0"/>
            </a:endParaRPr>
          </a:p>
          <a:p>
            <a:pPr marL="0" indent="0" eaLnBrk="0" fontAlgn="base" hangingPunct="0">
              <a:lnSpc>
                <a:spcPct val="100000"/>
              </a:lnSpc>
              <a:spcBef>
                <a:spcPct val="0"/>
              </a:spcBef>
              <a:spcAft>
                <a:spcPct val="0"/>
              </a:spcAft>
              <a:buClrTx/>
              <a:buNone/>
            </a:pPr>
            <a:endParaRPr lang="ru-RU" dirty="0">
              <a:solidFill>
                <a:schemeClr val="accent1">
                  <a:lumMod val="50000"/>
                </a:schemeClr>
              </a:solidFill>
              <a:latin typeface="Bahnschrift SemiCondensed" panose="020B0502040204020203" pitchFamily="34" charset="0"/>
            </a:endParaRPr>
          </a:p>
          <a:p>
            <a:pPr eaLnBrk="0" fontAlgn="base" hangingPunct="0">
              <a:lnSpc>
                <a:spcPct val="100000"/>
              </a:lnSpc>
              <a:spcBef>
                <a:spcPct val="0"/>
              </a:spcBef>
              <a:spcAft>
                <a:spcPct val="0"/>
              </a:spcAft>
              <a:buClrTx/>
              <a:buFont typeface="Wingdings" panose="05000000000000000000" pitchFamily="2" charset="2"/>
              <a:buChar char="q"/>
            </a:pPr>
            <a:endParaRPr lang="ru-RU" dirty="0">
              <a:solidFill>
                <a:schemeClr val="accent1">
                  <a:lumMod val="50000"/>
                </a:schemeClr>
              </a:solidFill>
              <a:latin typeface="Bahnschrift SemiCondensed" panose="020B0502040204020203" pitchFamily="34" charset="0"/>
            </a:endParaRP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pic>
        <p:nvPicPr>
          <p:cNvPr id="2" name="Рисунок 1">
            <a:extLst>
              <a:ext uri="{FF2B5EF4-FFF2-40B4-BE49-F238E27FC236}">
                <a16:creationId xmlns:a16="http://schemas.microsoft.com/office/drawing/2014/main" id="{CE3B4C1B-FEAF-B8F0-2AFD-472F0AA7D7F3}"/>
              </a:ext>
            </a:extLst>
          </p:cNvPr>
          <p:cNvPicPr>
            <a:picLocks noChangeAspect="1"/>
          </p:cNvPicPr>
          <p:nvPr/>
        </p:nvPicPr>
        <p:blipFill>
          <a:blip r:embed="rId3"/>
          <a:stretch>
            <a:fillRect/>
          </a:stretch>
        </p:blipFill>
        <p:spPr>
          <a:xfrm flipH="1">
            <a:off x="7046752" y="4745859"/>
            <a:ext cx="3858936" cy="2178609"/>
          </a:xfrm>
          <a:prstGeom prst="rect">
            <a:avLst/>
          </a:prstGeom>
        </p:spPr>
      </p:pic>
    </p:spTree>
    <p:extLst>
      <p:ext uri="{BB962C8B-B14F-4D97-AF65-F5344CB8AC3E}">
        <p14:creationId xmlns:p14="http://schemas.microsoft.com/office/powerpoint/2010/main" val="1776489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2"/>
          <a:stretch>
            <a:fillRect/>
          </a:stretch>
        </p:blipFill>
        <p:spPr>
          <a:xfrm>
            <a:off x="378612" y="6014397"/>
            <a:ext cx="2984180" cy="426738"/>
          </a:xfrm>
          <a:prstGeom prst="rect">
            <a:avLst/>
          </a:prstGeom>
        </p:spPr>
      </p:pic>
      <p:sp>
        <p:nvSpPr>
          <p:cNvPr id="19" name="Заголовок 1">
            <a:extLst>
              <a:ext uri="{FF2B5EF4-FFF2-40B4-BE49-F238E27FC236}">
                <a16:creationId xmlns:a16="http://schemas.microsoft.com/office/drawing/2014/main" id="{9F25514A-1A69-EC4A-E707-0E334CFD440D}"/>
              </a:ext>
            </a:extLst>
          </p:cNvPr>
          <p:cNvSpPr txBox="1">
            <a:spLocks/>
          </p:cNvSpPr>
          <p:nvPr/>
        </p:nvSpPr>
        <p:spPr>
          <a:xfrm>
            <a:off x="612843" y="90100"/>
            <a:ext cx="11275124" cy="1038767"/>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ru-RU" sz="4000" b="1" spc="-100" dirty="0">
                <a:solidFill>
                  <a:schemeClr val="accent1">
                    <a:lumMod val="75000"/>
                  </a:schemeClr>
                </a:solidFill>
                <a:latin typeface="Bahnschrift SemiBold SemiConden" panose="020B0502040204020203" pitchFamily="34" charset="0"/>
              </a:rPr>
              <a:t>Работа здравпунктов</a:t>
            </a:r>
            <a:endParaRPr lang="ru-RU" sz="4000" dirty="0">
              <a:latin typeface="Bahnschrift SemiBold SemiConden" panose="020B0502040204020203" pitchFamily="34" charset="0"/>
            </a:endParaRPr>
          </a:p>
        </p:txBody>
      </p:sp>
      <p:sp>
        <p:nvSpPr>
          <p:cNvPr id="20" name="Текст 2">
            <a:extLst>
              <a:ext uri="{FF2B5EF4-FFF2-40B4-BE49-F238E27FC236}">
                <a16:creationId xmlns:a16="http://schemas.microsoft.com/office/drawing/2014/main" id="{B6891745-0C24-7EA4-8269-5C431A247CA7}"/>
              </a:ext>
            </a:extLst>
          </p:cNvPr>
          <p:cNvSpPr txBox="1">
            <a:spLocks/>
          </p:cNvSpPr>
          <p:nvPr/>
        </p:nvSpPr>
        <p:spPr>
          <a:xfrm>
            <a:off x="606358" y="848053"/>
            <a:ext cx="10972799" cy="4952407"/>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just" eaLnBrk="0" fontAlgn="base" hangingPunct="0">
              <a:lnSpc>
                <a:spcPct val="100000"/>
              </a:lnSpc>
              <a:spcBef>
                <a:spcPct val="0"/>
              </a:spcBef>
              <a:spcAft>
                <a:spcPct val="0"/>
              </a:spcAft>
              <a:buClrTx/>
              <a:buNone/>
            </a:pPr>
            <a:r>
              <a:rPr lang="ru-RU" i="1" dirty="0">
                <a:solidFill>
                  <a:schemeClr val="accent1">
                    <a:lumMod val="50000"/>
                  </a:schemeClr>
                </a:solidFill>
                <a:latin typeface="Bahnschrift SemiCondensed" panose="020B0502040204020203" pitchFamily="34" charset="0"/>
              </a:rPr>
              <a:t>В соответствии с приказом МЗ РФ от 15.05.2012 N 543н и приказом МЗ РФ  от 13 ноября 2012 г. N 911н</a:t>
            </a:r>
          </a:p>
          <a:p>
            <a:pPr algn="just" eaLnBrk="0" fontAlgn="base" hangingPunct="0">
              <a:lnSpc>
                <a:spcPct val="100000"/>
              </a:lnSpc>
              <a:spcBef>
                <a:spcPct val="0"/>
              </a:spcBef>
              <a:spcAft>
                <a:spcPct val="0"/>
              </a:spcAft>
              <a:buClrTx/>
              <a:buFont typeface="Wingdings" panose="05000000000000000000" pitchFamily="2" charset="2"/>
              <a:buChar char="§"/>
            </a:pPr>
            <a:endParaRPr lang="ru-RU"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
            </a:pPr>
            <a:r>
              <a:rPr lang="ru-RU" dirty="0">
                <a:solidFill>
                  <a:schemeClr val="accent1">
                    <a:lumMod val="50000"/>
                  </a:schemeClr>
                </a:solidFill>
                <a:latin typeface="Bahnschrift SemiCondensed" panose="020B0502040204020203" pitchFamily="34" charset="0"/>
              </a:rPr>
              <a:t>Участие в организации и контроле своевременного прохождения работниками предварительного и периодических медицинских осмотров,</a:t>
            </a:r>
          </a:p>
          <a:p>
            <a:pPr algn="just" eaLnBrk="0" fontAlgn="base" hangingPunct="0">
              <a:lnSpc>
                <a:spcPct val="100000"/>
              </a:lnSpc>
              <a:spcBef>
                <a:spcPct val="0"/>
              </a:spcBef>
              <a:spcAft>
                <a:spcPct val="0"/>
              </a:spcAft>
              <a:buClrTx/>
              <a:buFont typeface="Wingdings" panose="05000000000000000000" pitchFamily="2" charset="2"/>
              <a:buChar char="§"/>
            </a:pPr>
            <a:endParaRPr lang="ru-RU" sz="1400"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
            </a:pPr>
            <a:r>
              <a:rPr lang="ru-RU" dirty="0">
                <a:solidFill>
                  <a:schemeClr val="accent1">
                    <a:lumMod val="50000"/>
                  </a:schemeClr>
                </a:solidFill>
                <a:latin typeface="Bahnschrift SemiCondensed" panose="020B0502040204020203" pitchFamily="34" charset="0"/>
              </a:rPr>
              <a:t>Участие в разработке и проведении комплекса профилактических и оздоровительных мероприятий, в том числе осуществлении контроля за выполнением рекомендаций по результатам предварительных и периодических медицинских осмотров работников организации,</a:t>
            </a:r>
          </a:p>
          <a:p>
            <a:pPr algn="just" eaLnBrk="0" fontAlgn="base" hangingPunct="0">
              <a:lnSpc>
                <a:spcPct val="100000"/>
              </a:lnSpc>
              <a:spcBef>
                <a:spcPct val="0"/>
              </a:spcBef>
              <a:spcAft>
                <a:spcPct val="0"/>
              </a:spcAft>
              <a:buClrTx/>
              <a:buFont typeface="Wingdings" panose="05000000000000000000" pitchFamily="2" charset="2"/>
              <a:buChar char="§"/>
            </a:pPr>
            <a:endParaRPr lang="ru-RU" sz="1400"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
            </a:pPr>
            <a:r>
              <a:rPr lang="ru-RU" dirty="0">
                <a:solidFill>
                  <a:schemeClr val="accent1">
                    <a:lumMod val="50000"/>
                  </a:schemeClr>
                </a:solidFill>
                <a:latin typeface="Bahnschrift SemiCondensed" panose="020B0502040204020203" pitchFamily="34" charset="0"/>
              </a:rPr>
              <a:t>Реализация оздоровительных мероприятий по Программам здоровья и Программам реабилитационно-восстановительного лечения,</a:t>
            </a:r>
          </a:p>
          <a:p>
            <a:pPr algn="just" eaLnBrk="0" fontAlgn="base" hangingPunct="0">
              <a:lnSpc>
                <a:spcPct val="100000"/>
              </a:lnSpc>
              <a:spcBef>
                <a:spcPct val="0"/>
              </a:spcBef>
              <a:spcAft>
                <a:spcPct val="0"/>
              </a:spcAft>
              <a:buClrTx/>
              <a:buFont typeface="Wingdings" panose="05000000000000000000" pitchFamily="2" charset="2"/>
              <a:buChar char="§"/>
            </a:pPr>
            <a:endParaRPr lang="ru-RU" sz="1400"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
            </a:pPr>
            <a:r>
              <a:rPr lang="ru-RU" dirty="0">
                <a:solidFill>
                  <a:schemeClr val="accent1">
                    <a:lumMod val="50000"/>
                  </a:schemeClr>
                </a:solidFill>
                <a:latin typeface="Bahnschrift SemiCondensed" panose="020B0502040204020203" pitchFamily="34" charset="0"/>
              </a:rPr>
              <a:t>Изучение и соблюдение правил охраны труда,</a:t>
            </a:r>
          </a:p>
          <a:p>
            <a:pPr algn="just" eaLnBrk="0" fontAlgn="base" hangingPunct="0">
              <a:lnSpc>
                <a:spcPct val="100000"/>
              </a:lnSpc>
              <a:spcBef>
                <a:spcPct val="0"/>
              </a:spcBef>
              <a:spcAft>
                <a:spcPct val="0"/>
              </a:spcAft>
              <a:buClrTx/>
              <a:buFont typeface="Wingdings" panose="05000000000000000000" pitchFamily="2" charset="2"/>
              <a:buChar char="§"/>
            </a:pPr>
            <a:endParaRPr lang="ru-RU" sz="1400"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
            </a:pPr>
            <a:r>
              <a:rPr lang="ru-RU" dirty="0">
                <a:solidFill>
                  <a:schemeClr val="accent1">
                    <a:lumMod val="50000"/>
                  </a:schemeClr>
                </a:solidFill>
                <a:latin typeface="Bahnschrift SemiCondensed" panose="020B0502040204020203" pitchFamily="34" charset="0"/>
              </a:rPr>
              <a:t>Участие в тренировках и учениях, имитирующих аварийные ситуации на территории организации,</a:t>
            </a:r>
          </a:p>
          <a:p>
            <a:pPr eaLnBrk="0" fontAlgn="base" hangingPunct="0">
              <a:lnSpc>
                <a:spcPct val="100000"/>
              </a:lnSpc>
              <a:spcBef>
                <a:spcPct val="0"/>
              </a:spcBef>
              <a:spcAft>
                <a:spcPct val="0"/>
              </a:spcAft>
              <a:buClrTx/>
              <a:buFont typeface="Wingdings" panose="05000000000000000000" pitchFamily="2" charset="2"/>
              <a:buChar char="q"/>
            </a:pPr>
            <a:endParaRPr lang="ru-RU" dirty="0">
              <a:solidFill>
                <a:schemeClr val="accent1">
                  <a:lumMod val="50000"/>
                </a:schemeClr>
              </a:solidFill>
              <a:latin typeface="Bahnschrift SemiCondensed" panose="020B0502040204020203" pitchFamily="34" charset="0"/>
            </a:endParaRP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781192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2"/>
          <a:stretch>
            <a:fillRect/>
          </a:stretch>
        </p:blipFill>
        <p:spPr>
          <a:xfrm>
            <a:off x="378612" y="6014397"/>
            <a:ext cx="2984180" cy="426738"/>
          </a:xfrm>
          <a:prstGeom prst="rect">
            <a:avLst/>
          </a:prstGeom>
        </p:spPr>
      </p:pic>
      <p:sp>
        <p:nvSpPr>
          <p:cNvPr id="19" name="Заголовок 1">
            <a:extLst>
              <a:ext uri="{FF2B5EF4-FFF2-40B4-BE49-F238E27FC236}">
                <a16:creationId xmlns:a16="http://schemas.microsoft.com/office/drawing/2014/main" id="{9F25514A-1A69-EC4A-E707-0E334CFD440D}"/>
              </a:ext>
            </a:extLst>
          </p:cNvPr>
          <p:cNvSpPr txBox="1">
            <a:spLocks/>
          </p:cNvSpPr>
          <p:nvPr/>
        </p:nvSpPr>
        <p:spPr>
          <a:xfrm>
            <a:off x="612843" y="367099"/>
            <a:ext cx="11275124" cy="761768"/>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ru-RU" sz="4000" b="1" spc="-100" dirty="0">
                <a:solidFill>
                  <a:schemeClr val="accent1">
                    <a:lumMod val="75000"/>
                  </a:schemeClr>
                </a:solidFill>
                <a:latin typeface="Bahnschrift SemiBold SemiConden" panose="020B0502040204020203" pitchFamily="34" charset="0"/>
              </a:rPr>
              <a:t>Работа здравпунктов</a:t>
            </a:r>
            <a:endParaRPr lang="ru-RU" sz="4000" dirty="0">
              <a:latin typeface="Bahnschrift SemiBold SemiConden" panose="020B0502040204020203" pitchFamily="34" charset="0"/>
            </a:endParaRPr>
          </a:p>
        </p:txBody>
      </p:sp>
      <p:sp>
        <p:nvSpPr>
          <p:cNvPr id="20" name="Текст 2">
            <a:extLst>
              <a:ext uri="{FF2B5EF4-FFF2-40B4-BE49-F238E27FC236}">
                <a16:creationId xmlns:a16="http://schemas.microsoft.com/office/drawing/2014/main" id="{B6891745-0C24-7EA4-8269-5C431A247CA7}"/>
              </a:ext>
            </a:extLst>
          </p:cNvPr>
          <p:cNvSpPr txBox="1">
            <a:spLocks/>
          </p:cNvSpPr>
          <p:nvPr/>
        </p:nvSpPr>
        <p:spPr>
          <a:xfrm>
            <a:off x="606358" y="1036120"/>
            <a:ext cx="10972799" cy="4324445"/>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just" eaLnBrk="0" fontAlgn="base" hangingPunct="0">
              <a:lnSpc>
                <a:spcPct val="100000"/>
              </a:lnSpc>
              <a:spcBef>
                <a:spcPct val="0"/>
              </a:spcBef>
              <a:spcAft>
                <a:spcPct val="0"/>
              </a:spcAft>
              <a:buClrTx/>
              <a:buNone/>
            </a:pPr>
            <a:r>
              <a:rPr lang="ru-RU" i="1" dirty="0">
                <a:solidFill>
                  <a:schemeClr val="accent1">
                    <a:lumMod val="50000"/>
                  </a:schemeClr>
                </a:solidFill>
                <a:latin typeface="Bahnschrift SemiCondensed" panose="020B0502040204020203" pitchFamily="34" charset="0"/>
              </a:rPr>
              <a:t>В соответствии с приказом МЗ РФ от 15.05.2012 N 543н и приказом МЗ РФ  от 13 ноября 2012 г. N 911н</a:t>
            </a:r>
          </a:p>
          <a:p>
            <a:pPr marL="0" indent="0" algn="just" eaLnBrk="0" fontAlgn="base" hangingPunct="0">
              <a:lnSpc>
                <a:spcPct val="100000"/>
              </a:lnSpc>
              <a:spcBef>
                <a:spcPct val="0"/>
              </a:spcBef>
              <a:spcAft>
                <a:spcPct val="0"/>
              </a:spcAft>
              <a:buClrTx/>
              <a:buNone/>
            </a:pPr>
            <a:endParaRPr lang="ru-RU" sz="1400"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
            </a:pPr>
            <a:r>
              <a:rPr lang="ru-RU" dirty="0">
                <a:solidFill>
                  <a:schemeClr val="accent1">
                    <a:lumMod val="50000"/>
                  </a:schemeClr>
                </a:solidFill>
                <a:latin typeface="Bahnschrift SemiCondensed" panose="020B0502040204020203" pitchFamily="34" charset="0"/>
              </a:rPr>
              <a:t>Санитарно-просветительская работа, работа по внедрению принципов ЗОЖ,</a:t>
            </a:r>
          </a:p>
          <a:p>
            <a:pPr algn="just" eaLnBrk="0" fontAlgn="base" hangingPunct="0">
              <a:lnSpc>
                <a:spcPct val="100000"/>
              </a:lnSpc>
              <a:spcBef>
                <a:spcPct val="0"/>
              </a:spcBef>
              <a:spcAft>
                <a:spcPct val="0"/>
              </a:spcAft>
              <a:buClrTx/>
              <a:buFont typeface="Wingdings" panose="05000000000000000000" pitchFamily="2" charset="2"/>
              <a:buChar char="§"/>
            </a:pPr>
            <a:endParaRPr lang="ru-RU" sz="1400"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
            </a:pPr>
            <a:r>
              <a:rPr lang="ru-RU" dirty="0">
                <a:solidFill>
                  <a:schemeClr val="accent1">
                    <a:lumMod val="50000"/>
                  </a:schemeClr>
                </a:solidFill>
                <a:latin typeface="Bahnschrift SemiCondensed" panose="020B0502040204020203" pitchFamily="34" charset="0"/>
              </a:rPr>
              <a:t>Чтение лекций на планерках, по радиосвязи в цехах, выход в цеха, подготовка и распространение бюллетеней  и листовок по основным вопросам соблюдения ЗОЖ, о борьбе с курением и употреблением алкоголя, ознакомление с принципами профилактики основных социально-значимых заболеваний.</a:t>
            </a:r>
          </a:p>
          <a:p>
            <a:pPr algn="just" eaLnBrk="0" fontAlgn="base" hangingPunct="0">
              <a:lnSpc>
                <a:spcPct val="100000"/>
              </a:lnSpc>
              <a:spcBef>
                <a:spcPct val="0"/>
              </a:spcBef>
              <a:spcAft>
                <a:spcPct val="0"/>
              </a:spcAft>
              <a:buClrTx/>
              <a:buFont typeface="Wingdings" panose="05000000000000000000" pitchFamily="2" charset="2"/>
              <a:buChar char="§"/>
            </a:pPr>
            <a:r>
              <a:rPr lang="ru-RU" dirty="0">
                <a:solidFill>
                  <a:schemeClr val="accent1">
                    <a:lumMod val="50000"/>
                  </a:schemeClr>
                </a:solidFill>
                <a:latin typeface="Bahnschrift SemiCondensed" panose="020B0502040204020203" pitchFamily="34" charset="0"/>
              </a:rPr>
              <a:t>Проведение обучения работников по оказанию первой помощи при травмах и заболеваниях у работников на предприятии при выполнении ими служебных обязанностей</a:t>
            </a:r>
          </a:p>
          <a:p>
            <a:pPr marL="0" indent="0" algn="just" eaLnBrk="0" fontAlgn="base" hangingPunct="0">
              <a:lnSpc>
                <a:spcPct val="100000"/>
              </a:lnSpc>
              <a:spcBef>
                <a:spcPct val="0"/>
              </a:spcBef>
              <a:spcAft>
                <a:spcPct val="0"/>
              </a:spcAft>
              <a:buClrTx/>
              <a:buNone/>
            </a:pPr>
            <a:endParaRPr lang="ru-RU"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ct val="0"/>
              </a:spcBef>
              <a:spcAft>
                <a:spcPct val="0"/>
              </a:spcAft>
              <a:buClrTx/>
              <a:buFont typeface="Wingdings" panose="05000000000000000000" pitchFamily="2" charset="2"/>
              <a:buChar char="§"/>
            </a:pPr>
            <a:r>
              <a:rPr lang="ru-RU" dirty="0">
                <a:solidFill>
                  <a:schemeClr val="accent1">
                    <a:lumMod val="50000"/>
                  </a:schemeClr>
                </a:solidFill>
                <a:latin typeface="Bahnschrift SemiCondensed" panose="020B0502040204020203" pitchFamily="34" charset="0"/>
              </a:rPr>
              <a:t>Оказание различных видов медицинских услуг: стоматология, физиотерапия и другие</a:t>
            </a:r>
          </a:p>
          <a:p>
            <a:pPr marL="0" indent="0" algn="just" eaLnBrk="0" fontAlgn="base" hangingPunct="0">
              <a:lnSpc>
                <a:spcPct val="100000"/>
              </a:lnSpc>
              <a:spcBef>
                <a:spcPct val="0"/>
              </a:spcBef>
              <a:spcAft>
                <a:spcPct val="0"/>
              </a:spcAft>
              <a:buClrTx/>
              <a:buNone/>
            </a:pPr>
            <a:endParaRPr lang="ru-RU" dirty="0">
              <a:solidFill>
                <a:schemeClr val="accent1">
                  <a:lumMod val="50000"/>
                </a:schemeClr>
              </a:solidFill>
              <a:latin typeface="Bahnschrift SemiCondensed" panose="020B0502040204020203" pitchFamily="34" charset="0"/>
            </a:endParaRPr>
          </a:p>
          <a:p>
            <a:pPr eaLnBrk="0" fontAlgn="base" hangingPunct="0">
              <a:lnSpc>
                <a:spcPct val="100000"/>
              </a:lnSpc>
              <a:spcBef>
                <a:spcPct val="0"/>
              </a:spcBef>
              <a:spcAft>
                <a:spcPct val="0"/>
              </a:spcAft>
              <a:buClrTx/>
              <a:buFont typeface="Wingdings" panose="05000000000000000000" pitchFamily="2" charset="2"/>
              <a:buChar char="q"/>
            </a:pPr>
            <a:endParaRPr lang="ru-RU" dirty="0">
              <a:solidFill>
                <a:schemeClr val="accent1">
                  <a:lumMod val="50000"/>
                </a:schemeClr>
              </a:solidFill>
              <a:latin typeface="Bahnschrift SemiCondensed" panose="020B0502040204020203" pitchFamily="34" charset="0"/>
            </a:endParaRP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003317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Рисунок 21">
            <a:extLst>
              <a:ext uri="{FF2B5EF4-FFF2-40B4-BE49-F238E27FC236}">
                <a16:creationId xmlns:a16="http://schemas.microsoft.com/office/drawing/2014/main" id="{4DC10D3A-6269-3079-5ACA-D091E515001F}"/>
              </a:ext>
            </a:extLst>
          </p:cNvPr>
          <p:cNvPicPr>
            <a:picLocks noChangeAspect="1"/>
          </p:cNvPicPr>
          <p:nvPr/>
        </p:nvPicPr>
        <p:blipFill>
          <a:blip r:embed="rId2"/>
          <a:stretch>
            <a:fillRect/>
          </a:stretch>
        </p:blipFill>
        <p:spPr>
          <a:xfrm>
            <a:off x="5063010" y="1066043"/>
            <a:ext cx="2060627" cy="2475191"/>
          </a:xfrm>
          <a:prstGeom prst="rect">
            <a:avLst/>
          </a:prstGeom>
        </p:spPr>
      </p:pic>
      <p:pic>
        <p:nvPicPr>
          <p:cNvPr id="15" name="Рисунок 14">
            <a:extLst>
              <a:ext uri="{FF2B5EF4-FFF2-40B4-BE49-F238E27FC236}">
                <a16:creationId xmlns:a16="http://schemas.microsoft.com/office/drawing/2014/main" id="{DFB6E856-0308-0EBA-0120-94C9D7B372DA}"/>
              </a:ext>
            </a:extLst>
          </p:cNvPr>
          <p:cNvPicPr>
            <a:picLocks noChangeAspect="1"/>
          </p:cNvPicPr>
          <p:nvPr/>
        </p:nvPicPr>
        <p:blipFill>
          <a:blip r:embed="rId3"/>
          <a:stretch>
            <a:fillRect/>
          </a:stretch>
        </p:blipFill>
        <p:spPr>
          <a:xfrm>
            <a:off x="7350631" y="3076485"/>
            <a:ext cx="2060627" cy="2475191"/>
          </a:xfrm>
          <a:prstGeom prst="rect">
            <a:avLst/>
          </a:prstGeom>
        </p:spPr>
      </p:pic>
      <p:pic>
        <p:nvPicPr>
          <p:cNvPr id="10" name="Рисунок 9">
            <a:extLst>
              <a:ext uri="{FF2B5EF4-FFF2-40B4-BE49-F238E27FC236}">
                <a16:creationId xmlns:a16="http://schemas.microsoft.com/office/drawing/2014/main" id="{4F763F05-BCF9-6EF9-D9BA-1A1C6BC6F43C}"/>
              </a:ext>
            </a:extLst>
          </p:cNvPr>
          <p:cNvPicPr>
            <a:picLocks noChangeAspect="1"/>
          </p:cNvPicPr>
          <p:nvPr/>
        </p:nvPicPr>
        <p:blipFill>
          <a:blip r:embed="rId4"/>
          <a:stretch>
            <a:fillRect/>
          </a:stretch>
        </p:blipFill>
        <p:spPr>
          <a:xfrm>
            <a:off x="9705310" y="1076263"/>
            <a:ext cx="2060627" cy="2469094"/>
          </a:xfrm>
          <a:prstGeom prst="rect">
            <a:avLst/>
          </a:prstGeom>
        </p:spPr>
      </p:pic>
      <p:sp>
        <p:nvSpPr>
          <p:cNvPr id="8" name="Прямоугольник: скругленные противолежащие углы 7">
            <a:extLst>
              <a:ext uri="{FF2B5EF4-FFF2-40B4-BE49-F238E27FC236}">
                <a16:creationId xmlns:a16="http://schemas.microsoft.com/office/drawing/2014/main" id="{A5782385-F36D-ED89-F793-04AC59ED0A28}"/>
              </a:ext>
            </a:extLst>
          </p:cNvPr>
          <p:cNvSpPr/>
          <p:nvPr/>
        </p:nvSpPr>
        <p:spPr>
          <a:xfrm>
            <a:off x="2770965" y="3076485"/>
            <a:ext cx="2046914" cy="2460787"/>
          </a:xfrm>
          <a:prstGeom prst="round2Diag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highlight>
                <a:srgbClr val="009592"/>
              </a:highlight>
            </a:endParaRPr>
          </a:p>
        </p:txBody>
      </p:sp>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5"/>
          <a:stretch>
            <a:fillRect/>
          </a:stretch>
        </p:blipFill>
        <p:spPr>
          <a:xfrm>
            <a:off x="378612" y="6014397"/>
            <a:ext cx="2984180" cy="426738"/>
          </a:xfrm>
          <a:prstGeom prst="rect">
            <a:avLst/>
          </a:prstGeom>
        </p:spPr>
      </p:pic>
      <p:sp>
        <p:nvSpPr>
          <p:cNvPr id="19" name="Заголовок 1">
            <a:extLst>
              <a:ext uri="{FF2B5EF4-FFF2-40B4-BE49-F238E27FC236}">
                <a16:creationId xmlns:a16="http://schemas.microsoft.com/office/drawing/2014/main" id="{9F25514A-1A69-EC4A-E707-0E334CFD440D}"/>
              </a:ext>
            </a:extLst>
          </p:cNvPr>
          <p:cNvSpPr txBox="1">
            <a:spLocks/>
          </p:cNvSpPr>
          <p:nvPr/>
        </p:nvSpPr>
        <p:spPr>
          <a:xfrm>
            <a:off x="612843" y="367099"/>
            <a:ext cx="11275124" cy="1149288"/>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ru-RU" sz="4000" b="1" spc="-100" dirty="0">
                <a:solidFill>
                  <a:schemeClr val="accent1">
                    <a:lumMod val="75000"/>
                  </a:schemeClr>
                </a:solidFill>
                <a:latin typeface="Bahnschrift SemiBold SemiConden" panose="020B0502040204020203" pitchFamily="34" charset="0"/>
              </a:rPr>
              <a:t>Работа наших здравпунктов</a:t>
            </a:r>
            <a:endParaRPr lang="ru-RU" sz="4000" dirty="0">
              <a:latin typeface="Bahnschrift SemiBold SemiConden" panose="020B0502040204020203" pitchFamily="34" charset="0"/>
            </a:endParaRP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pic>
        <p:nvPicPr>
          <p:cNvPr id="3" name="Рисунок 2">
            <a:extLst>
              <a:ext uri="{FF2B5EF4-FFF2-40B4-BE49-F238E27FC236}">
                <a16:creationId xmlns:a16="http://schemas.microsoft.com/office/drawing/2014/main" id="{EF532D5A-6B4E-7F14-AB7A-4E29A6B96B1A}"/>
              </a:ext>
            </a:extLst>
          </p:cNvPr>
          <p:cNvPicPr>
            <a:picLocks noChangeAspect="1"/>
          </p:cNvPicPr>
          <p:nvPr/>
        </p:nvPicPr>
        <p:blipFill>
          <a:blip r:embed="rId6"/>
          <a:stretch>
            <a:fillRect/>
          </a:stretch>
        </p:blipFill>
        <p:spPr>
          <a:xfrm>
            <a:off x="2942981" y="3243688"/>
            <a:ext cx="1658385" cy="2180141"/>
          </a:xfrm>
          <a:prstGeom prst="rect">
            <a:avLst/>
          </a:prstGeom>
        </p:spPr>
      </p:pic>
      <p:pic>
        <p:nvPicPr>
          <p:cNvPr id="7" name="Рисунок 6">
            <a:extLst>
              <a:ext uri="{FF2B5EF4-FFF2-40B4-BE49-F238E27FC236}">
                <a16:creationId xmlns:a16="http://schemas.microsoft.com/office/drawing/2014/main" id="{7F8CC0BD-6C26-E877-E8E3-988AB455C864}"/>
              </a:ext>
            </a:extLst>
          </p:cNvPr>
          <p:cNvPicPr>
            <a:picLocks noChangeAspect="1"/>
          </p:cNvPicPr>
          <p:nvPr/>
        </p:nvPicPr>
        <p:blipFill>
          <a:blip r:embed="rId7"/>
          <a:stretch>
            <a:fillRect/>
          </a:stretch>
        </p:blipFill>
        <p:spPr>
          <a:xfrm>
            <a:off x="5249273" y="1195315"/>
            <a:ext cx="1654866" cy="2195490"/>
          </a:xfrm>
          <a:prstGeom prst="rect">
            <a:avLst/>
          </a:prstGeom>
        </p:spPr>
      </p:pic>
      <p:pic>
        <p:nvPicPr>
          <p:cNvPr id="14" name="Рисунок 13">
            <a:extLst>
              <a:ext uri="{FF2B5EF4-FFF2-40B4-BE49-F238E27FC236}">
                <a16:creationId xmlns:a16="http://schemas.microsoft.com/office/drawing/2014/main" id="{DE37004A-E601-3CF3-F71B-4560FD92381D}"/>
              </a:ext>
            </a:extLst>
          </p:cNvPr>
          <p:cNvPicPr>
            <a:picLocks noChangeAspect="1"/>
          </p:cNvPicPr>
          <p:nvPr/>
        </p:nvPicPr>
        <p:blipFill>
          <a:blip r:embed="rId8"/>
          <a:stretch>
            <a:fillRect/>
          </a:stretch>
        </p:blipFill>
        <p:spPr>
          <a:xfrm>
            <a:off x="7555834" y="3243688"/>
            <a:ext cx="1650219" cy="2200292"/>
          </a:xfrm>
          <a:prstGeom prst="rect">
            <a:avLst/>
          </a:prstGeom>
        </p:spPr>
      </p:pic>
      <p:pic>
        <p:nvPicPr>
          <p:cNvPr id="16" name="Рисунок 15">
            <a:extLst>
              <a:ext uri="{FF2B5EF4-FFF2-40B4-BE49-F238E27FC236}">
                <a16:creationId xmlns:a16="http://schemas.microsoft.com/office/drawing/2014/main" id="{732B688F-47F3-A55C-B065-9AD2EDBCF4D4}"/>
              </a:ext>
            </a:extLst>
          </p:cNvPr>
          <p:cNvPicPr>
            <a:picLocks noChangeAspect="1"/>
          </p:cNvPicPr>
          <p:nvPr/>
        </p:nvPicPr>
        <p:blipFill>
          <a:blip r:embed="rId3"/>
          <a:stretch>
            <a:fillRect/>
          </a:stretch>
        </p:blipFill>
        <p:spPr>
          <a:xfrm>
            <a:off x="491774" y="1070166"/>
            <a:ext cx="2060627" cy="2475191"/>
          </a:xfrm>
          <a:prstGeom prst="rect">
            <a:avLst/>
          </a:prstGeom>
        </p:spPr>
      </p:pic>
      <p:pic>
        <p:nvPicPr>
          <p:cNvPr id="18" name="Рисунок 17">
            <a:extLst>
              <a:ext uri="{FF2B5EF4-FFF2-40B4-BE49-F238E27FC236}">
                <a16:creationId xmlns:a16="http://schemas.microsoft.com/office/drawing/2014/main" id="{9E3D6650-D0BD-B024-E786-AF2527ED0888}"/>
              </a:ext>
            </a:extLst>
          </p:cNvPr>
          <p:cNvPicPr>
            <a:picLocks noChangeAspect="1"/>
          </p:cNvPicPr>
          <p:nvPr/>
        </p:nvPicPr>
        <p:blipFill>
          <a:blip r:embed="rId9"/>
          <a:stretch>
            <a:fillRect/>
          </a:stretch>
        </p:blipFill>
        <p:spPr>
          <a:xfrm>
            <a:off x="679480" y="1210664"/>
            <a:ext cx="1650218" cy="2200291"/>
          </a:xfrm>
          <a:prstGeom prst="rect">
            <a:avLst/>
          </a:prstGeom>
        </p:spPr>
      </p:pic>
      <p:pic>
        <p:nvPicPr>
          <p:cNvPr id="4" name="Рисунок 3">
            <a:extLst>
              <a:ext uri="{FF2B5EF4-FFF2-40B4-BE49-F238E27FC236}">
                <a16:creationId xmlns:a16="http://schemas.microsoft.com/office/drawing/2014/main" id="{F03E9615-CEF5-B865-4789-775D485D49DE}"/>
              </a:ext>
            </a:extLst>
          </p:cNvPr>
          <p:cNvPicPr>
            <a:picLocks noChangeAspect="1"/>
          </p:cNvPicPr>
          <p:nvPr/>
        </p:nvPicPr>
        <p:blipFill>
          <a:blip r:embed="rId10"/>
          <a:stretch>
            <a:fillRect/>
          </a:stretch>
        </p:blipFill>
        <p:spPr>
          <a:xfrm>
            <a:off x="9937026" y="1261214"/>
            <a:ext cx="1597193" cy="2129591"/>
          </a:xfrm>
          <a:prstGeom prst="rect">
            <a:avLst/>
          </a:prstGeom>
        </p:spPr>
      </p:pic>
    </p:spTree>
    <p:extLst>
      <p:ext uri="{BB962C8B-B14F-4D97-AF65-F5344CB8AC3E}">
        <p14:creationId xmlns:p14="http://schemas.microsoft.com/office/powerpoint/2010/main" val="38828980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2"/>
          <a:stretch>
            <a:fillRect/>
          </a:stretch>
        </p:blipFill>
        <p:spPr>
          <a:xfrm>
            <a:off x="378612" y="6014397"/>
            <a:ext cx="2984180" cy="426738"/>
          </a:xfrm>
          <a:prstGeom prst="rect">
            <a:avLst/>
          </a:prstGeom>
        </p:spPr>
      </p:pic>
      <p:sp>
        <p:nvSpPr>
          <p:cNvPr id="19" name="Заголовок 1">
            <a:extLst>
              <a:ext uri="{FF2B5EF4-FFF2-40B4-BE49-F238E27FC236}">
                <a16:creationId xmlns:a16="http://schemas.microsoft.com/office/drawing/2014/main" id="{9F25514A-1A69-EC4A-E707-0E334CFD440D}"/>
              </a:ext>
            </a:extLst>
          </p:cNvPr>
          <p:cNvSpPr txBox="1">
            <a:spLocks/>
          </p:cNvSpPr>
          <p:nvPr/>
        </p:nvSpPr>
        <p:spPr>
          <a:xfrm>
            <a:off x="612843" y="367099"/>
            <a:ext cx="11275124" cy="706692"/>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ru-RU" sz="4000" b="1" spc="-100" dirty="0">
                <a:solidFill>
                  <a:schemeClr val="accent1">
                    <a:lumMod val="75000"/>
                  </a:schemeClr>
                </a:solidFill>
                <a:latin typeface="Bahnschrift SemiBold SemiConden" panose="020B0502040204020203" pitchFamily="34" charset="0"/>
              </a:rPr>
              <a:t>Программы здоровья</a:t>
            </a:r>
          </a:p>
        </p:txBody>
      </p:sp>
      <p:sp>
        <p:nvSpPr>
          <p:cNvPr id="20" name="Текст 2">
            <a:extLst>
              <a:ext uri="{FF2B5EF4-FFF2-40B4-BE49-F238E27FC236}">
                <a16:creationId xmlns:a16="http://schemas.microsoft.com/office/drawing/2014/main" id="{B6891745-0C24-7EA4-8269-5C431A247CA7}"/>
              </a:ext>
            </a:extLst>
          </p:cNvPr>
          <p:cNvSpPr txBox="1">
            <a:spLocks/>
          </p:cNvSpPr>
          <p:nvPr/>
        </p:nvSpPr>
        <p:spPr>
          <a:xfrm>
            <a:off x="618436" y="914399"/>
            <a:ext cx="10618112" cy="4361731"/>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just" defTabSz="914400" rtl="0" eaLnBrk="0" fontAlgn="base" latinLnBrk="0" hangingPunct="0">
              <a:lnSpc>
                <a:spcPct val="100000"/>
              </a:lnSpc>
              <a:spcBef>
                <a:spcPct val="0"/>
              </a:spcBef>
              <a:spcAft>
                <a:spcPct val="0"/>
              </a:spcAft>
              <a:buClrTx/>
              <a:buSzTx/>
              <a:buNone/>
              <a:tabLst/>
            </a:pPr>
            <a:r>
              <a:rPr lang="ru-RU" dirty="0">
                <a:solidFill>
                  <a:schemeClr val="accent1">
                    <a:lumMod val="50000"/>
                  </a:schemeClr>
                </a:solidFill>
                <a:latin typeface="Bahnschrift SemiCondensed" panose="020B0502040204020203" pitchFamily="34" charset="0"/>
              </a:rPr>
              <a:t>Для углубленного исследования пациентов были внедрены ПРОГРАММЫ ЗДОРОВЬЯ в рамках ДМС (по итогам статистики заболеваемости после проведения ПМО и ВК по экспертизе профпригодности):</a:t>
            </a:r>
          </a:p>
          <a:p>
            <a:pPr marL="0" marR="0" lvl="0" indent="0" algn="just" defTabSz="914400" rtl="0" eaLnBrk="0" fontAlgn="base" latinLnBrk="0" hangingPunct="0">
              <a:lnSpc>
                <a:spcPct val="100000"/>
              </a:lnSpc>
              <a:spcBef>
                <a:spcPct val="0"/>
              </a:spcBef>
              <a:spcAft>
                <a:spcPct val="0"/>
              </a:spcAft>
              <a:buClrTx/>
              <a:buSzTx/>
              <a:buNone/>
              <a:tabLst/>
            </a:pPr>
            <a:endParaRPr lang="ru-RU" dirty="0">
              <a:solidFill>
                <a:schemeClr val="accent1">
                  <a:lumMod val="50000"/>
                </a:schemeClr>
              </a:solidFill>
              <a:latin typeface="Bahnschrift SemiCondensed" panose="020B0502040204020203"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lang="ru-RU" dirty="0">
                <a:solidFill>
                  <a:schemeClr val="accent1">
                    <a:lumMod val="50000"/>
                  </a:schemeClr>
                </a:solidFill>
                <a:latin typeface="Bahnschrift SemiCondensed" panose="020B0502040204020203" pitchFamily="34" charset="0"/>
              </a:rPr>
              <a:t>Здоровое сердце</a:t>
            </a: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endParaRPr lang="ru-RU" dirty="0">
              <a:solidFill>
                <a:schemeClr val="accent1">
                  <a:lumMod val="50000"/>
                </a:schemeClr>
              </a:solidFill>
              <a:latin typeface="Bahnschrift SemiCondensed" panose="020B0502040204020203"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lang="ru-RU" dirty="0">
                <a:solidFill>
                  <a:schemeClr val="accent1">
                    <a:lumMod val="50000"/>
                  </a:schemeClr>
                </a:solidFill>
                <a:latin typeface="Bahnschrift SemiCondensed" panose="020B0502040204020203" pitchFamily="34" charset="0"/>
              </a:rPr>
              <a:t>Женское здоровье</a:t>
            </a: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endParaRPr lang="ru-RU" dirty="0">
              <a:solidFill>
                <a:schemeClr val="accent1">
                  <a:lumMod val="50000"/>
                </a:schemeClr>
              </a:solidFill>
              <a:latin typeface="Bahnschrift SemiCondensed" panose="020B0502040204020203"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lang="ru-RU" dirty="0">
                <a:solidFill>
                  <a:schemeClr val="accent1">
                    <a:lumMod val="50000"/>
                  </a:schemeClr>
                </a:solidFill>
                <a:latin typeface="Bahnschrift SemiCondensed" panose="020B0502040204020203" pitchFamily="34" charset="0"/>
              </a:rPr>
              <a:t>Мужское здоровье</a:t>
            </a: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endParaRPr lang="ru-RU" dirty="0">
              <a:solidFill>
                <a:schemeClr val="accent1">
                  <a:lumMod val="50000"/>
                </a:schemeClr>
              </a:solidFill>
              <a:latin typeface="Bahnschrift SemiCondensed" panose="020B0502040204020203"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lang="ru-RU" dirty="0">
                <a:solidFill>
                  <a:schemeClr val="accent1">
                    <a:lumMod val="50000"/>
                  </a:schemeClr>
                </a:solidFill>
                <a:latin typeface="Bahnschrift SemiCondensed" panose="020B0502040204020203" pitchFamily="34" charset="0"/>
              </a:rPr>
              <a:t>Здоровье эндокринной системы</a:t>
            </a: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endParaRPr lang="ru-RU" dirty="0">
              <a:solidFill>
                <a:schemeClr val="accent1">
                  <a:lumMod val="50000"/>
                </a:schemeClr>
              </a:solidFill>
              <a:latin typeface="Bahnschrift SemiCondensed" panose="020B0502040204020203"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lang="ru-RU" dirty="0">
                <a:solidFill>
                  <a:schemeClr val="accent1">
                    <a:lumMod val="50000"/>
                  </a:schemeClr>
                </a:solidFill>
                <a:latin typeface="Bahnschrift SemiCondensed" panose="020B0502040204020203" pitchFamily="34" charset="0"/>
              </a:rPr>
              <a:t>Здоровье гепатобилиарной системы</a:t>
            </a: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endParaRPr lang="ru-RU" dirty="0">
              <a:solidFill>
                <a:schemeClr val="accent1">
                  <a:lumMod val="50000"/>
                </a:schemeClr>
              </a:solidFill>
              <a:latin typeface="Bahnschrift SemiCondensed" panose="020B0502040204020203"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lang="ru-RU" dirty="0">
                <a:solidFill>
                  <a:schemeClr val="accent1">
                    <a:lumMod val="50000"/>
                  </a:schemeClr>
                </a:solidFill>
                <a:latin typeface="Bahnschrift SemiCondensed" panose="020B0502040204020203" pitchFamily="34" charset="0"/>
              </a:rPr>
              <a:t>Здоровые суставы и позвоночник </a:t>
            </a:r>
          </a:p>
          <a:p>
            <a:pPr marL="0" marR="0" lvl="0" indent="0" algn="just" defTabSz="914400" rtl="0" eaLnBrk="0" fontAlgn="base" latinLnBrk="0" hangingPunct="0">
              <a:lnSpc>
                <a:spcPct val="100000"/>
              </a:lnSpc>
              <a:spcBef>
                <a:spcPct val="0"/>
              </a:spcBef>
              <a:spcAft>
                <a:spcPct val="0"/>
              </a:spcAft>
              <a:buClrTx/>
              <a:buSzTx/>
              <a:buNone/>
              <a:tabLst/>
            </a:pPr>
            <a:endParaRPr lang="ru-RU" dirty="0">
              <a:solidFill>
                <a:schemeClr val="accent1">
                  <a:lumMod val="50000"/>
                </a:schemeClr>
              </a:solidFill>
              <a:latin typeface="Bahnschrift SemiCondensed" panose="020B0502040204020203" pitchFamily="34" charset="0"/>
            </a:endParaRP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227019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2"/>
          <a:stretch>
            <a:fillRect/>
          </a:stretch>
        </p:blipFill>
        <p:spPr>
          <a:xfrm>
            <a:off x="378612" y="6014397"/>
            <a:ext cx="2984180" cy="426738"/>
          </a:xfrm>
          <a:prstGeom prst="rect">
            <a:avLst/>
          </a:prstGeom>
        </p:spPr>
      </p:pic>
      <p:sp>
        <p:nvSpPr>
          <p:cNvPr id="19" name="Заголовок 1">
            <a:extLst>
              <a:ext uri="{FF2B5EF4-FFF2-40B4-BE49-F238E27FC236}">
                <a16:creationId xmlns:a16="http://schemas.microsoft.com/office/drawing/2014/main" id="{9F25514A-1A69-EC4A-E707-0E334CFD440D}"/>
              </a:ext>
            </a:extLst>
          </p:cNvPr>
          <p:cNvSpPr txBox="1">
            <a:spLocks/>
          </p:cNvSpPr>
          <p:nvPr/>
        </p:nvSpPr>
        <p:spPr>
          <a:xfrm>
            <a:off x="612843" y="367099"/>
            <a:ext cx="11275124" cy="1149288"/>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ru-RU" sz="4000" b="1" spc="-100" dirty="0">
                <a:solidFill>
                  <a:schemeClr val="accent1">
                    <a:lumMod val="75000"/>
                  </a:schemeClr>
                </a:solidFill>
                <a:latin typeface="Bahnschrift SemiBold SemiConden" panose="020B0502040204020203" pitchFamily="34" charset="0"/>
              </a:rPr>
              <a:t>Проведение программ </a:t>
            </a:r>
          </a:p>
          <a:p>
            <a:r>
              <a:rPr lang="ru-RU" sz="4000" b="1" spc="-100" dirty="0">
                <a:solidFill>
                  <a:schemeClr val="accent1">
                    <a:lumMod val="75000"/>
                  </a:schemeClr>
                </a:solidFill>
                <a:latin typeface="Bahnschrift SemiBold SemiConden" panose="020B0502040204020203" pitchFamily="34" charset="0"/>
              </a:rPr>
              <a:t>реабилитационно-восстановительного лечения</a:t>
            </a:r>
          </a:p>
        </p:txBody>
      </p:sp>
      <p:sp>
        <p:nvSpPr>
          <p:cNvPr id="20" name="Текст 2">
            <a:extLst>
              <a:ext uri="{FF2B5EF4-FFF2-40B4-BE49-F238E27FC236}">
                <a16:creationId xmlns:a16="http://schemas.microsoft.com/office/drawing/2014/main" id="{B6891745-0C24-7EA4-8269-5C431A247CA7}"/>
              </a:ext>
            </a:extLst>
          </p:cNvPr>
          <p:cNvSpPr txBox="1">
            <a:spLocks/>
          </p:cNvSpPr>
          <p:nvPr/>
        </p:nvSpPr>
        <p:spPr>
          <a:xfrm>
            <a:off x="606358" y="1652631"/>
            <a:ext cx="10972799" cy="3179428"/>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lang="ru-RU" dirty="0">
                <a:solidFill>
                  <a:schemeClr val="accent1">
                    <a:lumMod val="50000"/>
                  </a:schemeClr>
                </a:solidFill>
                <a:latin typeface="Bahnschrift SemiCondensed" panose="020B0502040204020203" pitchFamily="34" charset="0"/>
              </a:rPr>
              <a:t>Программа реабилитационно-восстановительного лечения пациентов с болезнями уха и сосцевидного отростка</a:t>
            </a:r>
            <a:endParaRPr lang="en-US" b="1" cap="small" dirty="0">
              <a:solidFill>
                <a:schemeClr val="accent1">
                  <a:lumMod val="50000"/>
                </a:schemeClr>
              </a:solidFill>
              <a:latin typeface="Bahnschrift SemiCondensed" panose="020B0502040204020203"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endParaRPr lang="ru-RU" b="1" dirty="0">
              <a:solidFill>
                <a:schemeClr val="accent1">
                  <a:lumMod val="50000"/>
                </a:schemeClr>
              </a:solidFill>
              <a:latin typeface="Bahnschrift SemiCondensed" panose="020B0502040204020203"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lang="ru-RU" b="1" dirty="0">
                <a:solidFill>
                  <a:schemeClr val="accent1">
                    <a:lumMod val="50000"/>
                  </a:schemeClr>
                </a:solidFill>
                <a:latin typeface="Bahnschrift SemiCondensed" panose="020B0502040204020203" pitchFamily="34" charset="0"/>
              </a:rPr>
              <a:t> </a:t>
            </a:r>
            <a:r>
              <a:rPr lang="ru-RU" dirty="0">
                <a:solidFill>
                  <a:schemeClr val="accent1">
                    <a:lumMod val="50000"/>
                  </a:schemeClr>
                </a:solidFill>
                <a:latin typeface="Bahnschrift SemiCondensed" panose="020B0502040204020203" pitchFamily="34" charset="0"/>
              </a:rPr>
              <a:t>Программа реабилитационно-восстановительного лечения пациентов с болезнями вен</a:t>
            </a: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endParaRPr lang="ru-RU" dirty="0">
              <a:solidFill>
                <a:schemeClr val="accent1">
                  <a:lumMod val="50000"/>
                </a:schemeClr>
              </a:solidFill>
              <a:latin typeface="Bahnschrift SemiCondensed" panose="020B0502040204020203"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lang="ru-RU" dirty="0">
                <a:solidFill>
                  <a:schemeClr val="accent1">
                    <a:lumMod val="50000"/>
                  </a:schemeClr>
                </a:solidFill>
                <a:latin typeface="Bahnschrift SemiCondensed" panose="020B0502040204020203" pitchFamily="34" charset="0"/>
              </a:rPr>
              <a:t> Программа реабилитационно-восстановительного лечения пациентов с болезнями костно-мышечной системы и соединительной ткани</a:t>
            </a:r>
          </a:p>
          <a:p>
            <a:pPr marL="0" marR="0" lvl="0" indent="0" algn="just" defTabSz="914400" rtl="0" eaLnBrk="0" fontAlgn="base" latinLnBrk="0" hangingPunct="0">
              <a:lnSpc>
                <a:spcPct val="100000"/>
              </a:lnSpc>
              <a:spcBef>
                <a:spcPct val="0"/>
              </a:spcBef>
              <a:spcAft>
                <a:spcPct val="0"/>
              </a:spcAft>
              <a:buClrTx/>
              <a:buSzTx/>
              <a:buNone/>
              <a:tabLst/>
            </a:pPr>
            <a:endParaRPr lang="ru-RU" b="1" dirty="0">
              <a:solidFill>
                <a:schemeClr val="accent1">
                  <a:lumMod val="50000"/>
                </a:schemeClr>
              </a:solidFill>
              <a:latin typeface="Bahnschrift SemiCondensed" panose="020B0502040204020203"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lang="ru-RU" b="1" dirty="0">
                <a:solidFill>
                  <a:schemeClr val="accent1">
                    <a:lumMod val="50000"/>
                  </a:schemeClr>
                </a:solidFill>
                <a:latin typeface="Bahnschrift SemiCondensed" panose="020B0502040204020203" pitchFamily="34" charset="0"/>
              </a:rPr>
              <a:t> </a:t>
            </a:r>
            <a:r>
              <a:rPr lang="ru-RU" dirty="0">
                <a:solidFill>
                  <a:schemeClr val="accent1">
                    <a:lumMod val="50000"/>
                  </a:schemeClr>
                </a:solidFill>
                <a:latin typeface="Bahnschrift SemiCondensed" panose="020B0502040204020203" pitchFamily="34" charset="0"/>
              </a:rPr>
              <a:t>Программа реабилитационно-восстановительного лечения пациентов с болезнями органов дыхания</a:t>
            </a:r>
          </a:p>
          <a:p>
            <a:pPr marL="0" marR="0" lvl="0" indent="0" algn="just" defTabSz="914400" rtl="0" eaLnBrk="0" fontAlgn="base" latinLnBrk="0" hangingPunct="0">
              <a:lnSpc>
                <a:spcPct val="100000"/>
              </a:lnSpc>
              <a:spcBef>
                <a:spcPct val="0"/>
              </a:spcBef>
              <a:spcAft>
                <a:spcPct val="0"/>
              </a:spcAft>
              <a:buClrTx/>
              <a:buSzTx/>
              <a:buNone/>
              <a:tabLst/>
            </a:pPr>
            <a:endParaRPr lang="ru-RU" dirty="0">
              <a:solidFill>
                <a:schemeClr val="accent1">
                  <a:lumMod val="50000"/>
                </a:schemeClr>
              </a:solidFill>
              <a:latin typeface="Bahnschrift SemiCondensed" panose="020B0502040204020203" pitchFamily="34" charset="0"/>
            </a:endParaRP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232970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2"/>
          <a:stretch>
            <a:fillRect/>
          </a:stretch>
        </p:blipFill>
        <p:spPr>
          <a:xfrm>
            <a:off x="378612" y="6014397"/>
            <a:ext cx="2984180" cy="426738"/>
          </a:xfrm>
          <a:prstGeom prst="rect">
            <a:avLst/>
          </a:prstGeom>
        </p:spPr>
      </p:pic>
      <p:sp>
        <p:nvSpPr>
          <p:cNvPr id="19" name="Заголовок 1">
            <a:extLst>
              <a:ext uri="{FF2B5EF4-FFF2-40B4-BE49-F238E27FC236}">
                <a16:creationId xmlns:a16="http://schemas.microsoft.com/office/drawing/2014/main" id="{9F25514A-1A69-EC4A-E707-0E334CFD440D}"/>
              </a:ext>
            </a:extLst>
          </p:cNvPr>
          <p:cNvSpPr txBox="1">
            <a:spLocks/>
          </p:cNvSpPr>
          <p:nvPr/>
        </p:nvSpPr>
        <p:spPr>
          <a:xfrm>
            <a:off x="612843" y="367099"/>
            <a:ext cx="11275124" cy="706692"/>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ru-RU" sz="4000" b="1" spc="-100" dirty="0">
                <a:solidFill>
                  <a:schemeClr val="accent1">
                    <a:lumMod val="75000"/>
                  </a:schemeClr>
                </a:solidFill>
                <a:latin typeface="Bahnschrift SemiBold SemiConden" panose="020B0502040204020203" pitchFamily="34" charset="0"/>
              </a:rPr>
              <a:t>Возможности для работников при проведении наших программ </a:t>
            </a: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2" name="CustomShape 4">
            <a:extLst>
              <a:ext uri="{FF2B5EF4-FFF2-40B4-BE49-F238E27FC236}">
                <a16:creationId xmlns:a16="http://schemas.microsoft.com/office/drawing/2014/main" id="{37F8D8F4-E692-EC76-B912-ABCDC37C943F}"/>
              </a:ext>
            </a:extLst>
          </p:cNvPr>
          <p:cNvSpPr/>
          <p:nvPr/>
        </p:nvSpPr>
        <p:spPr>
          <a:xfrm>
            <a:off x="610680" y="1771911"/>
            <a:ext cx="10970640" cy="338787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5060" indent="-342900" algn="just">
              <a:lnSpc>
                <a:spcPct val="100000"/>
              </a:lnSpc>
              <a:spcBef>
                <a:spcPts val="601"/>
              </a:spcBef>
              <a:buClr>
                <a:srgbClr val="40BAD2"/>
              </a:buClr>
              <a:buFont typeface="Wingdings" panose="05000000000000000000" pitchFamily="2" charset="2"/>
              <a:buChar char="Ø"/>
            </a:pPr>
            <a:r>
              <a:rPr lang="ru-RU" sz="2000" b="0" strike="noStrike" spc="-1" dirty="0">
                <a:solidFill>
                  <a:srgbClr val="1A616F"/>
                </a:solidFill>
                <a:uFill>
                  <a:solidFill>
                    <a:srgbClr val="FFFFFF"/>
                  </a:solidFill>
                </a:uFill>
                <a:latin typeface="Bahnschrift SemiCondensed"/>
                <a:ea typeface="DejaVu Sans"/>
              </a:rPr>
              <a:t>Углубленное обследование работников: исследование гормонов, липидного спектра и онкомаркеров крови, проведение УЗИ внутренних органов, щитовидной железы, ЭХО-КГ и др.),</a:t>
            </a:r>
            <a:endParaRPr lang="en-US" sz="2000" b="0" strike="noStrike" spc="-1" dirty="0">
              <a:solidFill>
                <a:srgbClr val="1A616F"/>
              </a:solidFill>
              <a:uFill>
                <a:solidFill>
                  <a:srgbClr val="FFFFFF"/>
                </a:solidFill>
              </a:uFill>
              <a:latin typeface="Bahnschrift SemiCondensed"/>
              <a:ea typeface="DejaVu Sans"/>
            </a:endParaRPr>
          </a:p>
          <a:p>
            <a:pPr marL="2160" algn="just">
              <a:lnSpc>
                <a:spcPct val="100000"/>
              </a:lnSpc>
              <a:spcBef>
                <a:spcPts val="601"/>
              </a:spcBef>
              <a:buClr>
                <a:srgbClr val="40BAD2"/>
              </a:buClr>
            </a:pPr>
            <a:endParaRPr lang="ru-RU" sz="500" b="0" strike="noStrike" spc="-1" dirty="0">
              <a:solidFill>
                <a:srgbClr val="1A616F"/>
              </a:solidFill>
              <a:uFill>
                <a:solidFill>
                  <a:srgbClr val="FFFFFF"/>
                </a:solidFill>
              </a:uFill>
              <a:latin typeface="Bahnschrift SemiCondensed"/>
              <a:ea typeface="DejaVu Sans"/>
            </a:endParaRPr>
          </a:p>
          <a:p>
            <a:pPr marL="345060" indent="-342900" algn="just">
              <a:lnSpc>
                <a:spcPct val="100000"/>
              </a:lnSpc>
              <a:spcBef>
                <a:spcPts val="601"/>
              </a:spcBef>
              <a:buClr>
                <a:srgbClr val="40BAD2"/>
              </a:buClr>
              <a:buFont typeface="Wingdings" panose="05000000000000000000" pitchFamily="2" charset="2"/>
              <a:buChar char="Ø"/>
            </a:pPr>
            <a:r>
              <a:rPr lang="ru-RU" sz="2000" b="0" strike="noStrike" spc="-1" dirty="0">
                <a:solidFill>
                  <a:srgbClr val="1A616F"/>
                </a:solidFill>
                <a:uFill>
                  <a:solidFill>
                    <a:srgbClr val="FFFFFF"/>
                  </a:solidFill>
                </a:uFill>
                <a:latin typeface="Bahnschrift SemiCondensed"/>
                <a:ea typeface="DejaVu Sans"/>
              </a:rPr>
              <a:t>Получение качественных консультаций и рекомендаций по профилактике и лечению имеющихся заболеваний от узких специалистов (кардиолог, эндокринолог, уролог,  отоларинголог -сурдолог и др.),</a:t>
            </a:r>
            <a:endParaRPr lang="en-US" sz="2000" b="0" strike="noStrike" spc="-1" dirty="0">
              <a:solidFill>
                <a:srgbClr val="1A616F"/>
              </a:solidFill>
              <a:uFill>
                <a:solidFill>
                  <a:srgbClr val="FFFFFF"/>
                </a:solidFill>
              </a:uFill>
              <a:latin typeface="Bahnschrift SemiCondensed"/>
              <a:ea typeface="DejaVu Sans"/>
            </a:endParaRPr>
          </a:p>
          <a:p>
            <a:pPr marL="2160" algn="just">
              <a:lnSpc>
                <a:spcPct val="100000"/>
              </a:lnSpc>
              <a:spcBef>
                <a:spcPts val="601"/>
              </a:spcBef>
              <a:buClr>
                <a:srgbClr val="40BAD2"/>
              </a:buClr>
            </a:pPr>
            <a:endParaRPr lang="ru-RU" sz="500" b="0" strike="noStrike" spc="-1" dirty="0">
              <a:solidFill>
                <a:srgbClr val="1A616F"/>
              </a:solidFill>
              <a:uFill>
                <a:solidFill>
                  <a:srgbClr val="FFFFFF"/>
                </a:solidFill>
              </a:uFill>
              <a:latin typeface="Bahnschrift SemiCondensed"/>
              <a:ea typeface="DejaVu Sans"/>
            </a:endParaRPr>
          </a:p>
          <a:p>
            <a:pPr marL="345060" indent="-342900" algn="just">
              <a:lnSpc>
                <a:spcPct val="100000"/>
              </a:lnSpc>
              <a:spcBef>
                <a:spcPts val="601"/>
              </a:spcBef>
              <a:buClr>
                <a:srgbClr val="40BAD2"/>
              </a:buClr>
              <a:buFont typeface="Wingdings" panose="05000000000000000000" pitchFamily="2" charset="2"/>
              <a:buChar char="Ø"/>
            </a:pPr>
            <a:r>
              <a:rPr lang="ru-RU" sz="2000" b="0" strike="noStrike" spc="-1" dirty="0">
                <a:solidFill>
                  <a:srgbClr val="1A616F"/>
                </a:solidFill>
                <a:uFill>
                  <a:solidFill>
                    <a:srgbClr val="FFFFFF"/>
                  </a:solidFill>
                </a:uFill>
                <a:latin typeface="Bahnschrift SemiCondensed"/>
                <a:ea typeface="DejaVu Sans"/>
              </a:rPr>
              <a:t>Возможность проведения назначенных консультаций, а также получения дальнейшего лечения с минимальными потерями рабочего времени (получение услуги на территории здравпункта, строго в назначенное время)</a:t>
            </a:r>
          </a:p>
          <a:p>
            <a:pPr algn="just">
              <a:lnSpc>
                <a:spcPct val="100000"/>
              </a:lnSpc>
            </a:pPr>
            <a:endParaRPr lang="ru-RU" sz="2000" b="0" strike="noStrike"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4391749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2"/>
          <a:stretch>
            <a:fillRect/>
          </a:stretch>
        </p:blipFill>
        <p:spPr>
          <a:xfrm>
            <a:off x="378612" y="6014397"/>
            <a:ext cx="2984180" cy="426738"/>
          </a:xfrm>
          <a:prstGeom prst="rect">
            <a:avLst/>
          </a:prstGeom>
        </p:spPr>
      </p:pic>
      <p:sp>
        <p:nvSpPr>
          <p:cNvPr id="19" name="Заголовок 1">
            <a:extLst>
              <a:ext uri="{FF2B5EF4-FFF2-40B4-BE49-F238E27FC236}">
                <a16:creationId xmlns:a16="http://schemas.microsoft.com/office/drawing/2014/main" id="{9F25514A-1A69-EC4A-E707-0E334CFD440D}"/>
              </a:ext>
            </a:extLst>
          </p:cNvPr>
          <p:cNvSpPr txBox="1">
            <a:spLocks/>
          </p:cNvSpPr>
          <p:nvPr/>
        </p:nvSpPr>
        <p:spPr>
          <a:xfrm>
            <a:off x="612843" y="367099"/>
            <a:ext cx="11275124" cy="706692"/>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ru-RU" sz="4000" b="1" spc="-100" dirty="0">
                <a:solidFill>
                  <a:schemeClr val="accent1">
                    <a:lumMod val="75000"/>
                  </a:schemeClr>
                </a:solidFill>
                <a:latin typeface="Bahnschrift SemiBold SemiConden" panose="020B0502040204020203" pitchFamily="34" charset="0"/>
              </a:rPr>
              <a:t>Результаты проведения наших программ </a:t>
            </a: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2" name="CustomShape 4">
            <a:extLst>
              <a:ext uri="{FF2B5EF4-FFF2-40B4-BE49-F238E27FC236}">
                <a16:creationId xmlns:a16="http://schemas.microsoft.com/office/drawing/2014/main" id="{37F8D8F4-E692-EC76-B912-ABCDC37C943F}"/>
              </a:ext>
            </a:extLst>
          </p:cNvPr>
          <p:cNvSpPr/>
          <p:nvPr/>
        </p:nvSpPr>
        <p:spPr>
          <a:xfrm>
            <a:off x="504644" y="1187546"/>
            <a:ext cx="10970640" cy="3972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160" algn="just">
              <a:lnSpc>
                <a:spcPct val="100000"/>
              </a:lnSpc>
              <a:spcBef>
                <a:spcPts val="601"/>
              </a:spcBef>
              <a:buClr>
                <a:srgbClr val="40BAD2"/>
              </a:buClr>
            </a:pPr>
            <a:r>
              <a:rPr lang="ru-RU" sz="2000" b="0" strike="noStrike" spc="-1" dirty="0">
                <a:solidFill>
                  <a:srgbClr val="1A616F"/>
                </a:solidFill>
                <a:uFill>
                  <a:solidFill>
                    <a:srgbClr val="FFFFFF"/>
                  </a:solidFill>
                </a:uFill>
                <a:latin typeface="Bahnschrift SemiCondensed"/>
                <a:ea typeface="DejaVu Sans"/>
              </a:rPr>
              <a:t>Анализ проводимых реабилитационно-восстановительных мероприятий: </a:t>
            </a:r>
            <a:endParaRPr lang="ru-RU" sz="2000" b="0" strike="noStrike" spc="-1" dirty="0">
              <a:solidFill>
                <a:srgbClr val="000000"/>
              </a:solidFill>
              <a:uFill>
                <a:solidFill>
                  <a:srgbClr val="FFFFFF"/>
                </a:solidFill>
              </a:uFill>
              <a:latin typeface="Arial"/>
            </a:endParaRPr>
          </a:p>
          <a:p>
            <a:pPr marL="800280" lvl="1" indent="-341280" algn="just">
              <a:lnSpc>
                <a:spcPct val="100000"/>
              </a:lnSpc>
              <a:spcBef>
                <a:spcPts val="601"/>
              </a:spcBef>
              <a:buClr>
                <a:srgbClr val="1A616F"/>
              </a:buClr>
              <a:buFont typeface="Arial"/>
              <a:buChar char="•"/>
            </a:pPr>
            <a:r>
              <a:rPr lang="ru-RU" sz="2000" b="0" strike="noStrike" spc="-1" dirty="0">
                <a:solidFill>
                  <a:srgbClr val="1A616F"/>
                </a:solidFill>
                <a:uFill>
                  <a:solidFill>
                    <a:srgbClr val="FFFFFF"/>
                  </a:solidFill>
                </a:uFill>
                <a:latin typeface="Bahnschrift SemiCondensed"/>
                <a:ea typeface="DejaVu Sans"/>
              </a:rPr>
              <a:t>Отсутствие прогрессирования снижения слуха-степень тугоухости начальная или 1 степень, нет отрицательной динамики,</a:t>
            </a:r>
            <a:endParaRPr lang="ru-RU" sz="2000" b="0" strike="noStrike" spc="-1" dirty="0">
              <a:solidFill>
                <a:srgbClr val="000000"/>
              </a:solidFill>
              <a:uFill>
                <a:solidFill>
                  <a:srgbClr val="FFFFFF"/>
                </a:solidFill>
              </a:uFill>
              <a:latin typeface="Arial"/>
            </a:endParaRPr>
          </a:p>
          <a:p>
            <a:pPr marL="800280" lvl="1" indent="-341280" algn="just">
              <a:lnSpc>
                <a:spcPct val="100000"/>
              </a:lnSpc>
              <a:spcBef>
                <a:spcPts val="601"/>
              </a:spcBef>
              <a:buClr>
                <a:srgbClr val="1A616F"/>
              </a:buClr>
              <a:buFont typeface="Arial"/>
              <a:buChar char="•"/>
            </a:pPr>
            <a:r>
              <a:rPr lang="ru-RU" sz="2000" b="0" strike="noStrike" spc="-1" dirty="0">
                <a:solidFill>
                  <a:srgbClr val="1A616F"/>
                </a:solidFill>
                <a:uFill>
                  <a:solidFill>
                    <a:srgbClr val="FFFFFF"/>
                  </a:solidFill>
                </a:uFill>
                <a:latin typeface="Bahnschrift SemiCondensed"/>
                <a:ea typeface="DejaVu Sans"/>
              </a:rPr>
              <a:t>Уменьшилось количество работников, направляемых в центр профпатологии для обследования и для проведения экспертизы профпригодности,</a:t>
            </a:r>
            <a:endParaRPr lang="ru-RU" sz="2000" b="0" strike="noStrike" spc="-1" dirty="0">
              <a:solidFill>
                <a:srgbClr val="000000"/>
              </a:solidFill>
              <a:uFill>
                <a:solidFill>
                  <a:srgbClr val="FFFFFF"/>
                </a:solidFill>
              </a:uFill>
              <a:latin typeface="Arial"/>
            </a:endParaRPr>
          </a:p>
          <a:p>
            <a:pPr marL="800280" lvl="1" indent="-341280" algn="just">
              <a:lnSpc>
                <a:spcPct val="100000"/>
              </a:lnSpc>
              <a:spcBef>
                <a:spcPts val="601"/>
              </a:spcBef>
              <a:buClr>
                <a:srgbClr val="1A616F"/>
              </a:buClr>
              <a:buFont typeface="Arial"/>
              <a:buChar char="•"/>
            </a:pPr>
            <a:r>
              <a:rPr lang="ru-RU" sz="2000" b="0" strike="noStrike" spc="-1" dirty="0">
                <a:solidFill>
                  <a:srgbClr val="1A616F"/>
                </a:solidFill>
                <a:uFill>
                  <a:solidFill>
                    <a:srgbClr val="FFFFFF"/>
                  </a:solidFill>
                </a:uFill>
                <a:latin typeface="Bahnschrift SemiCondensed"/>
                <a:ea typeface="DejaVu Sans"/>
              </a:rPr>
              <a:t>Уменьшилось количество работников, направляемых на дообследование по месту жительства,</a:t>
            </a:r>
            <a:endParaRPr lang="ru-RU" sz="2000" b="0" strike="noStrike" spc="-1" dirty="0">
              <a:solidFill>
                <a:srgbClr val="000000"/>
              </a:solidFill>
              <a:uFill>
                <a:solidFill>
                  <a:srgbClr val="FFFFFF"/>
                </a:solidFill>
              </a:uFill>
              <a:latin typeface="Arial"/>
            </a:endParaRPr>
          </a:p>
          <a:p>
            <a:pPr marL="800280" lvl="1" indent="-341280" algn="just">
              <a:lnSpc>
                <a:spcPct val="100000"/>
              </a:lnSpc>
              <a:spcBef>
                <a:spcPts val="601"/>
              </a:spcBef>
              <a:buClr>
                <a:srgbClr val="1A616F"/>
              </a:buClr>
              <a:buFont typeface="Arial"/>
              <a:buChar char="•"/>
            </a:pPr>
            <a:r>
              <a:rPr lang="ru-RU" sz="2000" b="0" strike="noStrike" spc="-1" dirty="0">
                <a:solidFill>
                  <a:srgbClr val="1A616F"/>
                </a:solidFill>
                <a:uFill>
                  <a:solidFill>
                    <a:srgbClr val="FFFFFF"/>
                  </a:solidFill>
                </a:uFill>
                <a:latin typeface="Bahnschrift SemiCondensed"/>
                <a:ea typeface="DejaVu Sans"/>
              </a:rPr>
              <a:t>Снижение количества дней пребывания работников на листах нетрудоспособности по поводу обострений некоторых заболеваний, например, при патологии опорно-двигательного двигательного аппарата,</a:t>
            </a:r>
            <a:endParaRPr lang="ru-RU" sz="2000" b="0" strike="noStrike" spc="-1" dirty="0">
              <a:solidFill>
                <a:srgbClr val="000000"/>
              </a:solidFill>
              <a:uFill>
                <a:solidFill>
                  <a:srgbClr val="FFFFFF"/>
                </a:solidFill>
              </a:uFill>
              <a:latin typeface="Arial"/>
            </a:endParaRPr>
          </a:p>
          <a:p>
            <a:pPr marL="800280" lvl="1" indent="-341280" algn="just">
              <a:lnSpc>
                <a:spcPct val="100000"/>
              </a:lnSpc>
              <a:spcBef>
                <a:spcPts val="601"/>
              </a:spcBef>
              <a:buClr>
                <a:srgbClr val="1A616F"/>
              </a:buClr>
              <a:buFont typeface="Arial"/>
              <a:buChar char="•"/>
            </a:pPr>
            <a:r>
              <a:rPr lang="ru-RU" sz="2000" b="0" strike="noStrike" spc="-1" dirty="0">
                <a:solidFill>
                  <a:srgbClr val="1A616F"/>
                </a:solidFill>
                <a:uFill>
                  <a:solidFill>
                    <a:srgbClr val="FFFFFF"/>
                  </a:solidFill>
                </a:uFill>
                <a:latin typeface="Bahnschrift SemiCondensed"/>
                <a:ea typeface="DejaVu Sans"/>
              </a:rPr>
              <a:t>Минимизация отстранения от работы: при варикозной болезни нижних конечностей, при миопии  и других заболеваниях.</a:t>
            </a:r>
            <a:endParaRPr lang="ru-RU" sz="2000" b="0" strike="noStrike" spc="-1" dirty="0">
              <a:solidFill>
                <a:srgbClr val="000000"/>
              </a:solidFill>
              <a:uFill>
                <a:solidFill>
                  <a:srgbClr val="FFFFFF"/>
                </a:solidFill>
              </a:uFill>
              <a:latin typeface="Arial"/>
            </a:endParaRPr>
          </a:p>
          <a:p>
            <a:pPr algn="just">
              <a:lnSpc>
                <a:spcPct val="100000"/>
              </a:lnSpc>
            </a:pPr>
            <a:endParaRPr lang="ru-RU" sz="2000" b="0" strike="noStrike" spc="-1" dirty="0">
              <a:solidFill>
                <a:srgbClr val="000000"/>
              </a:solidFill>
              <a:uFill>
                <a:solidFill>
                  <a:srgbClr val="FFFFFF"/>
                </a:solidFill>
              </a:uFill>
              <a:latin typeface="Arial"/>
            </a:endParaRPr>
          </a:p>
        </p:txBody>
      </p:sp>
    </p:spTree>
    <p:extLst>
      <p:ext uri="{BB962C8B-B14F-4D97-AF65-F5344CB8AC3E}">
        <p14:creationId xmlns:p14="http://schemas.microsoft.com/office/powerpoint/2010/main" val="38503604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2"/>
          <a:stretch>
            <a:fillRect/>
          </a:stretch>
        </p:blipFill>
        <p:spPr>
          <a:xfrm>
            <a:off x="378612" y="6014397"/>
            <a:ext cx="2984180" cy="426738"/>
          </a:xfrm>
          <a:prstGeom prst="rect">
            <a:avLst/>
          </a:prstGeom>
        </p:spPr>
      </p:pic>
      <p:sp>
        <p:nvSpPr>
          <p:cNvPr id="19" name="Заголовок 1">
            <a:extLst>
              <a:ext uri="{FF2B5EF4-FFF2-40B4-BE49-F238E27FC236}">
                <a16:creationId xmlns:a16="http://schemas.microsoft.com/office/drawing/2014/main" id="{9F25514A-1A69-EC4A-E707-0E334CFD440D}"/>
              </a:ext>
            </a:extLst>
          </p:cNvPr>
          <p:cNvSpPr txBox="1">
            <a:spLocks/>
          </p:cNvSpPr>
          <p:nvPr/>
        </p:nvSpPr>
        <p:spPr>
          <a:xfrm>
            <a:off x="606358" y="73786"/>
            <a:ext cx="11275124" cy="1709221"/>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ru-RU" sz="4000" b="1" spc="-100" dirty="0">
                <a:solidFill>
                  <a:schemeClr val="accent1">
                    <a:lumMod val="75000"/>
                  </a:schemeClr>
                </a:solidFill>
                <a:latin typeface="Bahnschrift SemiBold SemiConden" panose="020B0502040204020203" pitchFamily="34" charset="0"/>
              </a:rPr>
              <a:t>Решение проблемы – комплексный подход к охране здоровья работников в рамках взаимодействия с единым оператором  медицинских услуг</a:t>
            </a:r>
            <a:endParaRPr lang="ru-RU" sz="4000" dirty="0">
              <a:latin typeface="Bahnschrift SemiBold SemiConden" panose="020B0502040204020203" pitchFamily="34" charset="0"/>
            </a:endParaRPr>
          </a:p>
        </p:txBody>
      </p:sp>
      <p:sp>
        <p:nvSpPr>
          <p:cNvPr id="20" name="Текст 2">
            <a:extLst>
              <a:ext uri="{FF2B5EF4-FFF2-40B4-BE49-F238E27FC236}">
                <a16:creationId xmlns:a16="http://schemas.microsoft.com/office/drawing/2014/main" id="{B6891745-0C24-7EA4-8269-5C431A247CA7}"/>
              </a:ext>
            </a:extLst>
          </p:cNvPr>
          <p:cNvSpPr txBox="1">
            <a:spLocks/>
          </p:cNvSpPr>
          <p:nvPr/>
        </p:nvSpPr>
        <p:spPr>
          <a:xfrm>
            <a:off x="612843" y="1572307"/>
            <a:ext cx="10972799" cy="4014217"/>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eaLnBrk="0" fontAlgn="base" hangingPunct="0">
              <a:lnSpc>
                <a:spcPct val="100000"/>
              </a:lnSpc>
              <a:spcBef>
                <a:spcPct val="0"/>
              </a:spcBef>
              <a:spcAft>
                <a:spcPct val="0"/>
              </a:spcAft>
              <a:buClrTx/>
              <a:buFont typeface="Wingdings" panose="05000000000000000000" pitchFamily="2" charset="2"/>
              <a:buChar char="q"/>
            </a:pPr>
            <a:endParaRPr lang="ru-RU" dirty="0">
              <a:solidFill>
                <a:schemeClr val="accent1">
                  <a:lumMod val="50000"/>
                </a:schemeClr>
              </a:solidFill>
              <a:latin typeface="Bahnschrift SemiCondensed" panose="020B0502040204020203" pitchFamily="34" charset="0"/>
            </a:endParaRP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9" name="Стрелка: вправо 8">
            <a:extLst>
              <a:ext uri="{FF2B5EF4-FFF2-40B4-BE49-F238E27FC236}">
                <a16:creationId xmlns:a16="http://schemas.microsoft.com/office/drawing/2014/main" id="{5FCC887F-DC4D-B2F9-660E-4D3EA1CE97C3}"/>
              </a:ext>
            </a:extLst>
          </p:cNvPr>
          <p:cNvSpPr/>
          <p:nvPr/>
        </p:nvSpPr>
        <p:spPr>
          <a:xfrm>
            <a:off x="2495414" y="2454963"/>
            <a:ext cx="3535821" cy="608496"/>
          </a:xfrm>
          <a:prstGeom prst="rightArrow">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ru-RU" b="1" dirty="0"/>
              <a:t>Задачи</a:t>
            </a:r>
          </a:p>
        </p:txBody>
      </p:sp>
      <p:sp>
        <p:nvSpPr>
          <p:cNvPr id="13" name="Стрелка: пятиугольник 12">
            <a:extLst>
              <a:ext uri="{FF2B5EF4-FFF2-40B4-BE49-F238E27FC236}">
                <a16:creationId xmlns:a16="http://schemas.microsoft.com/office/drawing/2014/main" id="{174D0B32-3217-0382-F923-6D74B4A757E8}"/>
              </a:ext>
            </a:extLst>
          </p:cNvPr>
          <p:cNvSpPr/>
          <p:nvPr/>
        </p:nvSpPr>
        <p:spPr>
          <a:xfrm flipH="1">
            <a:off x="2605721" y="3064399"/>
            <a:ext cx="3535821" cy="755407"/>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40000" indent="-285750">
              <a:spcBef>
                <a:spcPts val="400"/>
              </a:spcBef>
              <a:buFont typeface="Wingdings" panose="05000000000000000000" pitchFamily="2" charset="2"/>
              <a:buChar char="q"/>
            </a:pPr>
            <a:r>
              <a:rPr lang="ru-RU" sz="1400" b="1" dirty="0"/>
              <a:t>Аналитические данные</a:t>
            </a:r>
          </a:p>
          <a:p>
            <a:pPr marL="540000" indent="-285750">
              <a:spcBef>
                <a:spcPts val="400"/>
              </a:spcBef>
              <a:buFont typeface="Wingdings" panose="05000000000000000000" pitchFamily="2" charset="2"/>
              <a:buChar char="q"/>
            </a:pPr>
            <a:r>
              <a:rPr lang="ru-RU" sz="1400" b="1" dirty="0"/>
              <a:t>Предложения</a:t>
            </a:r>
          </a:p>
          <a:p>
            <a:pPr marL="540000" indent="-285750">
              <a:spcBef>
                <a:spcPts val="400"/>
              </a:spcBef>
              <a:buFont typeface="Wingdings" panose="05000000000000000000" pitchFamily="2" charset="2"/>
              <a:buChar char="q"/>
            </a:pPr>
            <a:r>
              <a:rPr lang="ru-RU" sz="1400" b="1" dirty="0"/>
              <a:t>Готовые решения</a:t>
            </a:r>
          </a:p>
        </p:txBody>
      </p:sp>
      <p:sp>
        <p:nvSpPr>
          <p:cNvPr id="15" name="Стрелка: влево-вправо 14">
            <a:extLst>
              <a:ext uri="{FF2B5EF4-FFF2-40B4-BE49-F238E27FC236}">
                <a16:creationId xmlns:a16="http://schemas.microsoft.com/office/drawing/2014/main" id="{E446C34C-525D-C240-27A0-D322C6242044}"/>
              </a:ext>
            </a:extLst>
          </p:cNvPr>
          <p:cNvSpPr/>
          <p:nvPr/>
        </p:nvSpPr>
        <p:spPr>
          <a:xfrm>
            <a:off x="8026810" y="3045679"/>
            <a:ext cx="1060455" cy="22939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трелка: влево-вправо 15">
            <a:extLst>
              <a:ext uri="{FF2B5EF4-FFF2-40B4-BE49-F238E27FC236}">
                <a16:creationId xmlns:a16="http://schemas.microsoft.com/office/drawing/2014/main" id="{56FE453A-2A44-FEC2-0249-C37BD1CA72DA}"/>
              </a:ext>
            </a:extLst>
          </p:cNvPr>
          <p:cNvSpPr/>
          <p:nvPr/>
        </p:nvSpPr>
        <p:spPr>
          <a:xfrm rot="2392381">
            <a:off x="7885206" y="3970702"/>
            <a:ext cx="1292936" cy="22939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Стрелка: влево-вправо 16">
            <a:extLst>
              <a:ext uri="{FF2B5EF4-FFF2-40B4-BE49-F238E27FC236}">
                <a16:creationId xmlns:a16="http://schemas.microsoft.com/office/drawing/2014/main" id="{C39003C0-9561-8078-0CEB-FC3DDBAAFB29}"/>
              </a:ext>
            </a:extLst>
          </p:cNvPr>
          <p:cNvSpPr/>
          <p:nvPr/>
        </p:nvSpPr>
        <p:spPr>
          <a:xfrm rot="8829155">
            <a:off x="7892731" y="2185122"/>
            <a:ext cx="1292936" cy="22939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скругленные углы 23">
            <a:extLst>
              <a:ext uri="{FF2B5EF4-FFF2-40B4-BE49-F238E27FC236}">
                <a16:creationId xmlns:a16="http://schemas.microsoft.com/office/drawing/2014/main" id="{3355A28E-77EA-9921-F96C-CB8C43C64CD5}"/>
              </a:ext>
            </a:extLst>
          </p:cNvPr>
          <p:cNvSpPr/>
          <p:nvPr/>
        </p:nvSpPr>
        <p:spPr>
          <a:xfrm>
            <a:off x="6141542" y="2384177"/>
            <a:ext cx="1852550" cy="16148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1">
                    <a:lumMod val="50000"/>
                  </a:schemeClr>
                </a:solidFill>
                <a:latin typeface="Bahnschrift Condensed" panose="020B0502040204020203" pitchFamily="34" charset="0"/>
              </a:rPr>
              <a:t>Медицинский куратор </a:t>
            </a:r>
          </a:p>
          <a:p>
            <a:pPr algn="ctr"/>
            <a:r>
              <a:rPr lang="ru-RU" b="1" dirty="0">
                <a:solidFill>
                  <a:schemeClr val="accent1">
                    <a:lumMod val="50000"/>
                  </a:schemeClr>
                </a:solidFill>
                <a:latin typeface="Bahnschrift Condensed" panose="020B0502040204020203" pitchFamily="34" charset="0"/>
              </a:rPr>
              <a:t>ООО «</a:t>
            </a:r>
            <a:r>
              <a:rPr lang="ru-RU" b="1" dirty="0" err="1">
                <a:solidFill>
                  <a:schemeClr val="accent1">
                    <a:lumMod val="50000"/>
                  </a:schemeClr>
                </a:solidFill>
                <a:latin typeface="Bahnschrift Condensed" panose="020B0502040204020203" pitchFamily="34" charset="0"/>
              </a:rPr>
              <a:t>МедКонсультант</a:t>
            </a:r>
            <a:r>
              <a:rPr lang="ru-RU" b="1" dirty="0">
                <a:solidFill>
                  <a:schemeClr val="accent1">
                    <a:lumMod val="50000"/>
                  </a:schemeClr>
                </a:solidFill>
                <a:latin typeface="Bahnschrift Condensed" panose="020B0502040204020203" pitchFamily="34" charset="0"/>
              </a:rPr>
              <a:t>»</a:t>
            </a:r>
          </a:p>
        </p:txBody>
      </p:sp>
      <p:sp>
        <p:nvSpPr>
          <p:cNvPr id="25" name="Прямоугольник: скругленные углы 24">
            <a:extLst>
              <a:ext uri="{FF2B5EF4-FFF2-40B4-BE49-F238E27FC236}">
                <a16:creationId xmlns:a16="http://schemas.microsoft.com/office/drawing/2014/main" id="{9C1F3773-DC15-397B-8292-00AD2CF06D48}"/>
              </a:ext>
            </a:extLst>
          </p:cNvPr>
          <p:cNvSpPr/>
          <p:nvPr/>
        </p:nvSpPr>
        <p:spPr>
          <a:xfrm>
            <a:off x="9144521" y="1587965"/>
            <a:ext cx="2331618" cy="8577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1">
                    <a:lumMod val="50000"/>
                  </a:schemeClr>
                </a:solidFill>
                <a:latin typeface="Bahnschrift Condensed" panose="020B0502040204020203" pitchFamily="34" charset="0"/>
              </a:rPr>
              <a:t>Служба медицинских осмотров </a:t>
            </a:r>
          </a:p>
          <a:p>
            <a:pPr algn="ctr"/>
            <a:r>
              <a:rPr lang="ru-RU" b="1" dirty="0">
                <a:solidFill>
                  <a:schemeClr val="accent1">
                    <a:lumMod val="50000"/>
                  </a:schemeClr>
                </a:solidFill>
                <a:latin typeface="Bahnschrift Condensed" panose="020B0502040204020203" pitchFamily="34" charset="0"/>
              </a:rPr>
              <a:t>ООО «</a:t>
            </a:r>
            <a:r>
              <a:rPr lang="ru-RU" b="1" dirty="0" err="1">
                <a:solidFill>
                  <a:schemeClr val="accent1">
                    <a:lumMod val="50000"/>
                  </a:schemeClr>
                </a:solidFill>
                <a:latin typeface="Bahnschrift Condensed" panose="020B0502040204020203" pitchFamily="34" charset="0"/>
              </a:rPr>
              <a:t>МедКонсультант</a:t>
            </a:r>
            <a:r>
              <a:rPr lang="ru-RU" b="1" dirty="0">
                <a:solidFill>
                  <a:schemeClr val="accent1">
                    <a:lumMod val="50000"/>
                  </a:schemeClr>
                </a:solidFill>
                <a:latin typeface="Bahnschrift Condensed" panose="020B0502040204020203" pitchFamily="34" charset="0"/>
              </a:rPr>
              <a:t>»</a:t>
            </a:r>
          </a:p>
        </p:txBody>
      </p:sp>
      <p:sp>
        <p:nvSpPr>
          <p:cNvPr id="26" name="Прямоугольник: скругленные углы 25">
            <a:extLst>
              <a:ext uri="{FF2B5EF4-FFF2-40B4-BE49-F238E27FC236}">
                <a16:creationId xmlns:a16="http://schemas.microsoft.com/office/drawing/2014/main" id="{CDF918EE-4B5C-F847-5BC4-07EAE252C4CE}"/>
              </a:ext>
            </a:extLst>
          </p:cNvPr>
          <p:cNvSpPr/>
          <p:nvPr/>
        </p:nvSpPr>
        <p:spPr>
          <a:xfrm>
            <a:off x="9101348" y="3819805"/>
            <a:ext cx="2438390" cy="20578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700" b="1" dirty="0">
                <a:solidFill>
                  <a:schemeClr val="accent1">
                    <a:lumMod val="50000"/>
                  </a:schemeClr>
                </a:solidFill>
                <a:latin typeface="Bahnschrift Condensed" panose="020B0502040204020203" pitchFamily="34" charset="0"/>
              </a:rPr>
              <a:t>Подразделения</a:t>
            </a:r>
          </a:p>
          <a:p>
            <a:pPr algn="ctr"/>
            <a:r>
              <a:rPr lang="ru-RU" sz="1700" b="1" dirty="0">
                <a:solidFill>
                  <a:schemeClr val="accent1">
                    <a:lumMod val="50000"/>
                  </a:schemeClr>
                </a:solidFill>
                <a:latin typeface="Bahnschrift Condensed" panose="020B0502040204020203" pitchFamily="34" charset="0"/>
              </a:rPr>
              <a:t>ООО «</a:t>
            </a:r>
            <a:r>
              <a:rPr lang="ru-RU" sz="1700" b="1" dirty="0" err="1">
                <a:solidFill>
                  <a:schemeClr val="accent1">
                    <a:lumMod val="50000"/>
                  </a:schemeClr>
                </a:solidFill>
                <a:latin typeface="Bahnschrift Condensed" panose="020B0502040204020203" pitchFamily="34" charset="0"/>
              </a:rPr>
              <a:t>МедКонсультант</a:t>
            </a:r>
            <a:r>
              <a:rPr lang="ru-RU" sz="1700" b="1" dirty="0">
                <a:solidFill>
                  <a:schemeClr val="accent1">
                    <a:lumMod val="50000"/>
                  </a:schemeClr>
                </a:solidFill>
                <a:latin typeface="Bahnschrift Condensed" panose="020B0502040204020203" pitchFamily="34" charset="0"/>
              </a:rPr>
              <a:t>»:</a:t>
            </a:r>
          </a:p>
          <a:p>
            <a:pPr marL="285750" indent="-285750">
              <a:buFont typeface="Arial" panose="020B0604020202020204" pitchFamily="34" charset="0"/>
              <a:buChar char="•"/>
            </a:pPr>
            <a:r>
              <a:rPr lang="ru-RU" sz="1700" b="1" dirty="0">
                <a:solidFill>
                  <a:schemeClr val="accent1">
                    <a:lumMod val="50000"/>
                  </a:schemeClr>
                </a:solidFill>
                <a:latin typeface="Bahnschrift Condensed" panose="020B0502040204020203" pitchFamily="34" charset="0"/>
              </a:rPr>
              <a:t>Коммерческий отдел</a:t>
            </a:r>
          </a:p>
          <a:p>
            <a:pPr marL="285750" indent="-285750">
              <a:buFont typeface="Arial" panose="020B0604020202020204" pitchFamily="34" charset="0"/>
              <a:buChar char="•"/>
            </a:pPr>
            <a:r>
              <a:rPr lang="ru-RU" sz="1700" b="1" dirty="0">
                <a:solidFill>
                  <a:schemeClr val="accent1">
                    <a:lumMod val="50000"/>
                  </a:schemeClr>
                </a:solidFill>
                <a:latin typeface="Bahnschrift Condensed" panose="020B0502040204020203" pitchFamily="34" charset="0"/>
              </a:rPr>
              <a:t>Отдел медицинского снабжения</a:t>
            </a:r>
          </a:p>
          <a:p>
            <a:pPr marL="285750" indent="-285750">
              <a:buFont typeface="Arial" panose="020B0604020202020204" pitchFamily="34" charset="0"/>
              <a:buChar char="•"/>
            </a:pPr>
            <a:r>
              <a:rPr lang="ru-RU" sz="1700" b="1" dirty="0">
                <a:solidFill>
                  <a:schemeClr val="accent1">
                    <a:lumMod val="50000"/>
                  </a:schemeClr>
                </a:solidFill>
                <a:latin typeface="Bahnschrift Condensed" panose="020B0502040204020203" pitchFamily="34" charset="0"/>
              </a:rPr>
              <a:t>Отдел по лечебной работе и контролю качества</a:t>
            </a:r>
          </a:p>
        </p:txBody>
      </p:sp>
      <p:sp>
        <p:nvSpPr>
          <p:cNvPr id="27" name="Прямоугольник: скругленные углы 26">
            <a:extLst>
              <a:ext uri="{FF2B5EF4-FFF2-40B4-BE49-F238E27FC236}">
                <a16:creationId xmlns:a16="http://schemas.microsoft.com/office/drawing/2014/main" id="{0789242A-C133-A237-00EE-8FB31E361C91}"/>
              </a:ext>
            </a:extLst>
          </p:cNvPr>
          <p:cNvSpPr/>
          <p:nvPr/>
        </p:nvSpPr>
        <p:spPr>
          <a:xfrm>
            <a:off x="636313" y="2311342"/>
            <a:ext cx="1852550" cy="1614809"/>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1">
                    <a:lumMod val="50000"/>
                  </a:schemeClr>
                </a:solidFill>
                <a:latin typeface="Bahnschrift Condensed" panose="020B0502040204020203" pitchFamily="34" charset="0"/>
              </a:rPr>
              <a:t>Отдел охраны труда промышленного предприятия</a:t>
            </a:r>
          </a:p>
        </p:txBody>
      </p:sp>
      <p:sp>
        <p:nvSpPr>
          <p:cNvPr id="28" name="Прямоугольник: скругленные углы 27">
            <a:extLst>
              <a:ext uri="{FF2B5EF4-FFF2-40B4-BE49-F238E27FC236}">
                <a16:creationId xmlns:a16="http://schemas.microsoft.com/office/drawing/2014/main" id="{0A5D8576-0A58-E210-8706-55937AE3E62C}"/>
              </a:ext>
            </a:extLst>
          </p:cNvPr>
          <p:cNvSpPr/>
          <p:nvPr/>
        </p:nvSpPr>
        <p:spPr>
          <a:xfrm>
            <a:off x="9144521" y="2756613"/>
            <a:ext cx="2331618" cy="755407"/>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1">
                    <a:lumMod val="50000"/>
                  </a:schemeClr>
                </a:solidFill>
                <a:latin typeface="Bahnschrift Condensed" panose="020B0502040204020203" pitchFamily="34" charset="0"/>
              </a:rPr>
              <a:t>Здравпункт предприятия</a:t>
            </a:r>
          </a:p>
        </p:txBody>
      </p:sp>
      <p:sp>
        <p:nvSpPr>
          <p:cNvPr id="29" name="Прямоугольник: скругленные углы 28">
            <a:extLst>
              <a:ext uri="{FF2B5EF4-FFF2-40B4-BE49-F238E27FC236}">
                <a16:creationId xmlns:a16="http://schemas.microsoft.com/office/drawing/2014/main" id="{D7110706-7C5C-C78F-EDDA-BFC33CF446E0}"/>
              </a:ext>
            </a:extLst>
          </p:cNvPr>
          <p:cNvSpPr/>
          <p:nvPr/>
        </p:nvSpPr>
        <p:spPr>
          <a:xfrm>
            <a:off x="5717233" y="4967377"/>
            <a:ext cx="2654980" cy="755407"/>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1">
                    <a:lumMod val="50000"/>
                  </a:schemeClr>
                </a:solidFill>
                <a:latin typeface="Bahnschrift Condensed" panose="020B0502040204020203" pitchFamily="34" charset="0"/>
              </a:rPr>
              <a:t>Контролирующие организации</a:t>
            </a:r>
          </a:p>
        </p:txBody>
      </p:sp>
      <p:sp>
        <p:nvSpPr>
          <p:cNvPr id="30" name="Стрелка: вверх 29">
            <a:extLst>
              <a:ext uri="{FF2B5EF4-FFF2-40B4-BE49-F238E27FC236}">
                <a16:creationId xmlns:a16="http://schemas.microsoft.com/office/drawing/2014/main" id="{52AA77C1-5BF0-E377-D9F5-3BFAB8D41506}"/>
              </a:ext>
            </a:extLst>
          </p:cNvPr>
          <p:cNvSpPr/>
          <p:nvPr/>
        </p:nvSpPr>
        <p:spPr>
          <a:xfrm>
            <a:off x="6614531" y="4133961"/>
            <a:ext cx="308009" cy="830622"/>
          </a:xfrm>
          <a:prstGeom prst="up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Стрелка: вниз 30">
            <a:extLst>
              <a:ext uri="{FF2B5EF4-FFF2-40B4-BE49-F238E27FC236}">
                <a16:creationId xmlns:a16="http://schemas.microsoft.com/office/drawing/2014/main" id="{2DC74E7E-6903-6CDC-87B1-23023A830225}"/>
              </a:ext>
            </a:extLst>
          </p:cNvPr>
          <p:cNvSpPr/>
          <p:nvPr/>
        </p:nvSpPr>
        <p:spPr>
          <a:xfrm>
            <a:off x="7218916" y="3998986"/>
            <a:ext cx="308009" cy="83062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0" name="Соединитель: изогнутый 9">
            <a:extLst>
              <a:ext uri="{FF2B5EF4-FFF2-40B4-BE49-F238E27FC236}">
                <a16:creationId xmlns:a16="http://schemas.microsoft.com/office/drawing/2014/main" id="{DE26560A-58FD-B8E8-8031-DCCC6FC9EDED}"/>
              </a:ext>
            </a:extLst>
          </p:cNvPr>
          <p:cNvCxnSpPr>
            <a:cxnSpLocks/>
            <a:stCxn id="25" idx="3"/>
            <a:endCxn id="26" idx="3"/>
          </p:cNvCxnSpPr>
          <p:nvPr/>
        </p:nvCxnSpPr>
        <p:spPr>
          <a:xfrm>
            <a:off x="11476139" y="2016860"/>
            <a:ext cx="63599" cy="2831861"/>
          </a:xfrm>
          <a:prstGeom prst="curvedConnector3">
            <a:avLst>
              <a:gd name="adj1" fmla="val 78920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1" name="Прямая со стрелкой 50">
            <a:extLst>
              <a:ext uri="{FF2B5EF4-FFF2-40B4-BE49-F238E27FC236}">
                <a16:creationId xmlns:a16="http://schemas.microsoft.com/office/drawing/2014/main" id="{A51C482D-6D3A-9421-0965-621BD262AEC2}"/>
              </a:ext>
            </a:extLst>
          </p:cNvPr>
          <p:cNvCxnSpPr>
            <a:cxnSpLocks/>
            <a:stCxn id="25" idx="2"/>
            <a:endCxn id="28" idx="0"/>
          </p:cNvCxnSpPr>
          <p:nvPr/>
        </p:nvCxnSpPr>
        <p:spPr>
          <a:xfrm>
            <a:off x="10310330" y="2445755"/>
            <a:ext cx="0" cy="310858"/>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3" name="Прямая со стрелкой 52">
            <a:extLst>
              <a:ext uri="{FF2B5EF4-FFF2-40B4-BE49-F238E27FC236}">
                <a16:creationId xmlns:a16="http://schemas.microsoft.com/office/drawing/2014/main" id="{3597973C-8FFC-C4FA-0AA7-E4D7C20DB66E}"/>
              </a:ext>
            </a:extLst>
          </p:cNvPr>
          <p:cNvCxnSpPr/>
          <p:nvPr/>
        </p:nvCxnSpPr>
        <p:spPr>
          <a:xfrm>
            <a:off x="10310330" y="3512020"/>
            <a:ext cx="0" cy="310858"/>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22965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2"/>
          <a:stretch>
            <a:fillRect/>
          </a:stretch>
        </p:blipFill>
        <p:spPr>
          <a:xfrm>
            <a:off x="378612" y="6014397"/>
            <a:ext cx="2984180" cy="426738"/>
          </a:xfrm>
          <a:prstGeom prst="rect">
            <a:avLst/>
          </a:prstGeom>
        </p:spPr>
      </p:pic>
      <p:sp>
        <p:nvSpPr>
          <p:cNvPr id="19" name="Заголовок 1">
            <a:extLst>
              <a:ext uri="{FF2B5EF4-FFF2-40B4-BE49-F238E27FC236}">
                <a16:creationId xmlns:a16="http://schemas.microsoft.com/office/drawing/2014/main" id="{9F25514A-1A69-EC4A-E707-0E334CFD440D}"/>
              </a:ext>
            </a:extLst>
          </p:cNvPr>
          <p:cNvSpPr txBox="1">
            <a:spLocks/>
          </p:cNvSpPr>
          <p:nvPr/>
        </p:nvSpPr>
        <p:spPr>
          <a:xfrm>
            <a:off x="612843" y="367098"/>
            <a:ext cx="11275124" cy="1709221"/>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ru-RU" sz="4000" b="1" spc="-100" dirty="0">
                <a:solidFill>
                  <a:schemeClr val="accent1">
                    <a:lumMod val="75000"/>
                  </a:schemeClr>
                </a:solidFill>
                <a:latin typeface="Bahnschrift SemiBold SemiConden" panose="020B0502040204020203" pitchFamily="34" charset="0"/>
              </a:rPr>
              <a:t>Предварительный медицинский осмотр – основа здорового и трудоспособного коллектива.</a:t>
            </a:r>
            <a:endParaRPr lang="ru-RU" sz="4000" dirty="0">
              <a:latin typeface="Bahnschrift SemiBold SemiConden" panose="020B0502040204020203" pitchFamily="34" charset="0"/>
            </a:endParaRPr>
          </a:p>
        </p:txBody>
      </p:sp>
      <p:sp>
        <p:nvSpPr>
          <p:cNvPr id="20" name="Текст 2">
            <a:extLst>
              <a:ext uri="{FF2B5EF4-FFF2-40B4-BE49-F238E27FC236}">
                <a16:creationId xmlns:a16="http://schemas.microsoft.com/office/drawing/2014/main" id="{B6891745-0C24-7EA4-8269-5C431A247CA7}"/>
              </a:ext>
            </a:extLst>
          </p:cNvPr>
          <p:cNvSpPr txBox="1">
            <a:spLocks/>
          </p:cNvSpPr>
          <p:nvPr/>
        </p:nvSpPr>
        <p:spPr>
          <a:xfrm>
            <a:off x="612843" y="1572307"/>
            <a:ext cx="10972799" cy="4014217"/>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eaLnBrk="0" fontAlgn="base" hangingPunct="0">
              <a:lnSpc>
                <a:spcPct val="100000"/>
              </a:lnSpc>
              <a:spcBef>
                <a:spcPct val="0"/>
              </a:spcBef>
              <a:spcAft>
                <a:spcPct val="0"/>
              </a:spcAft>
              <a:buClrTx/>
              <a:buFont typeface="Wingdings" panose="05000000000000000000" pitchFamily="2" charset="2"/>
              <a:buChar char="q"/>
            </a:pPr>
            <a:endParaRPr lang="ru-RU" dirty="0">
              <a:solidFill>
                <a:schemeClr val="accent1">
                  <a:lumMod val="50000"/>
                </a:schemeClr>
              </a:solidFill>
              <a:latin typeface="Bahnschrift SemiCondensed" panose="020B0502040204020203" pitchFamily="34" charset="0"/>
            </a:endParaRP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2" name="Текст 2">
            <a:extLst>
              <a:ext uri="{FF2B5EF4-FFF2-40B4-BE49-F238E27FC236}">
                <a16:creationId xmlns:a16="http://schemas.microsoft.com/office/drawing/2014/main" id="{279038A7-443A-161D-3CD3-2A3CD641FE1E}"/>
              </a:ext>
            </a:extLst>
          </p:cNvPr>
          <p:cNvSpPr txBox="1">
            <a:spLocks/>
          </p:cNvSpPr>
          <p:nvPr/>
        </p:nvSpPr>
        <p:spPr>
          <a:xfrm>
            <a:off x="612843" y="1421891"/>
            <a:ext cx="10972799" cy="4014217"/>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just" eaLnBrk="0" fontAlgn="base" hangingPunct="0">
              <a:lnSpc>
                <a:spcPct val="100000"/>
              </a:lnSpc>
              <a:spcBef>
                <a:spcPct val="0"/>
              </a:spcBef>
              <a:spcAft>
                <a:spcPct val="0"/>
              </a:spcAft>
              <a:buClrTx/>
              <a:buNone/>
            </a:pPr>
            <a:r>
              <a:rPr lang="ru-RU" dirty="0">
                <a:solidFill>
                  <a:schemeClr val="accent1">
                    <a:lumMod val="50000"/>
                  </a:schemeClr>
                </a:solidFill>
                <a:latin typeface="Bahnschrift SemiCondensed" panose="020B0502040204020203" pitchFamily="34" charset="0"/>
              </a:rPr>
              <a:t>Комплексный подход к проведению предварительного медицинского осмотра подразумевает  ответственность единого медицинского оператора за состояние здоровья кандидатов на трудоустройство. Усиление контроля за состоянием здоровья кандидатов позволяет исключить  вероятность признания работника профнепригодным уже на следующем  ежегодном профосмотре. </a:t>
            </a:r>
          </a:p>
          <a:p>
            <a:pPr marL="0" indent="0" algn="just" eaLnBrk="0" fontAlgn="base" hangingPunct="0">
              <a:lnSpc>
                <a:spcPct val="100000"/>
              </a:lnSpc>
              <a:spcBef>
                <a:spcPct val="0"/>
              </a:spcBef>
              <a:spcAft>
                <a:spcPct val="0"/>
              </a:spcAft>
              <a:buClrTx/>
              <a:buNone/>
            </a:pPr>
            <a:endParaRPr lang="ru-RU" sz="1000" dirty="0">
              <a:solidFill>
                <a:schemeClr val="accent1">
                  <a:lumMod val="50000"/>
                </a:schemeClr>
              </a:solidFill>
              <a:latin typeface="Bahnschrift SemiCondensed" panose="020B0502040204020203" pitchFamily="34" charset="0"/>
            </a:endParaRPr>
          </a:p>
          <a:p>
            <a:pPr marL="0" indent="0" algn="just" eaLnBrk="0" fontAlgn="base" hangingPunct="0">
              <a:lnSpc>
                <a:spcPct val="100000"/>
              </a:lnSpc>
              <a:spcBef>
                <a:spcPct val="0"/>
              </a:spcBef>
              <a:spcAft>
                <a:spcPct val="0"/>
              </a:spcAft>
              <a:buClrTx/>
              <a:buNone/>
            </a:pPr>
            <a:r>
              <a:rPr lang="ru-RU" dirty="0">
                <a:solidFill>
                  <a:schemeClr val="accent1">
                    <a:lumMod val="50000"/>
                  </a:schemeClr>
                </a:solidFill>
                <a:latin typeface="Bahnschrift SemiCondensed" panose="020B0502040204020203" pitchFamily="34" charset="0"/>
              </a:rPr>
              <a:t>Качественный предварительный медосмотр обеспечивает:</a:t>
            </a:r>
          </a:p>
          <a:p>
            <a:pPr marL="502920" lvl="1" algn="just" eaLnBrk="0" fontAlgn="base" hangingPunct="0">
              <a:lnSpc>
                <a:spcPct val="100000"/>
              </a:lnSpc>
              <a:spcBef>
                <a:spcPts val="600"/>
              </a:spcBef>
              <a:spcAft>
                <a:spcPct val="0"/>
              </a:spcAft>
              <a:buClrTx/>
              <a:buFont typeface="Wingdings" panose="05000000000000000000" pitchFamily="2" charset="2"/>
              <a:buChar char="Ø"/>
            </a:pPr>
            <a:r>
              <a:rPr lang="ru-RU" dirty="0">
                <a:solidFill>
                  <a:schemeClr val="accent1">
                    <a:lumMod val="50000"/>
                  </a:schemeClr>
                </a:solidFill>
                <a:latin typeface="Bahnschrift SemiCondensed" panose="020B0502040204020203" pitchFamily="34" charset="0"/>
              </a:rPr>
              <a:t> подбор кандидатов, состояние здоровья которых позволяет поддерживать профессиональную трудоспособность в течении длительного периода времени</a:t>
            </a:r>
          </a:p>
          <a:p>
            <a:pPr marL="502920" lvl="1" algn="just" eaLnBrk="0" fontAlgn="base" hangingPunct="0">
              <a:lnSpc>
                <a:spcPct val="100000"/>
              </a:lnSpc>
              <a:spcBef>
                <a:spcPts val="600"/>
              </a:spcBef>
              <a:spcAft>
                <a:spcPct val="0"/>
              </a:spcAft>
              <a:buClrTx/>
              <a:buFont typeface="Wingdings" panose="05000000000000000000" pitchFamily="2" charset="2"/>
              <a:buChar char="Ø"/>
            </a:pPr>
            <a:r>
              <a:rPr lang="ru-RU" dirty="0">
                <a:solidFill>
                  <a:schemeClr val="accent1">
                    <a:lumMod val="50000"/>
                  </a:schemeClr>
                </a:solidFill>
                <a:latin typeface="Bahnschrift SemiCondensed" panose="020B0502040204020203" pitchFamily="34" charset="0"/>
              </a:rPr>
              <a:t>выявление общих заболеваний, влияющих на частоту периода временной нетрудоспособности потенциального кандидата</a:t>
            </a:r>
          </a:p>
          <a:p>
            <a:pPr marL="502920" lvl="1" algn="just" eaLnBrk="0" fontAlgn="base" hangingPunct="0">
              <a:lnSpc>
                <a:spcPct val="100000"/>
              </a:lnSpc>
              <a:spcBef>
                <a:spcPts val="600"/>
              </a:spcBef>
              <a:spcAft>
                <a:spcPct val="0"/>
              </a:spcAft>
              <a:buClrTx/>
              <a:buFont typeface="Wingdings" panose="05000000000000000000" pitchFamily="2" charset="2"/>
              <a:buChar char="Ø"/>
            </a:pPr>
            <a:r>
              <a:rPr lang="ru-RU" dirty="0">
                <a:solidFill>
                  <a:schemeClr val="accent1">
                    <a:lumMod val="50000"/>
                  </a:schemeClr>
                </a:solidFill>
                <a:latin typeface="Bahnschrift SemiCondensed" panose="020B0502040204020203" pitchFamily="34" charset="0"/>
              </a:rPr>
              <a:t>безопасную трудовую деятельность всего коллектива.</a:t>
            </a:r>
          </a:p>
          <a:p>
            <a:pPr marL="502920" lvl="1" algn="just" eaLnBrk="0" fontAlgn="base" hangingPunct="0">
              <a:lnSpc>
                <a:spcPct val="100000"/>
              </a:lnSpc>
              <a:spcBef>
                <a:spcPts val="600"/>
              </a:spcBef>
              <a:spcAft>
                <a:spcPct val="0"/>
              </a:spcAft>
              <a:buClrTx/>
              <a:buFont typeface="Wingdings" panose="05000000000000000000" pitchFamily="2" charset="2"/>
              <a:buChar char="Ø"/>
            </a:pPr>
            <a:endParaRPr lang="ru-RU" sz="1000" dirty="0">
              <a:solidFill>
                <a:schemeClr val="accent1">
                  <a:lumMod val="50000"/>
                </a:schemeClr>
              </a:solidFill>
              <a:latin typeface="Bahnschrift SemiCondensed" panose="020B0502040204020203" pitchFamily="34" charset="0"/>
            </a:endParaRPr>
          </a:p>
          <a:p>
            <a:pPr algn="just" eaLnBrk="0" fontAlgn="base" hangingPunct="0">
              <a:lnSpc>
                <a:spcPct val="100000"/>
              </a:lnSpc>
              <a:spcBef>
                <a:spcPts val="600"/>
              </a:spcBef>
              <a:spcAft>
                <a:spcPct val="0"/>
              </a:spcAft>
              <a:buClrTx/>
              <a:buFont typeface="Wingdings" panose="05000000000000000000" pitchFamily="2" charset="2"/>
              <a:buChar char="q"/>
            </a:pPr>
            <a:r>
              <a:rPr lang="ru-RU" dirty="0">
                <a:solidFill>
                  <a:schemeClr val="accent1">
                    <a:lumMod val="50000"/>
                  </a:schemeClr>
                </a:solidFill>
                <a:latin typeface="Bahnschrift SemiCondensed" panose="020B0502040204020203" pitchFamily="34" charset="0"/>
              </a:rPr>
              <a:t>Предварительный осмотр проводится в рамках одного здания, заключения выдаются в день осмотра.</a:t>
            </a:r>
          </a:p>
          <a:p>
            <a:pPr marL="0" indent="0" algn="just" eaLnBrk="0" fontAlgn="base" hangingPunct="0">
              <a:lnSpc>
                <a:spcPct val="100000"/>
              </a:lnSpc>
              <a:spcBef>
                <a:spcPct val="0"/>
              </a:spcBef>
              <a:spcAft>
                <a:spcPct val="0"/>
              </a:spcAft>
              <a:buClrTx/>
              <a:buNone/>
            </a:pPr>
            <a:endParaRPr lang="ru-RU" dirty="0">
              <a:solidFill>
                <a:schemeClr val="accent1">
                  <a:lumMod val="50000"/>
                </a:schemeClr>
              </a:solidFill>
              <a:latin typeface="Bahnschrift SemiCondensed" panose="020B0502040204020203" pitchFamily="34" charset="0"/>
            </a:endParaRPr>
          </a:p>
          <a:p>
            <a:pPr marL="0" indent="0" algn="just" eaLnBrk="0" fontAlgn="base" hangingPunct="0">
              <a:lnSpc>
                <a:spcPct val="100000"/>
              </a:lnSpc>
              <a:spcBef>
                <a:spcPct val="0"/>
              </a:spcBef>
              <a:spcAft>
                <a:spcPct val="0"/>
              </a:spcAft>
              <a:buClrTx/>
              <a:buNone/>
            </a:pPr>
            <a:endParaRPr lang="ru-RU" dirty="0">
              <a:solidFill>
                <a:schemeClr val="accent1">
                  <a:lumMod val="50000"/>
                </a:schemeClr>
              </a:solidFill>
              <a:latin typeface="Bahnschrift SemiCondensed" panose="020B0502040204020203" pitchFamily="34" charset="0"/>
            </a:endParaRPr>
          </a:p>
          <a:p>
            <a:pPr marL="0" indent="0" algn="just" eaLnBrk="0" fontAlgn="base" hangingPunct="0">
              <a:lnSpc>
                <a:spcPct val="100000"/>
              </a:lnSpc>
              <a:spcBef>
                <a:spcPct val="0"/>
              </a:spcBef>
              <a:spcAft>
                <a:spcPct val="0"/>
              </a:spcAft>
              <a:buClrTx/>
              <a:buNone/>
            </a:pPr>
            <a:endParaRPr lang="ru-RU" i="1" dirty="0">
              <a:solidFill>
                <a:schemeClr val="accent1">
                  <a:lumMod val="50000"/>
                </a:schemeClr>
              </a:solidFill>
              <a:latin typeface="Bahnschrift SemiCondensed" panose="020B0502040204020203" pitchFamily="34" charset="0"/>
            </a:endParaRPr>
          </a:p>
          <a:p>
            <a:pPr eaLnBrk="0" fontAlgn="base" hangingPunct="0">
              <a:lnSpc>
                <a:spcPct val="100000"/>
              </a:lnSpc>
              <a:spcBef>
                <a:spcPct val="0"/>
              </a:spcBef>
              <a:spcAft>
                <a:spcPct val="0"/>
              </a:spcAft>
              <a:buClrTx/>
              <a:buFont typeface="Wingdings" panose="05000000000000000000" pitchFamily="2" charset="2"/>
              <a:buChar char="q"/>
            </a:pPr>
            <a:endParaRPr lang="ru-RU" dirty="0">
              <a:solidFill>
                <a:schemeClr val="accent1">
                  <a:lumMod val="50000"/>
                </a:schemeClr>
              </a:solidFill>
              <a:latin typeface="Bahnschrift SemiCondensed" panose="020B0502040204020203" pitchFamily="34" charset="0"/>
            </a:endParaRPr>
          </a:p>
        </p:txBody>
      </p:sp>
    </p:spTree>
    <p:extLst>
      <p:ext uri="{BB962C8B-B14F-4D97-AF65-F5344CB8AC3E}">
        <p14:creationId xmlns:p14="http://schemas.microsoft.com/office/powerpoint/2010/main" val="11561227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2"/>
          <a:stretch>
            <a:fillRect/>
          </a:stretch>
        </p:blipFill>
        <p:spPr>
          <a:xfrm>
            <a:off x="378612" y="6014397"/>
            <a:ext cx="2984180" cy="426738"/>
          </a:xfrm>
          <a:prstGeom prst="rect">
            <a:avLst/>
          </a:prstGeom>
        </p:spPr>
      </p:pic>
      <p:sp>
        <p:nvSpPr>
          <p:cNvPr id="19" name="Заголовок 1">
            <a:extLst>
              <a:ext uri="{FF2B5EF4-FFF2-40B4-BE49-F238E27FC236}">
                <a16:creationId xmlns:a16="http://schemas.microsoft.com/office/drawing/2014/main" id="{9F25514A-1A69-EC4A-E707-0E334CFD440D}"/>
              </a:ext>
            </a:extLst>
          </p:cNvPr>
          <p:cNvSpPr txBox="1">
            <a:spLocks/>
          </p:cNvSpPr>
          <p:nvPr/>
        </p:nvSpPr>
        <p:spPr>
          <a:xfrm>
            <a:off x="494951" y="90100"/>
            <a:ext cx="11275124" cy="1319088"/>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ru-RU" sz="4000" b="1" spc="-100" dirty="0">
                <a:solidFill>
                  <a:schemeClr val="accent1">
                    <a:lumMod val="75000"/>
                  </a:schemeClr>
                </a:solidFill>
                <a:latin typeface="Bahnschrift SemiBold SemiConden" panose="020B0502040204020203" pitchFamily="34" charset="0"/>
              </a:rPr>
              <a:t>Пример реализации комплексного подхода  </a:t>
            </a:r>
          </a:p>
          <a:p>
            <a:r>
              <a:rPr lang="ru-RU" sz="4000" b="1" spc="-100" dirty="0">
                <a:solidFill>
                  <a:schemeClr val="accent1">
                    <a:lumMod val="75000"/>
                  </a:schemeClr>
                </a:solidFill>
                <a:latin typeface="Bahnschrift SemiBold SemiConden" panose="020B0502040204020203" pitchFamily="34" charset="0"/>
              </a:rPr>
              <a:t>при проведении периодического осмотра работников</a:t>
            </a:r>
            <a:endParaRPr lang="ru-RU" sz="4000" dirty="0">
              <a:latin typeface="Bahnschrift SemiBold SemiConden" panose="020B0502040204020203" pitchFamily="34" charset="0"/>
            </a:endParaRPr>
          </a:p>
        </p:txBody>
      </p:sp>
      <p:sp>
        <p:nvSpPr>
          <p:cNvPr id="20" name="Текст 2">
            <a:extLst>
              <a:ext uri="{FF2B5EF4-FFF2-40B4-BE49-F238E27FC236}">
                <a16:creationId xmlns:a16="http://schemas.microsoft.com/office/drawing/2014/main" id="{B6891745-0C24-7EA4-8269-5C431A247CA7}"/>
              </a:ext>
            </a:extLst>
          </p:cNvPr>
          <p:cNvSpPr txBox="1">
            <a:spLocks/>
          </p:cNvSpPr>
          <p:nvPr/>
        </p:nvSpPr>
        <p:spPr>
          <a:xfrm>
            <a:off x="612843" y="1572307"/>
            <a:ext cx="10972799" cy="4014217"/>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eaLnBrk="0" fontAlgn="base" hangingPunct="0">
              <a:lnSpc>
                <a:spcPct val="100000"/>
              </a:lnSpc>
              <a:spcBef>
                <a:spcPct val="0"/>
              </a:spcBef>
              <a:spcAft>
                <a:spcPct val="0"/>
              </a:spcAft>
              <a:buClrTx/>
              <a:buFont typeface="Wingdings" panose="05000000000000000000" pitchFamily="2" charset="2"/>
              <a:buChar char="q"/>
            </a:pPr>
            <a:endParaRPr lang="ru-RU" dirty="0">
              <a:solidFill>
                <a:schemeClr val="accent1">
                  <a:lumMod val="50000"/>
                </a:schemeClr>
              </a:solidFill>
              <a:latin typeface="Bahnschrift SemiCondensed" panose="020B0502040204020203" pitchFamily="34" charset="0"/>
            </a:endParaRP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2" name="Текст 2">
            <a:extLst>
              <a:ext uri="{FF2B5EF4-FFF2-40B4-BE49-F238E27FC236}">
                <a16:creationId xmlns:a16="http://schemas.microsoft.com/office/drawing/2014/main" id="{F42F552E-9673-1838-7F7A-2D51EC0112F6}"/>
              </a:ext>
            </a:extLst>
          </p:cNvPr>
          <p:cNvSpPr txBox="1">
            <a:spLocks/>
          </p:cNvSpPr>
          <p:nvPr/>
        </p:nvSpPr>
        <p:spPr>
          <a:xfrm>
            <a:off x="494951" y="1258463"/>
            <a:ext cx="11393016" cy="4328061"/>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eaLnBrk="0" fontAlgn="base" hangingPunct="0">
              <a:lnSpc>
                <a:spcPct val="100000"/>
              </a:lnSpc>
              <a:spcBef>
                <a:spcPts val="600"/>
              </a:spcBef>
              <a:spcAft>
                <a:spcPct val="0"/>
              </a:spcAft>
              <a:buClrTx/>
              <a:buNone/>
            </a:pPr>
            <a:r>
              <a:rPr lang="en-US" sz="1900" b="1" dirty="0">
                <a:solidFill>
                  <a:schemeClr val="accent1">
                    <a:lumMod val="50000"/>
                  </a:schemeClr>
                </a:solidFill>
                <a:latin typeface="Bahnschrift SemiCondensed" panose="020B0502040204020203" pitchFamily="34" charset="0"/>
              </a:rPr>
              <a:t>I. </a:t>
            </a:r>
            <a:r>
              <a:rPr lang="ru-RU" sz="1900" b="1" dirty="0">
                <a:solidFill>
                  <a:schemeClr val="accent1">
                    <a:lumMod val="50000"/>
                  </a:schemeClr>
                </a:solidFill>
                <a:latin typeface="Bahnschrift SemiCondensed" panose="020B0502040204020203" pitchFamily="34" charset="0"/>
              </a:rPr>
              <a:t>ПОДГОТОВИТЕЛЬНЫЙ ЭТАП</a:t>
            </a:r>
          </a:p>
          <a:p>
            <a:pPr marL="0" indent="0" algn="just" eaLnBrk="0" fontAlgn="base" hangingPunct="0">
              <a:lnSpc>
                <a:spcPct val="100000"/>
              </a:lnSpc>
              <a:spcBef>
                <a:spcPts val="600"/>
              </a:spcBef>
              <a:spcAft>
                <a:spcPct val="0"/>
              </a:spcAft>
              <a:buClrTx/>
              <a:buNone/>
            </a:pPr>
            <a:r>
              <a:rPr lang="ru-RU" sz="1900" dirty="0">
                <a:solidFill>
                  <a:schemeClr val="accent1">
                    <a:lumMod val="50000"/>
                  </a:schemeClr>
                </a:solidFill>
                <a:latin typeface="Bahnschrift SemiCondensed" panose="020B0502040204020203" pitchFamily="34" charset="0"/>
              </a:rPr>
              <a:t>1. Медицинский куратор запрашивает у представителей Заказчика и работников здравпункта:</a:t>
            </a:r>
          </a:p>
          <a:p>
            <a:pPr lvl="1" algn="just" eaLnBrk="0" fontAlgn="base" hangingPunct="0">
              <a:lnSpc>
                <a:spcPct val="100000"/>
              </a:lnSpc>
              <a:spcBef>
                <a:spcPts val="600"/>
              </a:spcBef>
              <a:spcAft>
                <a:spcPct val="0"/>
              </a:spcAft>
              <a:buClrTx/>
              <a:buFont typeface="Arial" panose="020B0604020202020204" pitchFamily="34" charset="0"/>
              <a:buChar char="•"/>
            </a:pPr>
            <a:r>
              <a:rPr lang="ru-RU" sz="1700" dirty="0">
                <a:solidFill>
                  <a:schemeClr val="accent1">
                    <a:lumMod val="50000"/>
                  </a:schemeClr>
                </a:solidFill>
                <a:latin typeface="Bahnschrift SemiCondensed" panose="020B0502040204020203" pitchFamily="34" charset="0"/>
              </a:rPr>
              <a:t>данные за последний год по нахождению на больничных листах сотрудников, подлежащих периодическому осмотру</a:t>
            </a:r>
          </a:p>
          <a:p>
            <a:pPr lvl="1" algn="just" eaLnBrk="0" fontAlgn="base" hangingPunct="0">
              <a:lnSpc>
                <a:spcPct val="100000"/>
              </a:lnSpc>
              <a:spcBef>
                <a:spcPts val="600"/>
              </a:spcBef>
              <a:spcAft>
                <a:spcPct val="0"/>
              </a:spcAft>
              <a:buClrTx/>
              <a:buFont typeface="Arial" panose="020B0604020202020204" pitchFamily="34" charset="0"/>
              <a:buChar char="•"/>
            </a:pPr>
            <a:r>
              <a:rPr lang="ru-RU" sz="1700" dirty="0">
                <a:solidFill>
                  <a:schemeClr val="accent1">
                    <a:lumMod val="50000"/>
                  </a:schemeClr>
                </a:solidFill>
                <a:latin typeface="Bahnschrift SemiCondensed" panose="020B0502040204020203" pitchFamily="34" charset="0"/>
              </a:rPr>
              <a:t> информацию о состоянии здоровья сотрудников групп риска, при прохождении предсменных и послесменных, предрейсовых и послерейсовых осмотров</a:t>
            </a:r>
          </a:p>
          <a:p>
            <a:pPr lvl="1" algn="just" eaLnBrk="0" fontAlgn="base" hangingPunct="0">
              <a:lnSpc>
                <a:spcPct val="100000"/>
              </a:lnSpc>
              <a:spcBef>
                <a:spcPts val="600"/>
              </a:spcBef>
              <a:spcAft>
                <a:spcPct val="0"/>
              </a:spcAft>
              <a:buClrTx/>
              <a:buFont typeface="Arial" panose="020B0604020202020204" pitchFamily="34" charset="0"/>
              <a:buChar char="•"/>
            </a:pPr>
            <a:r>
              <a:rPr lang="ru-RU" sz="1700" dirty="0">
                <a:solidFill>
                  <a:schemeClr val="accent1">
                    <a:lumMod val="50000"/>
                  </a:schemeClr>
                </a:solidFill>
                <a:latin typeface="Bahnschrift SemiCondensed" panose="020B0502040204020203" pitchFamily="34" charset="0"/>
              </a:rPr>
              <a:t>данные флюорографии сотрудников</a:t>
            </a:r>
          </a:p>
          <a:p>
            <a:pPr lvl="1" algn="just" eaLnBrk="0" fontAlgn="base" hangingPunct="0">
              <a:lnSpc>
                <a:spcPct val="100000"/>
              </a:lnSpc>
              <a:spcBef>
                <a:spcPts val="600"/>
              </a:spcBef>
              <a:spcAft>
                <a:spcPct val="0"/>
              </a:spcAft>
              <a:buClrTx/>
              <a:buFont typeface="Arial" panose="020B0604020202020204" pitchFamily="34" charset="0"/>
              <a:buChar char="•"/>
            </a:pPr>
            <a:r>
              <a:rPr lang="ru-RU" sz="1700" dirty="0">
                <a:solidFill>
                  <a:schemeClr val="accent1">
                    <a:lumMod val="50000"/>
                  </a:schemeClr>
                </a:solidFill>
                <a:latin typeface="Bahnschrift SemiCondensed" panose="020B0502040204020203" pitchFamily="34" charset="0"/>
              </a:rPr>
              <a:t>списки и контингенты профессий.</a:t>
            </a:r>
          </a:p>
          <a:p>
            <a:pPr marL="0" indent="0" algn="just" eaLnBrk="0" fontAlgn="base" hangingPunct="0">
              <a:lnSpc>
                <a:spcPct val="100000"/>
              </a:lnSpc>
              <a:spcBef>
                <a:spcPts val="600"/>
              </a:spcBef>
              <a:spcAft>
                <a:spcPct val="0"/>
              </a:spcAft>
              <a:buClrTx/>
              <a:buNone/>
            </a:pPr>
            <a:r>
              <a:rPr lang="ru-RU" dirty="0">
                <a:solidFill>
                  <a:schemeClr val="accent1">
                    <a:lumMod val="50000"/>
                  </a:schemeClr>
                </a:solidFill>
                <a:latin typeface="Bahnschrift SemiCondensed" panose="020B0502040204020203" pitchFamily="34" charset="0"/>
              </a:rPr>
              <a:t>2. </a:t>
            </a:r>
            <a:r>
              <a:rPr lang="ru-RU" sz="1900" dirty="0">
                <a:solidFill>
                  <a:schemeClr val="accent1">
                    <a:lumMod val="50000"/>
                  </a:schemeClr>
                </a:solidFill>
                <a:latin typeface="Bahnschrift SemiCondensed" panose="020B0502040204020203" pitchFamily="34" charset="0"/>
              </a:rPr>
              <a:t>Профпатолог выезжает на предприятие с целью знакомства с представителями охраны труда, условиями труда и организацией рабочих мест работников основных подразделений. По результатам встречи фельдшеру Здравпункта выдается инструкция по вопросам взаимодействия в ходе ПМО.</a:t>
            </a:r>
          </a:p>
          <a:p>
            <a:pPr marL="0" indent="0" algn="just" eaLnBrk="0" fontAlgn="base" hangingPunct="0">
              <a:lnSpc>
                <a:spcPct val="100000"/>
              </a:lnSpc>
              <a:spcBef>
                <a:spcPts val="600"/>
              </a:spcBef>
              <a:spcAft>
                <a:spcPct val="0"/>
              </a:spcAft>
              <a:buClrTx/>
              <a:buNone/>
            </a:pPr>
            <a:r>
              <a:rPr lang="ru-RU" sz="1900" dirty="0">
                <a:solidFill>
                  <a:schemeClr val="accent1">
                    <a:lumMod val="50000"/>
                  </a:schemeClr>
                </a:solidFill>
                <a:latin typeface="Bahnschrift SemiCondensed" panose="020B0502040204020203" pitchFamily="34" charset="0"/>
              </a:rPr>
              <a:t>3. Медицинский куратор согласовывает регламент взаимодействия между заказчиком и службами Исполнителя по срокам проведения ПМО и передачи документации, разрешения вопросов о профпригодности в сложных ситуациях и</a:t>
            </a:r>
            <a:r>
              <a:rPr lang="en-US" sz="1900" dirty="0">
                <a:solidFill>
                  <a:schemeClr val="accent1">
                    <a:lumMod val="50000"/>
                  </a:schemeClr>
                </a:solidFill>
                <a:latin typeface="Bahnschrift SemiCondensed" panose="020B0502040204020203" pitchFamily="34" charset="0"/>
              </a:rPr>
              <a:t> </a:t>
            </a:r>
            <a:r>
              <a:rPr lang="ru-RU" sz="1900" dirty="0">
                <a:solidFill>
                  <a:schemeClr val="accent1">
                    <a:lumMod val="50000"/>
                  </a:schemeClr>
                </a:solidFill>
                <a:latin typeface="Bahnschrift SemiCondensed" panose="020B0502040204020203" pitchFamily="34" charset="0"/>
              </a:rPr>
              <a:t>т.д. </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endParaRPr lang="ru-RU" dirty="0">
              <a:solidFill>
                <a:schemeClr val="accent1">
                  <a:lumMod val="50000"/>
                </a:schemeClr>
              </a:solidFill>
              <a:latin typeface="Bahnschrift SemiCondensed" panose="020B0502040204020203" pitchFamily="34" charset="0"/>
            </a:endParaRPr>
          </a:p>
        </p:txBody>
      </p:sp>
    </p:spTree>
    <p:extLst>
      <p:ext uri="{BB962C8B-B14F-4D97-AF65-F5344CB8AC3E}">
        <p14:creationId xmlns:p14="http://schemas.microsoft.com/office/powerpoint/2010/main" val="18005542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2"/>
          <a:stretch>
            <a:fillRect/>
          </a:stretch>
        </p:blipFill>
        <p:spPr>
          <a:xfrm>
            <a:off x="378612" y="6014397"/>
            <a:ext cx="2984180" cy="426738"/>
          </a:xfrm>
          <a:prstGeom prst="rect">
            <a:avLst/>
          </a:prstGeom>
        </p:spPr>
      </p:pic>
      <p:sp>
        <p:nvSpPr>
          <p:cNvPr id="19" name="Заголовок 1">
            <a:extLst>
              <a:ext uri="{FF2B5EF4-FFF2-40B4-BE49-F238E27FC236}">
                <a16:creationId xmlns:a16="http://schemas.microsoft.com/office/drawing/2014/main" id="{9F25514A-1A69-EC4A-E707-0E334CFD440D}"/>
              </a:ext>
            </a:extLst>
          </p:cNvPr>
          <p:cNvSpPr txBox="1">
            <a:spLocks/>
          </p:cNvSpPr>
          <p:nvPr/>
        </p:nvSpPr>
        <p:spPr>
          <a:xfrm>
            <a:off x="612843" y="164606"/>
            <a:ext cx="11275124" cy="1319088"/>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ru-RU" sz="4000" b="1" spc="-100" dirty="0">
                <a:solidFill>
                  <a:schemeClr val="accent1">
                    <a:lumMod val="75000"/>
                  </a:schemeClr>
                </a:solidFill>
                <a:latin typeface="Bahnschrift SemiBold SemiConden" panose="020B0502040204020203" pitchFamily="34" charset="0"/>
              </a:rPr>
              <a:t>Пример реализации комплексного подхода  при проведении периодического осмотра (ПМО) работников</a:t>
            </a:r>
            <a:endParaRPr lang="ru-RU" sz="4000" dirty="0">
              <a:latin typeface="Bahnschrift SemiBold SemiConden" panose="020B0502040204020203" pitchFamily="34" charset="0"/>
            </a:endParaRPr>
          </a:p>
        </p:txBody>
      </p:sp>
      <p:sp>
        <p:nvSpPr>
          <p:cNvPr id="20" name="Текст 2">
            <a:extLst>
              <a:ext uri="{FF2B5EF4-FFF2-40B4-BE49-F238E27FC236}">
                <a16:creationId xmlns:a16="http://schemas.microsoft.com/office/drawing/2014/main" id="{B6891745-0C24-7EA4-8269-5C431A247CA7}"/>
              </a:ext>
            </a:extLst>
          </p:cNvPr>
          <p:cNvSpPr txBox="1">
            <a:spLocks/>
          </p:cNvSpPr>
          <p:nvPr/>
        </p:nvSpPr>
        <p:spPr>
          <a:xfrm>
            <a:off x="612843" y="1572307"/>
            <a:ext cx="10972799" cy="4014217"/>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eaLnBrk="0" fontAlgn="base" hangingPunct="0">
              <a:lnSpc>
                <a:spcPct val="100000"/>
              </a:lnSpc>
              <a:spcBef>
                <a:spcPct val="0"/>
              </a:spcBef>
              <a:spcAft>
                <a:spcPct val="0"/>
              </a:spcAft>
              <a:buClrTx/>
              <a:buFont typeface="Wingdings" panose="05000000000000000000" pitchFamily="2" charset="2"/>
              <a:buChar char="q"/>
            </a:pPr>
            <a:endParaRPr lang="ru-RU" dirty="0">
              <a:solidFill>
                <a:schemeClr val="accent1">
                  <a:lumMod val="50000"/>
                </a:schemeClr>
              </a:solidFill>
              <a:latin typeface="Bahnschrift SemiCondensed" panose="020B0502040204020203" pitchFamily="34" charset="0"/>
            </a:endParaRP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2" name="Текст 2">
            <a:extLst>
              <a:ext uri="{FF2B5EF4-FFF2-40B4-BE49-F238E27FC236}">
                <a16:creationId xmlns:a16="http://schemas.microsoft.com/office/drawing/2014/main" id="{F42F552E-9673-1838-7F7A-2D51EC0112F6}"/>
              </a:ext>
            </a:extLst>
          </p:cNvPr>
          <p:cNvSpPr txBox="1">
            <a:spLocks/>
          </p:cNvSpPr>
          <p:nvPr/>
        </p:nvSpPr>
        <p:spPr>
          <a:xfrm>
            <a:off x="606358" y="1463849"/>
            <a:ext cx="10966314" cy="3494046"/>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just" eaLnBrk="0" fontAlgn="base" hangingPunct="0">
              <a:lnSpc>
                <a:spcPct val="100000"/>
              </a:lnSpc>
              <a:spcBef>
                <a:spcPct val="0"/>
              </a:spcBef>
              <a:spcAft>
                <a:spcPct val="0"/>
              </a:spcAft>
              <a:buClrTx/>
              <a:buNone/>
            </a:pPr>
            <a:r>
              <a:rPr lang="en-US" b="1" dirty="0">
                <a:solidFill>
                  <a:schemeClr val="accent1">
                    <a:lumMod val="50000"/>
                  </a:schemeClr>
                </a:solidFill>
                <a:latin typeface="Bahnschrift SemiCondensed" panose="020B0502040204020203" pitchFamily="34" charset="0"/>
              </a:rPr>
              <a:t>II. </a:t>
            </a:r>
            <a:r>
              <a:rPr lang="ru-RU" b="1" dirty="0">
                <a:solidFill>
                  <a:schemeClr val="accent1">
                    <a:lumMod val="50000"/>
                  </a:schemeClr>
                </a:solidFill>
                <a:latin typeface="Bahnschrift SemiCondensed" panose="020B0502040204020203" pitchFamily="34" charset="0"/>
              </a:rPr>
              <a:t>ОСНОВНОЙ ЭТАП</a:t>
            </a:r>
          </a:p>
          <a:p>
            <a:pPr marL="0" indent="0" algn="just" eaLnBrk="0" fontAlgn="base" hangingPunct="0">
              <a:lnSpc>
                <a:spcPct val="100000"/>
              </a:lnSpc>
              <a:spcBef>
                <a:spcPct val="0"/>
              </a:spcBef>
              <a:spcAft>
                <a:spcPct val="0"/>
              </a:spcAft>
              <a:buClrTx/>
              <a:buNone/>
            </a:pPr>
            <a:endParaRPr lang="ru-RU" sz="1000" b="1" dirty="0">
              <a:solidFill>
                <a:schemeClr val="accent1">
                  <a:lumMod val="50000"/>
                </a:schemeClr>
              </a:solidFill>
              <a:latin typeface="Bahnschrift SemiCondensed" panose="020B0502040204020203" pitchFamily="34" charset="0"/>
            </a:endParaRPr>
          </a:p>
          <a:p>
            <a:pPr marL="0" indent="0" algn="just" eaLnBrk="0" fontAlgn="base" hangingPunct="0">
              <a:lnSpc>
                <a:spcPct val="100000"/>
              </a:lnSpc>
              <a:spcBef>
                <a:spcPct val="0"/>
              </a:spcBef>
              <a:spcAft>
                <a:spcPct val="0"/>
              </a:spcAft>
              <a:buClrTx/>
              <a:buNone/>
            </a:pPr>
            <a:r>
              <a:rPr lang="ru-RU" dirty="0">
                <a:solidFill>
                  <a:schemeClr val="accent1">
                    <a:lumMod val="50000"/>
                  </a:schemeClr>
                </a:solidFill>
                <a:latin typeface="Bahnschrift SemiCondensed" panose="020B0502040204020203" pitchFamily="34" charset="0"/>
              </a:rPr>
              <a:t>1. Проведение периодического осмотра работников в соответствии со статьями 220 Трудового Кодекса РФ, ст. 24, 46 № 323-ФЗ «Об основах охраны здоровья граждан в Российской Федерации» от 21 ноября 2011 г., по приказу Минздрава России от 28 января 2021 г. N 29н. согласно календарного плана.</a:t>
            </a:r>
          </a:p>
          <a:p>
            <a:pPr marL="0" indent="0" algn="just" eaLnBrk="0" fontAlgn="base" hangingPunct="0">
              <a:lnSpc>
                <a:spcPct val="100000"/>
              </a:lnSpc>
              <a:spcBef>
                <a:spcPct val="0"/>
              </a:spcBef>
              <a:spcAft>
                <a:spcPct val="0"/>
              </a:spcAft>
              <a:buClrTx/>
              <a:buNone/>
            </a:pPr>
            <a:endParaRPr lang="ru-RU" dirty="0">
              <a:solidFill>
                <a:schemeClr val="accent1">
                  <a:lumMod val="50000"/>
                </a:schemeClr>
              </a:solidFill>
              <a:latin typeface="Bahnschrift SemiCondensed" panose="020B0502040204020203" pitchFamily="34" charset="0"/>
            </a:endParaRPr>
          </a:p>
          <a:p>
            <a:pPr marL="0" indent="0" algn="just" eaLnBrk="0" fontAlgn="base" hangingPunct="0">
              <a:lnSpc>
                <a:spcPct val="100000"/>
              </a:lnSpc>
              <a:spcBef>
                <a:spcPct val="0"/>
              </a:spcBef>
              <a:spcAft>
                <a:spcPct val="0"/>
              </a:spcAft>
              <a:buClrTx/>
              <a:buNone/>
            </a:pPr>
            <a:r>
              <a:rPr lang="ru-RU" dirty="0">
                <a:solidFill>
                  <a:schemeClr val="accent1">
                    <a:lumMod val="50000"/>
                  </a:schemeClr>
                </a:solidFill>
                <a:latin typeface="Bahnschrift SemiCondensed" panose="020B0502040204020203" pitchFamily="34" charset="0"/>
              </a:rPr>
              <a:t>2. Привлечение врачебного персонала здравпункта к вопросам организации и  проведения ПМО с целью</a:t>
            </a:r>
            <a:r>
              <a:rPr lang="en-US" dirty="0">
                <a:solidFill>
                  <a:schemeClr val="accent1">
                    <a:lumMod val="50000"/>
                  </a:schemeClr>
                </a:solidFill>
                <a:latin typeface="Bahnschrift SemiCondensed" panose="020B0502040204020203" pitchFamily="34" charset="0"/>
              </a:rPr>
              <a:t> </a:t>
            </a:r>
            <a:r>
              <a:rPr lang="ru-RU" dirty="0">
                <a:solidFill>
                  <a:schemeClr val="accent1">
                    <a:lumMod val="50000"/>
                  </a:schemeClr>
                </a:solidFill>
                <a:latin typeface="Bahnschrift SemiCondensed" panose="020B0502040204020203" pitchFamily="34" charset="0"/>
              </a:rPr>
              <a:t>дальнейшего контроля выполнения работниками выданных рекомендаций.</a:t>
            </a:r>
          </a:p>
          <a:p>
            <a:pPr marL="0" indent="0" algn="just" eaLnBrk="0" fontAlgn="base" hangingPunct="0">
              <a:lnSpc>
                <a:spcPct val="100000"/>
              </a:lnSpc>
              <a:spcBef>
                <a:spcPct val="0"/>
              </a:spcBef>
              <a:spcAft>
                <a:spcPct val="0"/>
              </a:spcAft>
              <a:buClrTx/>
              <a:buNone/>
            </a:pPr>
            <a:endParaRPr lang="ru-RU" dirty="0">
              <a:solidFill>
                <a:schemeClr val="accent1">
                  <a:lumMod val="50000"/>
                </a:schemeClr>
              </a:solidFill>
              <a:latin typeface="Bahnschrift SemiCondensed" panose="020B0502040204020203" pitchFamily="34" charset="0"/>
            </a:endParaRPr>
          </a:p>
          <a:p>
            <a:pPr marL="0" indent="0" algn="just" eaLnBrk="0" fontAlgn="base" hangingPunct="0">
              <a:lnSpc>
                <a:spcPct val="100000"/>
              </a:lnSpc>
              <a:spcBef>
                <a:spcPct val="0"/>
              </a:spcBef>
              <a:spcAft>
                <a:spcPct val="0"/>
              </a:spcAft>
              <a:buClrTx/>
              <a:buNone/>
            </a:pPr>
            <a:r>
              <a:rPr lang="ru-RU" dirty="0">
                <a:solidFill>
                  <a:schemeClr val="accent1">
                    <a:lumMod val="50000"/>
                  </a:schemeClr>
                </a:solidFill>
                <a:latin typeface="Bahnschrift SemiCondensed" panose="020B0502040204020203" pitchFamily="34" charset="0"/>
              </a:rPr>
              <a:t>3. Время прохождения полного осмотра одного работника всеми необходимыми врачами- специалистами составляет 40-60 минут.</a:t>
            </a:r>
            <a:endParaRPr lang="en-US" dirty="0">
              <a:solidFill>
                <a:schemeClr val="accent1">
                  <a:lumMod val="50000"/>
                </a:schemeClr>
              </a:solidFill>
              <a:latin typeface="Bahnschrift SemiCondensed" panose="020B0502040204020203" pitchFamily="34" charset="0"/>
            </a:endParaRPr>
          </a:p>
          <a:p>
            <a:pPr marL="0" indent="0" algn="just" eaLnBrk="0" fontAlgn="base" hangingPunct="0">
              <a:lnSpc>
                <a:spcPct val="100000"/>
              </a:lnSpc>
              <a:spcBef>
                <a:spcPct val="0"/>
              </a:spcBef>
              <a:spcAft>
                <a:spcPct val="0"/>
              </a:spcAft>
              <a:buClrTx/>
              <a:buNone/>
            </a:pPr>
            <a:endParaRPr lang="ru-RU" dirty="0">
              <a:solidFill>
                <a:schemeClr val="accent1">
                  <a:lumMod val="50000"/>
                </a:schemeClr>
              </a:solidFill>
              <a:latin typeface="Bahnschrift SemiCondensed" panose="020B0502040204020203" pitchFamily="34" charset="0"/>
            </a:endParaRPr>
          </a:p>
          <a:p>
            <a:pPr marL="457200" indent="-457200" algn="just" eaLnBrk="0" fontAlgn="base" hangingPunct="0">
              <a:lnSpc>
                <a:spcPct val="100000"/>
              </a:lnSpc>
              <a:spcBef>
                <a:spcPct val="0"/>
              </a:spcBef>
              <a:spcAft>
                <a:spcPct val="0"/>
              </a:spcAft>
              <a:buClrTx/>
              <a:buAutoNum type="arabicPeriod"/>
            </a:pPr>
            <a:endParaRPr lang="ru-RU" dirty="0">
              <a:solidFill>
                <a:schemeClr val="accent1">
                  <a:lumMod val="50000"/>
                </a:schemeClr>
              </a:solidFill>
              <a:latin typeface="Bahnschrift SemiCondensed" panose="020B0502040204020203" pitchFamily="34" charset="0"/>
            </a:endParaRP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endParaRPr lang="ru-RU" dirty="0">
              <a:solidFill>
                <a:schemeClr val="accent1">
                  <a:lumMod val="50000"/>
                </a:schemeClr>
              </a:solidFill>
              <a:latin typeface="Bahnschrift SemiCondensed" panose="020B0502040204020203" pitchFamily="34" charset="0"/>
            </a:endParaRPr>
          </a:p>
        </p:txBody>
      </p:sp>
      <p:pic>
        <p:nvPicPr>
          <p:cNvPr id="3" name="Рисунок 2">
            <a:extLst>
              <a:ext uri="{FF2B5EF4-FFF2-40B4-BE49-F238E27FC236}">
                <a16:creationId xmlns:a16="http://schemas.microsoft.com/office/drawing/2014/main" id="{4821E167-D44E-6F52-20A4-F08F6D6EB40C}"/>
              </a:ext>
            </a:extLst>
          </p:cNvPr>
          <p:cNvPicPr>
            <a:picLocks noChangeAspect="1"/>
          </p:cNvPicPr>
          <p:nvPr/>
        </p:nvPicPr>
        <p:blipFill>
          <a:blip r:embed="rId3"/>
          <a:stretch>
            <a:fillRect/>
          </a:stretch>
        </p:blipFill>
        <p:spPr>
          <a:xfrm>
            <a:off x="8467208" y="4227897"/>
            <a:ext cx="3420759" cy="3420759"/>
          </a:xfrm>
          <a:prstGeom prst="rect">
            <a:avLst/>
          </a:prstGeom>
        </p:spPr>
      </p:pic>
    </p:spTree>
    <p:extLst>
      <p:ext uri="{BB962C8B-B14F-4D97-AF65-F5344CB8AC3E}">
        <p14:creationId xmlns:p14="http://schemas.microsoft.com/office/powerpoint/2010/main" val="360118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2"/>
          <a:stretch>
            <a:fillRect/>
          </a:stretch>
        </p:blipFill>
        <p:spPr>
          <a:xfrm>
            <a:off x="378612" y="6014397"/>
            <a:ext cx="2984180" cy="426738"/>
          </a:xfrm>
          <a:prstGeom prst="rect">
            <a:avLst/>
          </a:prstGeom>
        </p:spPr>
      </p:pic>
      <p:sp>
        <p:nvSpPr>
          <p:cNvPr id="19" name="Заголовок 1">
            <a:extLst>
              <a:ext uri="{FF2B5EF4-FFF2-40B4-BE49-F238E27FC236}">
                <a16:creationId xmlns:a16="http://schemas.microsoft.com/office/drawing/2014/main" id="{9F25514A-1A69-EC4A-E707-0E334CFD440D}"/>
              </a:ext>
            </a:extLst>
          </p:cNvPr>
          <p:cNvSpPr txBox="1">
            <a:spLocks/>
          </p:cNvSpPr>
          <p:nvPr/>
        </p:nvSpPr>
        <p:spPr>
          <a:xfrm>
            <a:off x="612843" y="164606"/>
            <a:ext cx="11275124" cy="1319088"/>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ru-RU" sz="4000" b="1" spc="-100" dirty="0">
                <a:solidFill>
                  <a:schemeClr val="accent1">
                    <a:lumMod val="75000"/>
                  </a:schemeClr>
                </a:solidFill>
                <a:latin typeface="Bahnschrift SemiBold SemiConden" panose="020B0502040204020203" pitchFamily="34" charset="0"/>
              </a:rPr>
              <a:t>Пример реализации комплексного подхода  при проведении периодического осмотра (ПМО) работников</a:t>
            </a:r>
            <a:endParaRPr lang="ru-RU" sz="4000" dirty="0">
              <a:latin typeface="Bahnschrift SemiBold SemiConden" panose="020B0502040204020203" pitchFamily="34" charset="0"/>
            </a:endParaRPr>
          </a:p>
        </p:txBody>
      </p:sp>
      <p:sp>
        <p:nvSpPr>
          <p:cNvPr id="20" name="Текст 2">
            <a:extLst>
              <a:ext uri="{FF2B5EF4-FFF2-40B4-BE49-F238E27FC236}">
                <a16:creationId xmlns:a16="http://schemas.microsoft.com/office/drawing/2014/main" id="{B6891745-0C24-7EA4-8269-5C431A247CA7}"/>
              </a:ext>
            </a:extLst>
          </p:cNvPr>
          <p:cNvSpPr txBox="1">
            <a:spLocks/>
          </p:cNvSpPr>
          <p:nvPr/>
        </p:nvSpPr>
        <p:spPr>
          <a:xfrm>
            <a:off x="612843" y="1572307"/>
            <a:ext cx="10972799" cy="4014217"/>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eaLnBrk="0" fontAlgn="base" hangingPunct="0">
              <a:lnSpc>
                <a:spcPct val="100000"/>
              </a:lnSpc>
              <a:spcBef>
                <a:spcPct val="0"/>
              </a:spcBef>
              <a:spcAft>
                <a:spcPct val="0"/>
              </a:spcAft>
              <a:buClrTx/>
              <a:buFont typeface="Wingdings" panose="05000000000000000000" pitchFamily="2" charset="2"/>
              <a:buChar char="q"/>
            </a:pPr>
            <a:endParaRPr lang="ru-RU" dirty="0">
              <a:solidFill>
                <a:schemeClr val="accent1">
                  <a:lumMod val="50000"/>
                </a:schemeClr>
              </a:solidFill>
              <a:latin typeface="Bahnschrift SemiCondensed" panose="020B0502040204020203" pitchFamily="34" charset="0"/>
            </a:endParaRP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2" name="Текст 2">
            <a:extLst>
              <a:ext uri="{FF2B5EF4-FFF2-40B4-BE49-F238E27FC236}">
                <a16:creationId xmlns:a16="http://schemas.microsoft.com/office/drawing/2014/main" id="{F42F552E-9673-1838-7F7A-2D51EC0112F6}"/>
              </a:ext>
            </a:extLst>
          </p:cNvPr>
          <p:cNvSpPr txBox="1">
            <a:spLocks/>
          </p:cNvSpPr>
          <p:nvPr/>
        </p:nvSpPr>
        <p:spPr>
          <a:xfrm>
            <a:off x="619328" y="1494554"/>
            <a:ext cx="10966314" cy="3568972"/>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just" eaLnBrk="0" fontAlgn="base" hangingPunct="0">
              <a:lnSpc>
                <a:spcPct val="100000"/>
              </a:lnSpc>
              <a:spcBef>
                <a:spcPct val="0"/>
              </a:spcBef>
              <a:spcAft>
                <a:spcPct val="0"/>
              </a:spcAft>
              <a:buClrTx/>
              <a:buNone/>
            </a:pPr>
            <a:r>
              <a:rPr lang="en-US" b="1" dirty="0">
                <a:solidFill>
                  <a:schemeClr val="accent1">
                    <a:lumMod val="50000"/>
                  </a:schemeClr>
                </a:solidFill>
                <a:latin typeface="Bahnschrift SemiCondensed" panose="020B0502040204020203" pitchFamily="34" charset="0"/>
              </a:rPr>
              <a:t>III. </a:t>
            </a:r>
            <a:r>
              <a:rPr lang="ru-RU" b="1" dirty="0">
                <a:solidFill>
                  <a:schemeClr val="accent1">
                    <a:lumMod val="50000"/>
                  </a:schemeClr>
                </a:solidFill>
                <a:latin typeface="Bahnschrift SemiCondensed" panose="020B0502040204020203" pitchFamily="34" charset="0"/>
              </a:rPr>
              <a:t>ЗАКЛЮЧИТЕЛЬНЫЙ ЭТАП</a:t>
            </a:r>
          </a:p>
          <a:p>
            <a:pPr marL="457200" indent="-457200" algn="just" eaLnBrk="0" fontAlgn="base" hangingPunct="0">
              <a:lnSpc>
                <a:spcPct val="100000"/>
              </a:lnSpc>
              <a:spcBef>
                <a:spcPct val="0"/>
              </a:spcBef>
              <a:spcAft>
                <a:spcPct val="0"/>
              </a:spcAft>
              <a:buClrTx/>
              <a:buAutoNum type="arabicPeriod"/>
            </a:pPr>
            <a:r>
              <a:rPr lang="ru-RU" dirty="0">
                <a:solidFill>
                  <a:schemeClr val="accent1">
                    <a:lumMod val="50000"/>
                  </a:schemeClr>
                </a:solidFill>
                <a:latin typeface="Bahnschrift SemiCondensed" panose="020B0502040204020203" pitchFamily="34" charset="0"/>
              </a:rPr>
              <a:t>Согласование редакции заключительного акта с Заказчиком.</a:t>
            </a:r>
          </a:p>
          <a:p>
            <a:pPr marL="457200" indent="-457200" algn="just" eaLnBrk="0" fontAlgn="base" hangingPunct="0">
              <a:lnSpc>
                <a:spcPct val="100000"/>
              </a:lnSpc>
              <a:spcBef>
                <a:spcPct val="0"/>
              </a:spcBef>
              <a:spcAft>
                <a:spcPct val="0"/>
              </a:spcAft>
              <a:buClrTx/>
              <a:buAutoNum type="arabicPeriod"/>
            </a:pPr>
            <a:r>
              <a:rPr lang="ru-RU" dirty="0">
                <a:solidFill>
                  <a:schemeClr val="accent1">
                    <a:lumMod val="50000"/>
                  </a:schemeClr>
                </a:solidFill>
                <a:latin typeface="Bahnschrift SemiCondensed" panose="020B0502040204020203" pitchFamily="34" charset="0"/>
              </a:rPr>
              <a:t>Согласование заключительного акта в управлении Роспотребнадзора, передача акта Заказчику, заключения на работников. </a:t>
            </a:r>
          </a:p>
          <a:p>
            <a:pPr marL="457200" indent="-457200" algn="just" eaLnBrk="0" fontAlgn="base" hangingPunct="0">
              <a:lnSpc>
                <a:spcPct val="100000"/>
              </a:lnSpc>
              <a:spcBef>
                <a:spcPct val="0"/>
              </a:spcBef>
              <a:spcAft>
                <a:spcPct val="0"/>
              </a:spcAft>
              <a:buClrTx/>
              <a:buAutoNum type="arabicPeriod"/>
            </a:pPr>
            <a:r>
              <a:rPr lang="ru-RU" dirty="0">
                <a:solidFill>
                  <a:schemeClr val="accent1">
                    <a:lumMod val="50000"/>
                  </a:schemeClr>
                </a:solidFill>
                <a:latin typeface="Bahnschrift SemiCondensed" panose="020B0502040204020203" pitchFamily="34" charset="0"/>
              </a:rPr>
              <a:t>Передача Заказчику статистических данных и рекомендаций. </a:t>
            </a:r>
          </a:p>
          <a:p>
            <a:pPr marL="457200" indent="-457200" algn="just" eaLnBrk="0" fontAlgn="base" hangingPunct="0">
              <a:lnSpc>
                <a:spcPct val="100000"/>
              </a:lnSpc>
              <a:spcBef>
                <a:spcPct val="0"/>
              </a:spcBef>
              <a:spcAft>
                <a:spcPct val="0"/>
              </a:spcAft>
              <a:buClrTx/>
              <a:buAutoNum type="arabicPeriod"/>
            </a:pPr>
            <a:r>
              <a:rPr lang="ru-RU" dirty="0">
                <a:solidFill>
                  <a:schemeClr val="accent1">
                    <a:lumMod val="50000"/>
                  </a:schemeClr>
                </a:solidFill>
                <a:latin typeface="Bahnschrift SemiCondensed" panose="020B0502040204020203" pitchFamily="34" charset="0"/>
              </a:rPr>
              <a:t>Выдача работникам выписок из карт ПМО осуществляется сотрудниками здравпункта с фиксацией получения.</a:t>
            </a:r>
          </a:p>
          <a:p>
            <a:pPr marL="457200" indent="-457200" algn="just" eaLnBrk="0" fontAlgn="base" hangingPunct="0">
              <a:lnSpc>
                <a:spcPct val="100000"/>
              </a:lnSpc>
              <a:spcBef>
                <a:spcPct val="0"/>
              </a:spcBef>
              <a:spcAft>
                <a:spcPct val="0"/>
              </a:spcAft>
              <a:buClrTx/>
              <a:buAutoNum type="arabicPeriod"/>
            </a:pPr>
            <a:r>
              <a:rPr lang="ru-RU" dirty="0">
                <a:solidFill>
                  <a:schemeClr val="accent1">
                    <a:lumMod val="50000"/>
                  </a:schemeClr>
                </a:solidFill>
                <a:latin typeface="Bahnschrift SemiCondensed" panose="020B0502040204020203" pitchFamily="34" charset="0"/>
              </a:rPr>
              <a:t>Взаимодействие с центрами профпатологии. Работа с лечебными учреждениями по вопросам дообследований и реабилитации работников выявленных групп риска.</a:t>
            </a:r>
          </a:p>
          <a:p>
            <a:pPr marL="457200" indent="-457200" algn="just" eaLnBrk="0" fontAlgn="base" hangingPunct="0">
              <a:lnSpc>
                <a:spcPct val="100000"/>
              </a:lnSpc>
              <a:spcBef>
                <a:spcPct val="0"/>
              </a:spcBef>
              <a:spcAft>
                <a:spcPct val="0"/>
              </a:spcAft>
              <a:buClrTx/>
              <a:buAutoNum type="arabicPeriod"/>
            </a:pPr>
            <a:r>
              <a:rPr lang="ru-RU" dirty="0">
                <a:solidFill>
                  <a:schemeClr val="accent1">
                    <a:lumMod val="50000"/>
                  </a:schemeClr>
                </a:solidFill>
                <a:latin typeface="Bahnschrift SemiCondensed" panose="020B0502040204020203" pitchFamily="34" charset="0"/>
              </a:rPr>
              <a:t>Передача фельдшеру здравпункта поименных списков работников выявленных групп риска с целью контроля состояния их здоровья и проведения назначенных дополнительных обследований.</a:t>
            </a:r>
          </a:p>
        </p:txBody>
      </p:sp>
    </p:spTree>
    <p:extLst>
      <p:ext uri="{BB962C8B-B14F-4D97-AF65-F5344CB8AC3E}">
        <p14:creationId xmlns:p14="http://schemas.microsoft.com/office/powerpoint/2010/main" val="18763795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2"/>
          <a:stretch>
            <a:fillRect/>
          </a:stretch>
        </p:blipFill>
        <p:spPr>
          <a:xfrm>
            <a:off x="378612" y="6014397"/>
            <a:ext cx="2984180" cy="426738"/>
          </a:xfrm>
          <a:prstGeom prst="rect">
            <a:avLst/>
          </a:prstGeom>
        </p:spPr>
      </p:pic>
      <p:sp>
        <p:nvSpPr>
          <p:cNvPr id="19" name="Заголовок 1">
            <a:extLst>
              <a:ext uri="{FF2B5EF4-FFF2-40B4-BE49-F238E27FC236}">
                <a16:creationId xmlns:a16="http://schemas.microsoft.com/office/drawing/2014/main" id="{9F25514A-1A69-EC4A-E707-0E334CFD440D}"/>
              </a:ext>
            </a:extLst>
          </p:cNvPr>
          <p:cNvSpPr txBox="1">
            <a:spLocks/>
          </p:cNvSpPr>
          <p:nvPr/>
        </p:nvSpPr>
        <p:spPr>
          <a:xfrm>
            <a:off x="612843" y="367099"/>
            <a:ext cx="11275124" cy="1149288"/>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ru-RU" sz="4000" b="1" spc="-100" dirty="0">
                <a:solidFill>
                  <a:schemeClr val="accent1">
                    <a:lumMod val="75000"/>
                  </a:schemeClr>
                </a:solidFill>
                <a:latin typeface="Bahnschrift SemiBold SemiConden" panose="020B0502040204020203" pitchFamily="34" charset="0"/>
              </a:rPr>
              <a:t>Компания «</a:t>
            </a:r>
            <a:r>
              <a:rPr lang="ru-RU" sz="4000" b="1" spc="-100" dirty="0" err="1">
                <a:solidFill>
                  <a:schemeClr val="accent1">
                    <a:lumMod val="75000"/>
                  </a:schemeClr>
                </a:solidFill>
                <a:latin typeface="Bahnschrift SemiBold SemiConden" panose="020B0502040204020203" pitchFamily="34" charset="0"/>
              </a:rPr>
              <a:t>МедКонсультант</a:t>
            </a:r>
            <a:r>
              <a:rPr lang="ru-RU" sz="4000" b="1" spc="-100" dirty="0">
                <a:solidFill>
                  <a:schemeClr val="accent1">
                    <a:lumMod val="75000"/>
                  </a:schemeClr>
                </a:solidFill>
                <a:latin typeface="Bahnschrift SemiBold SemiConden" panose="020B0502040204020203" pitchFamily="34" charset="0"/>
              </a:rPr>
              <a:t>»: наш опыт</a:t>
            </a:r>
          </a:p>
        </p:txBody>
      </p:sp>
      <p:sp>
        <p:nvSpPr>
          <p:cNvPr id="20" name="Текст 2">
            <a:extLst>
              <a:ext uri="{FF2B5EF4-FFF2-40B4-BE49-F238E27FC236}">
                <a16:creationId xmlns:a16="http://schemas.microsoft.com/office/drawing/2014/main" id="{B6891745-0C24-7EA4-8269-5C431A247CA7}"/>
              </a:ext>
            </a:extLst>
          </p:cNvPr>
          <p:cNvSpPr txBox="1">
            <a:spLocks/>
          </p:cNvSpPr>
          <p:nvPr/>
        </p:nvSpPr>
        <p:spPr>
          <a:xfrm>
            <a:off x="606358" y="1057559"/>
            <a:ext cx="10972799" cy="4443662"/>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lang="ru-RU" b="1" dirty="0">
                <a:solidFill>
                  <a:schemeClr val="accent1">
                    <a:lumMod val="50000"/>
                  </a:schemeClr>
                </a:solidFill>
                <a:latin typeface="Bahnschrift SemiCondensed" panose="020B0502040204020203" pitchFamily="34" charset="0"/>
              </a:rPr>
              <a:t>Опыт </a:t>
            </a:r>
            <a:r>
              <a:rPr lang="ru-RU" dirty="0">
                <a:solidFill>
                  <a:schemeClr val="accent1">
                    <a:lumMod val="50000"/>
                  </a:schemeClr>
                </a:solidFill>
                <a:latin typeface="Bahnschrift SemiCondensed" panose="020B0502040204020203" pitchFamily="34" charset="0"/>
              </a:rPr>
              <a:t>промышленной медицины </a:t>
            </a:r>
            <a:r>
              <a:rPr lang="ru-RU" b="1" dirty="0">
                <a:solidFill>
                  <a:schemeClr val="accent1">
                    <a:lumMod val="50000"/>
                  </a:schemeClr>
                </a:solidFill>
                <a:latin typeface="Bahnschrift SemiCondensed" panose="020B0502040204020203" pitchFamily="34" charset="0"/>
              </a:rPr>
              <a:t>с 2003 года.</a:t>
            </a:r>
          </a:p>
          <a:p>
            <a:pPr marL="0" marR="0" lvl="0" indent="0" algn="just" defTabSz="914400" rtl="0" eaLnBrk="0" fontAlgn="base" latinLnBrk="0" hangingPunct="0">
              <a:lnSpc>
                <a:spcPct val="100000"/>
              </a:lnSpc>
              <a:spcBef>
                <a:spcPct val="0"/>
              </a:spcBef>
              <a:spcAft>
                <a:spcPct val="0"/>
              </a:spcAft>
              <a:buClrTx/>
              <a:buSzTx/>
              <a:buNone/>
              <a:tabLst/>
            </a:pPr>
            <a:endParaRPr lang="ru-RU" dirty="0">
              <a:solidFill>
                <a:schemeClr val="accent1">
                  <a:lumMod val="50000"/>
                </a:schemeClr>
              </a:solidFill>
              <a:latin typeface="Bahnschrift SemiCondensed" panose="020B0502040204020203"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lang="ru-RU" dirty="0">
                <a:solidFill>
                  <a:schemeClr val="accent1">
                    <a:lumMod val="50000"/>
                  </a:schemeClr>
                </a:solidFill>
                <a:latin typeface="Bahnschrift SemiCondensed" panose="020B0502040204020203" pitchFamily="34" charset="0"/>
              </a:rPr>
              <a:t>Осуществляем </a:t>
            </a:r>
            <a:r>
              <a:rPr lang="ru-RU" b="1" dirty="0">
                <a:solidFill>
                  <a:schemeClr val="accent1">
                    <a:lumMod val="50000"/>
                  </a:schemeClr>
                </a:solidFill>
                <a:latin typeface="Bahnschrift SemiCondensed" panose="020B0502040204020203" pitchFamily="34" charset="0"/>
              </a:rPr>
              <a:t>содержание 25 здравпунктов</a:t>
            </a:r>
            <a:r>
              <a:rPr lang="ru-RU" dirty="0">
                <a:solidFill>
                  <a:schemeClr val="accent1">
                    <a:lumMod val="50000"/>
                  </a:schemeClr>
                </a:solidFill>
                <a:latin typeface="Bahnschrift SemiCondensed" panose="020B0502040204020203" pitchFamily="34" charset="0"/>
              </a:rPr>
              <a:t>: 4 врачебных и 21 фельдшерского.</a:t>
            </a:r>
          </a:p>
          <a:p>
            <a:pPr marL="0" marR="0" lvl="0" indent="0" algn="just" defTabSz="914400" rtl="0" eaLnBrk="0" fontAlgn="base" latinLnBrk="0" hangingPunct="0">
              <a:lnSpc>
                <a:spcPct val="100000"/>
              </a:lnSpc>
              <a:spcBef>
                <a:spcPct val="0"/>
              </a:spcBef>
              <a:spcAft>
                <a:spcPct val="0"/>
              </a:spcAft>
              <a:buClrTx/>
              <a:buSzTx/>
              <a:buNone/>
              <a:tabLst/>
            </a:pPr>
            <a:endParaRPr lang="ru-RU" dirty="0">
              <a:solidFill>
                <a:schemeClr val="accent1">
                  <a:lumMod val="50000"/>
                </a:schemeClr>
              </a:solidFill>
              <a:latin typeface="Bahnschrift SemiCondensed" panose="020B0502040204020203"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lang="ru-RU" b="1" dirty="0">
                <a:solidFill>
                  <a:schemeClr val="accent1">
                    <a:lumMod val="50000"/>
                  </a:schemeClr>
                </a:solidFill>
                <a:latin typeface="Bahnschrift SemiCondensed" panose="020B0502040204020203" pitchFamily="34" charset="0"/>
              </a:rPr>
              <a:t>Более 13 лет лицензируем помещения</a:t>
            </a:r>
            <a:r>
              <a:rPr lang="ru-RU" dirty="0">
                <a:solidFill>
                  <a:schemeClr val="accent1">
                    <a:lumMod val="50000"/>
                  </a:schemeClr>
                </a:solidFill>
                <a:latin typeface="Bahnschrift SemiCondensed" panose="020B0502040204020203" pitchFamily="34" charset="0"/>
              </a:rPr>
              <a:t> </a:t>
            </a:r>
            <a:r>
              <a:rPr lang="ru-RU" b="1" dirty="0">
                <a:solidFill>
                  <a:schemeClr val="accent1">
                    <a:lumMod val="50000"/>
                  </a:schemeClr>
                </a:solidFill>
                <a:latin typeface="Bahnschrift SemiCondensed" panose="020B0502040204020203" pitchFamily="34" charset="0"/>
              </a:rPr>
              <a:t>здравпунктов</a:t>
            </a:r>
            <a:r>
              <a:rPr lang="ru-RU" dirty="0">
                <a:solidFill>
                  <a:schemeClr val="accent1">
                    <a:lumMod val="50000"/>
                  </a:schemeClr>
                </a:solidFill>
                <a:latin typeface="Bahnschrift SemiCondensed" panose="020B0502040204020203" pitchFamily="34" charset="0"/>
              </a:rPr>
              <a:t>, комплектуем их медицинским персоналом и необходимым оборудованием, контролируем качество и бесперебойность работы здравпункта. </a:t>
            </a:r>
          </a:p>
          <a:p>
            <a:pPr marL="0" marR="0" lvl="0" indent="0" algn="just" defTabSz="914400" rtl="0" eaLnBrk="0" fontAlgn="base" latinLnBrk="0" hangingPunct="0">
              <a:lnSpc>
                <a:spcPct val="100000"/>
              </a:lnSpc>
              <a:spcBef>
                <a:spcPct val="0"/>
              </a:spcBef>
              <a:spcAft>
                <a:spcPct val="0"/>
              </a:spcAft>
              <a:buClrTx/>
              <a:buSzTx/>
              <a:buNone/>
              <a:tabLst/>
            </a:pPr>
            <a:endParaRPr lang="ru-RU" dirty="0">
              <a:solidFill>
                <a:schemeClr val="accent1">
                  <a:lumMod val="50000"/>
                </a:schemeClr>
              </a:solidFill>
              <a:latin typeface="Bahnschrift SemiCondensed" panose="020B0502040204020203"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lang="ru-RU" dirty="0">
                <a:solidFill>
                  <a:schemeClr val="accent1">
                    <a:lumMod val="50000"/>
                  </a:schemeClr>
                </a:solidFill>
                <a:latin typeface="Bahnschrift SemiCondensed" panose="020B0502040204020203" pitchFamily="34" charset="0"/>
              </a:rPr>
              <a:t>Проводим предварительные и периодические медицинские осмотры более, чем </a:t>
            </a:r>
            <a:r>
              <a:rPr lang="ru-RU" b="1" dirty="0">
                <a:solidFill>
                  <a:schemeClr val="accent1">
                    <a:lumMod val="50000"/>
                  </a:schemeClr>
                </a:solidFill>
                <a:latin typeface="Bahnschrift SemiCondensed" panose="020B0502040204020203" pitchFamily="34" charset="0"/>
              </a:rPr>
              <a:t>200 предприятиям за год</a:t>
            </a:r>
            <a:r>
              <a:rPr lang="ru-RU" dirty="0">
                <a:solidFill>
                  <a:schemeClr val="accent1">
                    <a:lumMod val="50000"/>
                  </a:schemeClr>
                </a:solidFill>
                <a:latin typeface="Bahnschrift SemiCondensed" panose="020B0502040204020203" pitchFamily="34" charset="0"/>
              </a:rPr>
              <a:t> и более чем </a:t>
            </a:r>
            <a:r>
              <a:rPr lang="ru-RU" b="1" dirty="0">
                <a:solidFill>
                  <a:schemeClr val="accent1">
                    <a:lumMod val="50000"/>
                  </a:schemeClr>
                </a:solidFill>
                <a:latin typeface="Bahnschrift SemiCondensed" panose="020B0502040204020203" pitchFamily="34" charset="0"/>
              </a:rPr>
              <a:t>30 000 тысячам работников промпредприятий и кандидатам</a:t>
            </a:r>
            <a:r>
              <a:rPr lang="ru-RU" dirty="0">
                <a:solidFill>
                  <a:schemeClr val="accent1">
                    <a:lumMod val="50000"/>
                  </a:schemeClr>
                </a:solidFill>
                <a:latin typeface="Bahnschrift SemiCondensed" panose="020B0502040204020203" pitchFamily="34" charset="0"/>
              </a:rPr>
              <a:t> на трудоустройство.</a:t>
            </a: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endParaRPr lang="ru-RU" dirty="0">
              <a:solidFill>
                <a:schemeClr val="accent1">
                  <a:lumMod val="50000"/>
                </a:schemeClr>
              </a:solidFill>
              <a:latin typeface="Bahnschrift SemiCondensed" panose="020B0502040204020203"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lang="ru-RU" b="1" dirty="0">
                <a:solidFill>
                  <a:schemeClr val="accent1">
                    <a:lumMod val="50000"/>
                  </a:schemeClr>
                </a:solidFill>
                <a:latin typeface="Bahnschrift SemiCondensed" panose="020B0502040204020203" pitchFamily="34" charset="0"/>
              </a:rPr>
              <a:t>В штате</a:t>
            </a:r>
            <a:r>
              <a:rPr lang="ru-RU" dirty="0">
                <a:solidFill>
                  <a:schemeClr val="accent1">
                    <a:lumMod val="50000"/>
                  </a:schemeClr>
                </a:solidFill>
                <a:latin typeface="Bahnschrift SemiCondensed" panose="020B0502040204020203" pitchFamily="34" charset="0"/>
              </a:rPr>
              <a:t> 5 врачей профпатологов, председатель ВК – главный врач, врач </a:t>
            </a:r>
            <a:r>
              <a:rPr lang="ru-RU" b="1" dirty="0">
                <a:solidFill>
                  <a:schemeClr val="accent1">
                    <a:lumMod val="50000"/>
                  </a:schemeClr>
                </a:solidFill>
                <a:latin typeface="Bahnschrift SemiCondensed" panose="020B0502040204020203" pitchFamily="34" charset="0"/>
              </a:rPr>
              <a:t>профпатолог высшей квалификационной категории</a:t>
            </a:r>
            <a:r>
              <a:rPr lang="ru-RU" dirty="0">
                <a:solidFill>
                  <a:schemeClr val="accent1">
                    <a:lumMod val="50000"/>
                  </a:schemeClr>
                </a:solidFill>
                <a:latin typeface="Bahnschrift SemiCondensed" panose="020B0502040204020203" pitchFamily="34" charset="0"/>
              </a:rPr>
              <a:t>.</a:t>
            </a:r>
          </a:p>
          <a:p>
            <a:pPr marL="0" marR="0" lvl="0" indent="0" algn="just" defTabSz="914400" rtl="0" eaLnBrk="0" fontAlgn="base" latinLnBrk="0" hangingPunct="0">
              <a:lnSpc>
                <a:spcPct val="100000"/>
              </a:lnSpc>
              <a:spcBef>
                <a:spcPct val="0"/>
              </a:spcBef>
              <a:spcAft>
                <a:spcPct val="0"/>
              </a:spcAft>
              <a:buClrTx/>
              <a:buSzTx/>
              <a:buNone/>
              <a:tabLst/>
            </a:pPr>
            <a:endParaRPr lang="ru-RU" dirty="0">
              <a:solidFill>
                <a:schemeClr val="accent1">
                  <a:lumMod val="50000"/>
                </a:schemeClr>
              </a:solidFill>
              <a:latin typeface="Bahnschrift SemiCondensed" panose="020B0502040204020203"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lang="ru-RU" b="1" dirty="0">
                <a:solidFill>
                  <a:schemeClr val="accent1">
                    <a:lumMod val="50000"/>
                  </a:schemeClr>
                </a:solidFill>
                <a:latin typeface="Bahnschrift SemiCondensed" panose="020B0502040204020203" pitchFamily="34" charset="0"/>
              </a:rPr>
              <a:t>Ежегодно</a:t>
            </a:r>
            <a:r>
              <a:rPr lang="ru-RU" dirty="0">
                <a:solidFill>
                  <a:schemeClr val="accent1">
                    <a:lumMod val="50000"/>
                  </a:schemeClr>
                </a:solidFill>
                <a:latin typeface="Bahnschrift SemiCondensed" panose="020B0502040204020203" pitchFamily="34" charset="0"/>
              </a:rPr>
              <a:t> мы проводим </a:t>
            </a:r>
            <a:r>
              <a:rPr lang="ru-RU" b="1" dirty="0">
                <a:solidFill>
                  <a:schemeClr val="accent1">
                    <a:lumMod val="50000"/>
                  </a:schemeClr>
                </a:solidFill>
                <a:latin typeface="Bahnschrift SemiCondensed" panose="020B0502040204020203" pitchFamily="34" charset="0"/>
              </a:rPr>
              <a:t>2000-2500 врачебных комиссий</a:t>
            </a:r>
            <a:r>
              <a:rPr lang="ru-RU" dirty="0">
                <a:solidFill>
                  <a:schemeClr val="accent1">
                    <a:lumMod val="50000"/>
                  </a:schemeClr>
                </a:solidFill>
                <a:latin typeface="Bahnschrift SemiCondensed" panose="020B0502040204020203" pitchFamily="34" charset="0"/>
              </a:rPr>
              <a:t> (ВК ) по экспертизе профпригодности. </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endParaRPr lang="ru-RU" dirty="0">
              <a:solidFill>
                <a:schemeClr val="accent1">
                  <a:lumMod val="50000"/>
                </a:schemeClr>
              </a:solidFill>
              <a:latin typeface="Bahnschrift SemiCondensed" panose="020B0502040204020203" pitchFamily="34" charset="0"/>
            </a:endParaRP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684750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2"/>
          <a:stretch>
            <a:fillRect/>
          </a:stretch>
        </p:blipFill>
        <p:spPr>
          <a:xfrm>
            <a:off x="378612" y="6014397"/>
            <a:ext cx="2984180" cy="426738"/>
          </a:xfrm>
          <a:prstGeom prst="rect">
            <a:avLst/>
          </a:prstGeom>
        </p:spPr>
      </p:pic>
      <p:sp>
        <p:nvSpPr>
          <p:cNvPr id="19" name="Заголовок 1">
            <a:extLst>
              <a:ext uri="{FF2B5EF4-FFF2-40B4-BE49-F238E27FC236}">
                <a16:creationId xmlns:a16="http://schemas.microsoft.com/office/drawing/2014/main" id="{9F25514A-1A69-EC4A-E707-0E334CFD440D}"/>
              </a:ext>
            </a:extLst>
          </p:cNvPr>
          <p:cNvSpPr txBox="1">
            <a:spLocks/>
          </p:cNvSpPr>
          <p:nvPr/>
        </p:nvSpPr>
        <p:spPr>
          <a:xfrm>
            <a:off x="612843" y="367099"/>
            <a:ext cx="11275124" cy="1149288"/>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ru-RU" sz="4000" b="1" spc="-100" dirty="0">
                <a:solidFill>
                  <a:schemeClr val="accent1">
                    <a:lumMod val="75000"/>
                  </a:schemeClr>
                </a:solidFill>
                <a:latin typeface="Bahnschrift SemiBold SemiConden" panose="020B0502040204020203" pitchFamily="34" charset="0"/>
              </a:rPr>
              <a:t>Компания «</a:t>
            </a:r>
            <a:r>
              <a:rPr lang="ru-RU" sz="4000" b="1" spc="-100" dirty="0" err="1">
                <a:solidFill>
                  <a:schemeClr val="accent1">
                    <a:lumMod val="75000"/>
                  </a:schemeClr>
                </a:solidFill>
                <a:latin typeface="Bahnschrift SemiBold SemiConden" panose="020B0502040204020203" pitchFamily="34" charset="0"/>
              </a:rPr>
              <a:t>МедКонсультант</a:t>
            </a:r>
            <a:r>
              <a:rPr lang="ru-RU" sz="4000" b="1" spc="-100" dirty="0">
                <a:solidFill>
                  <a:schemeClr val="accent1">
                    <a:lumMod val="75000"/>
                  </a:schemeClr>
                </a:solidFill>
                <a:latin typeface="Bahnschrift SemiBold SemiConden" panose="020B0502040204020203" pitchFamily="34" charset="0"/>
              </a:rPr>
              <a:t>»: наш опыт</a:t>
            </a:r>
          </a:p>
        </p:txBody>
      </p:sp>
      <p:sp>
        <p:nvSpPr>
          <p:cNvPr id="20" name="Текст 2">
            <a:extLst>
              <a:ext uri="{FF2B5EF4-FFF2-40B4-BE49-F238E27FC236}">
                <a16:creationId xmlns:a16="http://schemas.microsoft.com/office/drawing/2014/main" id="{B6891745-0C24-7EA4-8269-5C431A247CA7}"/>
              </a:ext>
            </a:extLst>
          </p:cNvPr>
          <p:cNvSpPr txBox="1">
            <a:spLocks/>
          </p:cNvSpPr>
          <p:nvPr/>
        </p:nvSpPr>
        <p:spPr>
          <a:xfrm>
            <a:off x="606358" y="1057559"/>
            <a:ext cx="10972799" cy="4443662"/>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endParaRPr lang="ru-RU" dirty="0">
              <a:solidFill>
                <a:schemeClr val="accent1">
                  <a:lumMod val="50000"/>
                </a:schemeClr>
              </a:solidFill>
              <a:latin typeface="Bahnschrift SemiCondensed" panose="020B0502040204020203" pitchFamily="34" charset="0"/>
            </a:endParaRP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7" name="Текст 2">
            <a:extLst>
              <a:ext uri="{FF2B5EF4-FFF2-40B4-BE49-F238E27FC236}">
                <a16:creationId xmlns:a16="http://schemas.microsoft.com/office/drawing/2014/main" id="{96DB563D-CAFB-482B-80BD-7739EC30CB6D}"/>
              </a:ext>
            </a:extLst>
          </p:cNvPr>
          <p:cNvSpPr txBox="1">
            <a:spLocks/>
          </p:cNvSpPr>
          <p:nvPr/>
        </p:nvSpPr>
        <p:spPr>
          <a:xfrm>
            <a:off x="612843" y="1315380"/>
            <a:ext cx="10972799" cy="3808043"/>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just" defTabSz="914400" rtl="0" eaLnBrk="0" fontAlgn="base" latinLnBrk="0" hangingPunct="0">
              <a:lnSpc>
                <a:spcPct val="100000"/>
              </a:lnSpc>
              <a:spcBef>
                <a:spcPct val="0"/>
              </a:spcBef>
              <a:spcAft>
                <a:spcPct val="0"/>
              </a:spcAft>
              <a:buClrTx/>
              <a:buSzTx/>
              <a:buNone/>
              <a:tabLst/>
            </a:pPr>
            <a:r>
              <a:rPr lang="ru-RU" sz="3000" dirty="0">
                <a:solidFill>
                  <a:schemeClr val="accent1">
                    <a:lumMod val="50000"/>
                  </a:schemeClr>
                </a:solidFill>
                <a:latin typeface="Bahnschrift SemiCondensed" panose="020B0502040204020203" pitchFamily="34" charset="0"/>
              </a:rPr>
              <a:t>Наша компания имеет опыт работы с предприятиями нефтяной, газовой, химической, топливно-энергетической, металлургической, пищевой промышленности, с муниципальными, образовательными и медицинскими учреждениями, а также управленческими структурами. </a:t>
            </a:r>
          </a:p>
          <a:p>
            <a:pPr marL="0" marR="0" lvl="0" indent="0" algn="just" defTabSz="914400" rtl="0" eaLnBrk="0" fontAlgn="base" latinLnBrk="0" hangingPunct="0">
              <a:lnSpc>
                <a:spcPct val="100000"/>
              </a:lnSpc>
              <a:spcBef>
                <a:spcPct val="0"/>
              </a:spcBef>
              <a:spcAft>
                <a:spcPct val="0"/>
              </a:spcAft>
              <a:buClrTx/>
              <a:buSzTx/>
              <a:buNone/>
              <a:tabLst/>
            </a:pPr>
            <a:endParaRPr lang="ru-RU" sz="3000" dirty="0">
              <a:solidFill>
                <a:schemeClr val="accent1">
                  <a:lumMod val="50000"/>
                </a:schemeClr>
              </a:solidFill>
              <a:latin typeface="Bahnschrift SemiCondensed" panose="020B0502040204020203" pitchFamily="34" charset="0"/>
            </a:endParaRPr>
          </a:p>
          <a:p>
            <a:pPr marL="0" marR="0" lvl="0" indent="0" algn="ctr" defTabSz="914400" rtl="0" eaLnBrk="0" fontAlgn="base" latinLnBrk="0" hangingPunct="0">
              <a:lnSpc>
                <a:spcPct val="100000"/>
              </a:lnSpc>
              <a:spcBef>
                <a:spcPct val="0"/>
              </a:spcBef>
              <a:spcAft>
                <a:spcPct val="0"/>
              </a:spcAft>
              <a:buClrTx/>
              <a:buSzTx/>
              <a:buNone/>
              <a:tabLst/>
            </a:pPr>
            <a:r>
              <a:rPr lang="ru-RU" sz="3000" b="1" dirty="0">
                <a:solidFill>
                  <a:schemeClr val="accent1">
                    <a:lumMod val="50000"/>
                  </a:schemeClr>
                </a:solidFill>
                <a:latin typeface="Bahnschrift SemiCondensed" panose="020B0502040204020203" pitchFamily="34" charset="0"/>
              </a:rPr>
              <a:t>Мы всегда открыты к сотрудничеству!</a:t>
            </a:r>
          </a:p>
          <a:p>
            <a:pPr marL="0" marR="0" lvl="0" indent="0" algn="just" defTabSz="914400" rtl="0" eaLnBrk="0" fontAlgn="base" latinLnBrk="0" hangingPunct="0">
              <a:lnSpc>
                <a:spcPct val="100000"/>
              </a:lnSpc>
              <a:spcBef>
                <a:spcPct val="0"/>
              </a:spcBef>
              <a:spcAft>
                <a:spcPct val="0"/>
              </a:spcAft>
              <a:buClrTx/>
              <a:buSzTx/>
              <a:buNone/>
              <a:tabLst/>
            </a:pPr>
            <a:endParaRPr lang="ru-RU" sz="3000" dirty="0">
              <a:solidFill>
                <a:schemeClr val="accent1">
                  <a:lumMod val="50000"/>
                </a:schemeClr>
              </a:solidFill>
              <a:latin typeface="Bahnschrift SemiCondensed"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None/>
              <a:tabLst/>
            </a:pPr>
            <a:endParaRPr lang="ru-RU" b="1" dirty="0">
              <a:solidFill>
                <a:schemeClr val="accent1">
                  <a:lumMod val="50000"/>
                </a:schemeClr>
              </a:solidFill>
              <a:latin typeface="Bahnschrift SemiCondensed" panose="020B0502040204020203" pitchFamily="34" charset="0"/>
            </a:endParaRP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endParaRPr lang="ru-RU" dirty="0">
              <a:solidFill>
                <a:schemeClr val="accent1">
                  <a:lumMod val="50000"/>
                </a:schemeClr>
              </a:solidFill>
              <a:latin typeface="Bahnschrift SemiCondensed" panose="020B0502040204020203" pitchFamily="34" charset="0"/>
            </a:endParaRPr>
          </a:p>
        </p:txBody>
      </p:sp>
      <p:pic>
        <p:nvPicPr>
          <p:cNvPr id="8" name="Рисунок 7">
            <a:extLst>
              <a:ext uri="{FF2B5EF4-FFF2-40B4-BE49-F238E27FC236}">
                <a16:creationId xmlns:a16="http://schemas.microsoft.com/office/drawing/2014/main" id="{B816BFAB-8E47-B387-E885-F80DCA16B296}"/>
              </a:ext>
            </a:extLst>
          </p:cNvPr>
          <p:cNvPicPr>
            <a:picLocks noChangeAspect="1"/>
          </p:cNvPicPr>
          <p:nvPr/>
        </p:nvPicPr>
        <p:blipFill>
          <a:blip r:embed="rId3"/>
          <a:stretch>
            <a:fillRect/>
          </a:stretch>
        </p:blipFill>
        <p:spPr>
          <a:xfrm>
            <a:off x="9083423" y="4301093"/>
            <a:ext cx="2358537" cy="2189808"/>
          </a:xfrm>
          <a:prstGeom prst="rect">
            <a:avLst/>
          </a:prstGeom>
        </p:spPr>
      </p:pic>
    </p:spTree>
    <p:extLst>
      <p:ext uri="{BB962C8B-B14F-4D97-AF65-F5344CB8AC3E}">
        <p14:creationId xmlns:p14="http://schemas.microsoft.com/office/powerpoint/2010/main" val="3703070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2"/>
          <a:stretch>
            <a:fillRect/>
          </a:stretch>
        </p:blipFill>
        <p:spPr>
          <a:xfrm>
            <a:off x="378612" y="6014397"/>
            <a:ext cx="2984180" cy="426738"/>
          </a:xfrm>
          <a:prstGeom prst="rect">
            <a:avLst/>
          </a:prstGeom>
        </p:spPr>
      </p:pic>
      <p:sp>
        <p:nvSpPr>
          <p:cNvPr id="19" name="Заголовок 1">
            <a:extLst>
              <a:ext uri="{FF2B5EF4-FFF2-40B4-BE49-F238E27FC236}">
                <a16:creationId xmlns:a16="http://schemas.microsoft.com/office/drawing/2014/main" id="{9F25514A-1A69-EC4A-E707-0E334CFD440D}"/>
              </a:ext>
            </a:extLst>
          </p:cNvPr>
          <p:cNvSpPr txBox="1">
            <a:spLocks/>
          </p:cNvSpPr>
          <p:nvPr/>
        </p:nvSpPr>
        <p:spPr>
          <a:xfrm>
            <a:off x="612843" y="367099"/>
            <a:ext cx="11275124" cy="1149288"/>
          </a:xfrm>
          <a:prstGeom prst="rect">
            <a:avLst/>
          </a:prstGeom>
        </p:spPr>
        <p:txBody>
          <a:bodyP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ru-RU" sz="4000" b="1" spc="-100" dirty="0">
                <a:solidFill>
                  <a:schemeClr val="accent1">
                    <a:lumMod val="75000"/>
                  </a:schemeClr>
                </a:solidFill>
                <a:latin typeface="Bahnschrift SemiBold SemiConden" panose="020B0502040204020203" pitchFamily="34" charset="0"/>
              </a:rPr>
              <a:t>Нам доверяют:</a:t>
            </a:r>
            <a:endParaRPr lang="ru-RU" sz="4000" dirty="0">
              <a:latin typeface="Bahnschrift SemiBold SemiConden" panose="020B0502040204020203" pitchFamily="34" charset="0"/>
            </a:endParaRPr>
          </a:p>
        </p:txBody>
      </p:sp>
      <p:sp>
        <p:nvSpPr>
          <p:cNvPr id="20" name="Текст 2">
            <a:extLst>
              <a:ext uri="{FF2B5EF4-FFF2-40B4-BE49-F238E27FC236}">
                <a16:creationId xmlns:a16="http://schemas.microsoft.com/office/drawing/2014/main" id="{B6891745-0C24-7EA4-8269-5C431A247CA7}"/>
              </a:ext>
            </a:extLst>
          </p:cNvPr>
          <p:cNvSpPr txBox="1">
            <a:spLocks/>
          </p:cNvSpPr>
          <p:nvPr/>
        </p:nvSpPr>
        <p:spPr>
          <a:xfrm>
            <a:off x="506965" y="1030801"/>
            <a:ext cx="10972799" cy="4014217"/>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eaLnBrk="0" fontAlgn="base" hangingPunct="0">
              <a:lnSpc>
                <a:spcPct val="100000"/>
              </a:lnSpc>
              <a:spcBef>
                <a:spcPct val="0"/>
              </a:spcBef>
              <a:spcAft>
                <a:spcPct val="0"/>
              </a:spcAft>
              <a:buClrTx/>
              <a:buNone/>
            </a:pPr>
            <a:endParaRPr lang="ru-RU" dirty="0">
              <a:solidFill>
                <a:schemeClr val="accent1">
                  <a:lumMod val="50000"/>
                </a:schemeClr>
              </a:solidFill>
              <a:latin typeface="Bahnschrift SemiCondensed" panose="020B0502040204020203" pitchFamily="34" charset="0"/>
            </a:endParaRP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pic>
        <p:nvPicPr>
          <p:cNvPr id="3" name="Рисунок 2">
            <a:extLst>
              <a:ext uri="{FF2B5EF4-FFF2-40B4-BE49-F238E27FC236}">
                <a16:creationId xmlns:a16="http://schemas.microsoft.com/office/drawing/2014/main" id="{F5AC82C0-EB35-515B-5EB3-6929E1FF8364}"/>
              </a:ext>
            </a:extLst>
          </p:cNvPr>
          <p:cNvPicPr>
            <a:picLocks noChangeAspect="1"/>
          </p:cNvPicPr>
          <p:nvPr/>
        </p:nvPicPr>
        <p:blipFill>
          <a:blip r:embed="rId3"/>
          <a:stretch>
            <a:fillRect/>
          </a:stretch>
        </p:blipFill>
        <p:spPr>
          <a:xfrm>
            <a:off x="1438473" y="979943"/>
            <a:ext cx="1924319" cy="1047896"/>
          </a:xfrm>
          <a:prstGeom prst="rect">
            <a:avLst/>
          </a:prstGeom>
        </p:spPr>
      </p:pic>
      <p:pic>
        <p:nvPicPr>
          <p:cNvPr id="11" name="Рисунок 10">
            <a:extLst>
              <a:ext uri="{FF2B5EF4-FFF2-40B4-BE49-F238E27FC236}">
                <a16:creationId xmlns:a16="http://schemas.microsoft.com/office/drawing/2014/main" id="{0180C690-9D21-A6F5-07D8-97265FF99FCC}"/>
              </a:ext>
            </a:extLst>
          </p:cNvPr>
          <p:cNvPicPr>
            <a:picLocks noChangeAspect="1"/>
          </p:cNvPicPr>
          <p:nvPr/>
        </p:nvPicPr>
        <p:blipFill>
          <a:blip r:embed="rId4"/>
          <a:stretch>
            <a:fillRect/>
          </a:stretch>
        </p:blipFill>
        <p:spPr>
          <a:xfrm>
            <a:off x="5887975" y="925026"/>
            <a:ext cx="3801005" cy="1047896"/>
          </a:xfrm>
          <a:prstGeom prst="rect">
            <a:avLst/>
          </a:prstGeom>
        </p:spPr>
      </p:pic>
      <p:pic>
        <p:nvPicPr>
          <p:cNvPr id="13" name="Рисунок 12">
            <a:extLst>
              <a:ext uri="{FF2B5EF4-FFF2-40B4-BE49-F238E27FC236}">
                <a16:creationId xmlns:a16="http://schemas.microsoft.com/office/drawing/2014/main" id="{0138794C-2693-33FA-F4E7-39AB5BB7008D}"/>
              </a:ext>
            </a:extLst>
          </p:cNvPr>
          <p:cNvPicPr>
            <a:picLocks noChangeAspect="1"/>
          </p:cNvPicPr>
          <p:nvPr/>
        </p:nvPicPr>
        <p:blipFill>
          <a:blip r:embed="rId5"/>
          <a:stretch>
            <a:fillRect/>
          </a:stretch>
        </p:blipFill>
        <p:spPr>
          <a:xfrm>
            <a:off x="1288802" y="2005644"/>
            <a:ext cx="6739461" cy="717427"/>
          </a:xfrm>
          <a:prstGeom prst="rect">
            <a:avLst/>
          </a:prstGeom>
        </p:spPr>
      </p:pic>
      <p:pic>
        <p:nvPicPr>
          <p:cNvPr id="23" name="Рисунок 22">
            <a:extLst>
              <a:ext uri="{FF2B5EF4-FFF2-40B4-BE49-F238E27FC236}">
                <a16:creationId xmlns:a16="http://schemas.microsoft.com/office/drawing/2014/main" id="{82B4C289-67A3-0E30-5470-3EE91FF25C0F}"/>
              </a:ext>
            </a:extLst>
          </p:cNvPr>
          <p:cNvPicPr>
            <a:picLocks noChangeAspect="1"/>
          </p:cNvPicPr>
          <p:nvPr/>
        </p:nvPicPr>
        <p:blipFill>
          <a:blip r:embed="rId6"/>
          <a:stretch>
            <a:fillRect/>
          </a:stretch>
        </p:blipFill>
        <p:spPr>
          <a:xfrm>
            <a:off x="1286758" y="3866056"/>
            <a:ext cx="4601217" cy="438211"/>
          </a:xfrm>
          <a:prstGeom prst="rect">
            <a:avLst/>
          </a:prstGeom>
        </p:spPr>
      </p:pic>
      <p:pic>
        <p:nvPicPr>
          <p:cNvPr id="25" name="Рисунок 24">
            <a:extLst>
              <a:ext uri="{FF2B5EF4-FFF2-40B4-BE49-F238E27FC236}">
                <a16:creationId xmlns:a16="http://schemas.microsoft.com/office/drawing/2014/main" id="{BE03C10D-D17C-4EB0-7F84-E6E686B5135B}"/>
              </a:ext>
            </a:extLst>
          </p:cNvPr>
          <p:cNvPicPr>
            <a:picLocks noChangeAspect="1"/>
          </p:cNvPicPr>
          <p:nvPr/>
        </p:nvPicPr>
        <p:blipFill>
          <a:blip r:embed="rId7"/>
          <a:stretch>
            <a:fillRect/>
          </a:stretch>
        </p:blipFill>
        <p:spPr>
          <a:xfrm>
            <a:off x="6371139" y="3756845"/>
            <a:ext cx="3218991" cy="659893"/>
          </a:xfrm>
          <a:prstGeom prst="rect">
            <a:avLst/>
          </a:prstGeom>
        </p:spPr>
      </p:pic>
      <p:pic>
        <p:nvPicPr>
          <p:cNvPr id="35" name="Рисунок 34">
            <a:extLst>
              <a:ext uri="{FF2B5EF4-FFF2-40B4-BE49-F238E27FC236}">
                <a16:creationId xmlns:a16="http://schemas.microsoft.com/office/drawing/2014/main" id="{EDE0B746-E35C-A50F-C3D8-BBAA4458BA36}"/>
              </a:ext>
            </a:extLst>
          </p:cNvPr>
          <p:cNvPicPr>
            <a:picLocks noChangeAspect="1"/>
          </p:cNvPicPr>
          <p:nvPr/>
        </p:nvPicPr>
        <p:blipFill>
          <a:blip r:embed="rId8"/>
          <a:stretch>
            <a:fillRect/>
          </a:stretch>
        </p:blipFill>
        <p:spPr>
          <a:xfrm>
            <a:off x="8156607" y="1902950"/>
            <a:ext cx="2085495" cy="849646"/>
          </a:xfrm>
          <a:prstGeom prst="rect">
            <a:avLst/>
          </a:prstGeom>
        </p:spPr>
      </p:pic>
      <p:pic>
        <p:nvPicPr>
          <p:cNvPr id="4" name="Рисунок 3">
            <a:extLst>
              <a:ext uri="{FF2B5EF4-FFF2-40B4-BE49-F238E27FC236}">
                <a16:creationId xmlns:a16="http://schemas.microsoft.com/office/drawing/2014/main" id="{3951C58C-61C0-EFBD-91DB-E4D74A290FCB}"/>
              </a:ext>
            </a:extLst>
          </p:cNvPr>
          <p:cNvPicPr>
            <a:picLocks noChangeAspect="1"/>
          </p:cNvPicPr>
          <p:nvPr/>
        </p:nvPicPr>
        <p:blipFill>
          <a:blip r:embed="rId9"/>
          <a:stretch>
            <a:fillRect/>
          </a:stretch>
        </p:blipFill>
        <p:spPr>
          <a:xfrm>
            <a:off x="2933190" y="4597073"/>
            <a:ext cx="3257739" cy="695325"/>
          </a:xfrm>
          <a:prstGeom prst="rect">
            <a:avLst/>
          </a:prstGeom>
        </p:spPr>
      </p:pic>
      <p:pic>
        <p:nvPicPr>
          <p:cNvPr id="27" name="Рисунок 26">
            <a:extLst>
              <a:ext uri="{FF2B5EF4-FFF2-40B4-BE49-F238E27FC236}">
                <a16:creationId xmlns:a16="http://schemas.microsoft.com/office/drawing/2014/main" id="{51564C60-A8FC-EB95-7187-D645F5D8A885}"/>
              </a:ext>
            </a:extLst>
          </p:cNvPr>
          <p:cNvPicPr>
            <a:picLocks noChangeAspect="1"/>
          </p:cNvPicPr>
          <p:nvPr/>
        </p:nvPicPr>
        <p:blipFill>
          <a:blip r:embed="rId10"/>
          <a:stretch>
            <a:fillRect/>
          </a:stretch>
        </p:blipFill>
        <p:spPr>
          <a:xfrm>
            <a:off x="1939017" y="4368393"/>
            <a:ext cx="1562318" cy="1152686"/>
          </a:xfrm>
          <a:prstGeom prst="rect">
            <a:avLst/>
          </a:prstGeom>
        </p:spPr>
      </p:pic>
      <p:pic>
        <p:nvPicPr>
          <p:cNvPr id="9" name="Рисунок 8">
            <a:extLst>
              <a:ext uri="{FF2B5EF4-FFF2-40B4-BE49-F238E27FC236}">
                <a16:creationId xmlns:a16="http://schemas.microsoft.com/office/drawing/2014/main" id="{0190FDC4-213F-EDBF-7A76-184F265E29CA}"/>
              </a:ext>
            </a:extLst>
          </p:cNvPr>
          <p:cNvPicPr>
            <a:picLocks noChangeAspect="1"/>
          </p:cNvPicPr>
          <p:nvPr/>
        </p:nvPicPr>
        <p:blipFill>
          <a:blip r:embed="rId11"/>
          <a:stretch>
            <a:fillRect/>
          </a:stretch>
        </p:blipFill>
        <p:spPr>
          <a:xfrm>
            <a:off x="5778618" y="4416738"/>
            <a:ext cx="1790950" cy="1152686"/>
          </a:xfrm>
          <a:prstGeom prst="rect">
            <a:avLst/>
          </a:prstGeom>
        </p:spPr>
      </p:pic>
      <p:pic>
        <p:nvPicPr>
          <p:cNvPr id="14" name="Рисунок 13">
            <a:extLst>
              <a:ext uri="{FF2B5EF4-FFF2-40B4-BE49-F238E27FC236}">
                <a16:creationId xmlns:a16="http://schemas.microsoft.com/office/drawing/2014/main" id="{56896BAF-CCF7-33D6-B592-3A07D275751D}"/>
              </a:ext>
            </a:extLst>
          </p:cNvPr>
          <p:cNvPicPr>
            <a:picLocks noChangeAspect="1"/>
          </p:cNvPicPr>
          <p:nvPr/>
        </p:nvPicPr>
        <p:blipFill>
          <a:blip r:embed="rId12"/>
          <a:stretch>
            <a:fillRect/>
          </a:stretch>
        </p:blipFill>
        <p:spPr>
          <a:xfrm>
            <a:off x="8548734" y="4516388"/>
            <a:ext cx="650621" cy="953385"/>
          </a:xfrm>
          <a:prstGeom prst="rect">
            <a:avLst/>
          </a:prstGeom>
        </p:spPr>
      </p:pic>
      <p:pic>
        <p:nvPicPr>
          <p:cNvPr id="7" name="Рисунок 6">
            <a:extLst>
              <a:ext uri="{FF2B5EF4-FFF2-40B4-BE49-F238E27FC236}">
                <a16:creationId xmlns:a16="http://schemas.microsoft.com/office/drawing/2014/main" id="{3F8490C3-3097-82CA-687A-0F30740549CE}"/>
              </a:ext>
            </a:extLst>
          </p:cNvPr>
          <p:cNvPicPr>
            <a:picLocks noChangeAspect="1"/>
          </p:cNvPicPr>
          <p:nvPr/>
        </p:nvPicPr>
        <p:blipFill>
          <a:blip r:embed="rId13"/>
          <a:stretch>
            <a:fillRect/>
          </a:stretch>
        </p:blipFill>
        <p:spPr>
          <a:xfrm>
            <a:off x="3979147" y="937532"/>
            <a:ext cx="1187035" cy="1183778"/>
          </a:xfrm>
          <a:prstGeom prst="rect">
            <a:avLst/>
          </a:prstGeom>
        </p:spPr>
      </p:pic>
      <p:pic>
        <p:nvPicPr>
          <p:cNvPr id="8" name="Рисунок 7">
            <a:extLst>
              <a:ext uri="{FF2B5EF4-FFF2-40B4-BE49-F238E27FC236}">
                <a16:creationId xmlns:a16="http://schemas.microsoft.com/office/drawing/2014/main" id="{767D5069-C664-EC6B-075A-787DE998DE7F}"/>
              </a:ext>
            </a:extLst>
          </p:cNvPr>
          <p:cNvPicPr>
            <a:picLocks noChangeAspect="1"/>
          </p:cNvPicPr>
          <p:nvPr/>
        </p:nvPicPr>
        <p:blipFill>
          <a:blip r:embed="rId14"/>
          <a:stretch>
            <a:fillRect/>
          </a:stretch>
        </p:blipFill>
        <p:spPr>
          <a:xfrm>
            <a:off x="1518988" y="2740595"/>
            <a:ext cx="8317923" cy="896195"/>
          </a:xfrm>
          <a:prstGeom prst="rect">
            <a:avLst/>
          </a:prstGeom>
        </p:spPr>
      </p:pic>
    </p:spTree>
    <p:extLst>
      <p:ext uri="{BB962C8B-B14F-4D97-AF65-F5344CB8AC3E}">
        <p14:creationId xmlns:p14="http://schemas.microsoft.com/office/powerpoint/2010/main" val="21225160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рапеция 5">
            <a:extLst>
              <a:ext uri="{FF2B5EF4-FFF2-40B4-BE49-F238E27FC236}">
                <a16:creationId xmlns:a16="http://schemas.microsoft.com/office/drawing/2014/main" id="{6CAB14BB-4543-CB96-8F98-944084B04139}"/>
              </a:ext>
            </a:extLst>
          </p:cNvPr>
          <p:cNvSpPr/>
          <p:nvPr/>
        </p:nvSpPr>
        <p:spPr>
          <a:xfrm rot="5400000">
            <a:off x="5241390" y="345136"/>
            <a:ext cx="1709221" cy="12191997"/>
          </a:xfrm>
          <a:prstGeom prst="trapezoid">
            <a:avLst/>
          </a:prstGeom>
          <a:gradFill>
            <a:gsLst>
              <a:gs pos="0">
                <a:schemeClr val="accent1">
                  <a:shade val="30000"/>
                  <a:satMod val="115000"/>
                </a:schemeClr>
              </a:gs>
              <a:gs pos="56000">
                <a:schemeClr val="accent1">
                  <a:shade val="67500"/>
                  <a:satMod val="115000"/>
                </a:schemeClr>
              </a:gs>
              <a:gs pos="100000">
                <a:schemeClr val="accent1">
                  <a:shade val="100000"/>
                  <a:satMod val="115000"/>
                </a:schemeClr>
              </a:gs>
            </a:gsLst>
            <a:lin ang="135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a:p>
            <a:pPr algn="ctr"/>
            <a:endParaRPr lang="ru-RU" dirty="0">
              <a:noFill/>
            </a:endParaRPr>
          </a:p>
        </p:txBody>
      </p:sp>
      <p:pic>
        <p:nvPicPr>
          <p:cNvPr id="5" name="Рисунок 4">
            <a:extLst>
              <a:ext uri="{FF2B5EF4-FFF2-40B4-BE49-F238E27FC236}">
                <a16:creationId xmlns:a16="http://schemas.microsoft.com/office/drawing/2014/main" id="{6E4966B6-48E3-61F6-BDD8-081407757873}"/>
              </a:ext>
            </a:extLst>
          </p:cNvPr>
          <p:cNvPicPr>
            <a:picLocks noChangeAspect="1"/>
          </p:cNvPicPr>
          <p:nvPr/>
        </p:nvPicPr>
        <p:blipFill>
          <a:blip r:embed="rId2"/>
          <a:stretch>
            <a:fillRect/>
          </a:stretch>
        </p:blipFill>
        <p:spPr>
          <a:xfrm>
            <a:off x="378612" y="6014397"/>
            <a:ext cx="2984180" cy="426738"/>
          </a:xfrm>
          <a:prstGeom prst="rect">
            <a:avLst/>
          </a:prstGeom>
        </p:spPr>
      </p:pic>
      <p:sp>
        <p:nvSpPr>
          <p:cNvPr id="20" name="Текст 2">
            <a:extLst>
              <a:ext uri="{FF2B5EF4-FFF2-40B4-BE49-F238E27FC236}">
                <a16:creationId xmlns:a16="http://schemas.microsoft.com/office/drawing/2014/main" id="{B6891745-0C24-7EA4-8269-5C431A247CA7}"/>
              </a:ext>
            </a:extLst>
          </p:cNvPr>
          <p:cNvSpPr txBox="1">
            <a:spLocks/>
          </p:cNvSpPr>
          <p:nvPr/>
        </p:nvSpPr>
        <p:spPr>
          <a:xfrm>
            <a:off x="606358" y="1057559"/>
            <a:ext cx="10972799" cy="4443662"/>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endParaRPr lang="ru-RU" dirty="0">
              <a:solidFill>
                <a:schemeClr val="accent1">
                  <a:lumMod val="50000"/>
                </a:schemeClr>
              </a:solidFill>
              <a:latin typeface="Bahnschrift SemiCondensed" panose="020B0502040204020203" pitchFamily="34" charset="0"/>
            </a:endParaRPr>
          </a:p>
        </p:txBody>
      </p:sp>
      <p:sp>
        <p:nvSpPr>
          <p:cNvPr id="21" name="Rectangle 1">
            <a:extLst>
              <a:ext uri="{FF2B5EF4-FFF2-40B4-BE49-F238E27FC236}">
                <a16:creationId xmlns:a16="http://schemas.microsoft.com/office/drawing/2014/main" id="{BE81E5B8-6B9B-1499-F0A1-3B8B567F6590}"/>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2" name="CustomShape 3">
            <a:extLst>
              <a:ext uri="{FF2B5EF4-FFF2-40B4-BE49-F238E27FC236}">
                <a16:creationId xmlns:a16="http://schemas.microsoft.com/office/drawing/2014/main" id="{723617C7-69F5-8724-5D49-BB704A8DBA1E}"/>
              </a:ext>
            </a:extLst>
          </p:cNvPr>
          <p:cNvSpPr/>
          <p:nvPr/>
        </p:nvSpPr>
        <p:spPr>
          <a:xfrm>
            <a:off x="978109" y="443880"/>
            <a:ext cx="5461920" cy="2985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spcBef>
                <a:spcPts val="1199"/>
              </a:spcBef>
            </a:pPr>
            <a:r>
              <a:rPr lang="ru-RU" sz="2400" b="1" strike="noStrike" spc="-1" dirty="0">
                <a:solidFill>
                  <a:srgbClr val="1A616F"/>
                </a:solidFill>
                <a:uFill>
                  <a:solidFill>
                    <a:srgbClr val="FFFFFF"/>
                  </a:solidFill>
                </a:uFill>
                <a:latin typeface="Bahnschrift SemiCondensed"/>
                <a:ea typeface="DejaVu Sans"/>
              </a:rPr>
              <a:t>Колтырина Елена Николаевна </a:t>
            </a:r>
            <a:endParaRPr lang="ru-RU" sz="2400" b="0" strike="noStrike" spc="-1" dirty="0">
              <a:solidFill>
                <a:srgbClr val="000000"/>
              </a:solidFill>
              <a:uFill>
                <a:solidFill>
                  <a:srgbClr val="FFFFFF"/>
                </a:solidFill>
              </a:uFill>
              <a:latin typeface="Arial"/>
            </a:endParaRPr>
          </a:p>
          <a:p>
            <a:pPr>
              <a:lnSpc>
                <a:spcPct val="100000"/>
              </a:lnSpc>
              <a:spcBef>
                <a:spcPts val="1199"/>
              </a:spcBef>
            </a:pPr>
            <a:r>
              <a:rPr lang="ru-RU" sz="2400" b="1" strike="noStrike" spc="-1" dirty="0">
                <a:solidFill>
                  <a:srgbClr val="1A616F"/>
                </a:solidFill>
                <a:uFill>
                  <a:solidFill>
                    <a:srgbClr val="FFFFFF"/>
                  </a:solidFill>
                </a:uFill>
                <a:latin typeface="Bahnschrift SemiCondensed"/>
                <a:ea typeface="DejaVu Sans"/>
              </a:rPr>
              <a:t>главный врач ООО «МедКонсультант», врач профпатолог высшей категории, </a:t>
            </a:r>
            <a:r>
              <a:rPr lang="ru-RU" sz="2400" b="1" strike="noStrike" spc="-1" dirty="0" err="1">
                <a:solidFill>
                  <a:srgbClr val="1A616F"/>
                </a:solidFill>
                <a:uFill>
                  <a:solidFill>
                    <a:srgbClr val="FFFFFF"/>
                  </a:solidFill>
                </a:uFill>
                <a:latin typeface="Bahnschrift SemiCondensed"/>
                <a:ea typeface="DejaVu Sans"/>
              </a:rPr>
              <a:t>г.Пермь</a:t>
            </a:r>
            <a:r>
              <a:rPr lang="ru-RU" sz="2400" b="1" strike="noStrike" spc="-1" dirty="0">
                <a:solidFill>
                  <a:srgbClr val="1A616F"/>
                </a:solidFill>
                <a:uFill>
                  <a:solidFill>
                    <a:srgbClr val="FFFFFF"/>
                  </a:solidFill>
                </a:uFill>
                <a:latin typeface="Bahnschrift SemiCondensed"/>
                <a:ea typeface="DejaVu Sans"/>
              </a:rPr>
              <a:t>.</a:t>
            </a:r>
            <a:endParaRPr lang="ru-RU" sz="2400" b="0" strike="noStrike" spc="-1" dirty="0">
              <a:solidFill>
                <a:srgbClr val="000000"/>
              </a:solidFill>
              <a:uFill>
                <a:solidFill>
                  <a:srgbClr val="FFFFFF"/>
                </a:solidFill>
              </a:uFill>
              <a:latin typeface="Arial"/>
            </a:endParaRPr>
          </a:p>
          <a:p>
            <a:pPr>
              <a:lnSpc>
                <a:spcPct val="100000"/>
              </a:lnSpc>
              <a:spcBef>
                <a:spcPts val="1199"/>
              </a:spcBef>
            </a:pPr>
            <a:r>
              <a:rPr lang="ru-RU" sz="2400" b="1" strike="noStrike" spc="-1" dirty="0">
                <a:solidFill>
                  <a:srgbClr val="1A616F"/>
                </a:solidFill>
                <a:uFill>
                  <a:solidFill>
                    <a:srgbClr val="FFFFFF"/>
                  </a:solidFill>
                </a:uFill>
                <a:latin typeface="Bahnschrift SemiCondensed"/>
                <a:ea typeface="DejaVu Sans"/>
              </a:rPr>
              <a:t>Тел. (342) 206-31-37</a:t>
            </a:r>
            <a:endParaRPr lang="ru-RU" sz="2400" b="0" strike="noStrike" spc="-1" dirty="0">
              <a:solidFill>
                <a:srgbClr val="000000"/>
              </a:solidFill>
              <a:uFill>
                <a:solidFill>
                  <a:srgbClr val="FFFFFF"/>
                </a:solidFill>
              </a:uFill>
              <a:latin typeface="Arial"/>
            </a:endParaRPr>
          </a:p>
          <a:p>
            <a:pPr>
              <a:lnSpc>
                <a:spcPct val="100000"/>
              </a:lnSpc>
              <a:spcBef>
                <a:spcPts val="1199"/>
              </a:spcBef>
            </a:pPr>
            <a:r>
              <a:rPr lang="ru-RU" sz="2400" b="1" strike="noStrike" spc="-1" dirty="0">
                <a:solidFill>
                  <a:srgbClr val="1A616F"/>
                </a:solidFill>
                <a:uFill>
                  <a:solidFill>
                    <a:srgbClr val="FFFFFF"/>
                  </a:solidFill>
                </a:uFill>
                <a:latin typeface="Bahnschrift SemiCondensed"/>
                <a:ea typeface="DejaVu Sans"/>
              </a:rPr>
              <a:t>Е-</a:t>
            </a:r>
            <a:r>
              <a:rPr lang="ru-RU" sz="2400" b="1" strike="noStrike" spc="-1" dirty="0" err="1">
                <a:solidFill>
                  <a:srgbClr val="1A616F"/>
                </a:solidFill>
                <a:uFill>
                  <a:solidFill>
                    <a:srgbClr val="FFFFFF"/>
                  </a:solidFill>
                </a:uFill>
                <a:latin typeface="Bahnschrift SemiCondensed"/>
                <a:ea typeface="DejaVu Sans"/>
              </a:rPr>
              <a:t>mail</a:t>
            </a:r>
            <a:r>
              <a:rPr lang="ru-RU" sz="2400" b="1" strike="noStrike" spc="-1" dirty="0">
                <a:solidFill>
                  <a:srgbClr val="1A616F"/>
                </a:solidFill>
                <a:uFill>
                  <a:solidFill>
                    <a:srgbClr val="FFFFFF"/>
                  </a:solidFill>
                </a:uFill>
                <a:latin typeface="Bahnschrift SemiCondensed"/>
                <a:ea typeface="DejaVu Sans"/>
              </a:rPr>
              <a:t>: secretar@medosmotr59.ru</a:t>
            </a:r>
            <a:endParaRPr lang="ru-RU" sz="2400" b="0" strike="noStrike" spc="-1" dirty="0">
              <a:solidFill>
                <a:srgbClr val="000000"/>
              </a:solidFill>
              <a:uFill>
                <a:solidFill>
                  <a:srgbClr val="FFFFFF"/>
                </a:solidFill>
              </a:uFill>
              <a:latin typeface="Arial"/>
            </a:endParaRPr>
          </a:p>
          <a:p>
            <a:pPr>
              <a:lnSpc>
                <a:spcPct val="100000"/>
              </a:lnSpc>
              <a:spcBef>
                <a:spcPts val="1199"/>
              </a:spcBef>
            </a:pPr>
            <a:endParaRPr lang="ru-RU" sz="2400" b="0" strike="noStrike" spc="-1" dirty="0">
              <a:solidFill>
                <a:srgbClr val="000000"/>
              </a:solidFill>
              <a:uFill>
                <a:solidFill>
                  <a:srgbClr val="FFFFFF"/>
                </a:solidFill>
              </a:uFill>
              <a:latin typeface="Arial"/>
            </a:endParaRPr>
          </a:p>
        </p:txBody>
      </p:sp>
      <p:pic>
        <p:nvPicPr>
          <p:cNvPr id="3" name="Рисунок 3">
            <a:extLst>
              <a:ext uri="{FF2B5EF4-FFF2-40B4-BE49-F238E27FC236}">
                <a16:creationId xmlns:a16="http://schemas.microsoft.com/office/drawing/2014/main" id="{C8E15740-BFB1-5322-A14A-2F5851DCB3B7}"/>
              </a:ext>
            </a:extLst>
          </p:cNvPr>
          <p:cNvPicPr/>
          <p:nvPr/>
        </p:nvPicPr>
        <p:blipFill>
          <a:blip r:embed="rId3"/>
          <a:stretch/>
        </p:blipFill>
        <p:spPr>
          <a:xfrm>
            <a:off x="7386602" y="407221"/>
            <a:ext cx="4199040" cy="5094000"/>
          </a:xfrm>
          <a:prstGeom prst="rect">
            <a:avLst/>
          </a:prstGeom>
          <a:ln>
            <a:noFill/>
          </a:ln>
        </p:spPr>
      </p:pic>
      <p:pic>
        <p:nvPicPr>
          <p:cNvPr id="4" name="Рисунок 9">
            <a:extLst>
              <a:ext uri="{FF2B5EF4-FFF2-40B4-BE49-F238E27FC236}">
                <a16:creationId xmlns:a16="http://schemas.microsoft.com/office/drawing/2014/main" id="{AEB89BBD-9774-2962-86FC-5DF7A13E84DF}"/>
              </a:ext>
            </a:extLst>
          </p:cNvPr>
          <p:cNvPicPr/>
          <p:nvPr/>
        </p:nvPicPr>
        <p:blipFill>
          <a:blip r:embed="rId4"/>
          <a:stretch/>
        </p:blipFill>
        <p:spPr>
          <a:xfrm>
            <a:off x="2248841" y="3607238"/>
            <a:ext cx="1852560" cy="1852560"/>
          </a:xfrm>
          <a:prstGeom prst="rect">
            <a:avLst/>
          </a:prstGeom>
          <a:ln>
            <a:noFill/>
          </a:ln>
        </p:spPr>
      </p:pic>
    </p:spTree>
    <p:extLst>
      <p:ext uri="{BB962C8B-B14F-4D97-AF65-F5344CB8AC3E}">
        <p14:creationId xmlns:p14="http://schemas.microsoft.com/office/powerpoint/2010/main" val="42881276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Рамка">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TM03457475[[fn=Рамка]]</Template>
  <TotalTime>1920</TotalTime>
  <Words>1725</Words>
  <Application>Microsoft Office PowerPoint</Application>
  <PresentationFormat>Широкоэкранный</PresentationFormat>
  <Paragraphs>1045</Paragraphs>
  <Slides>22</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22</vt:i4>
      </vt:variant>
    </vt:vector>
  </HeadingPairs>
  <TitlesOfParts>
    <vt:vector size="30" baseType="lpstr">
      <vt:lpstr>Arial</vt:lpstr>
      <vt:lpstr>Bahnschrift Condensed</vt:lpstr>
      <vt:lpstr>Bahnschrift SemiBold SemiConden</vt:lpstr>
      <vt:lpstr>Bahnschrift SemiCondensed</vt:lpstr>
      <vt:lpstr>Corbel</vt:lpstr>
      <vt:lpstr>Wingdings</vt:lpstr>
      <vt:lpstr>Wingdings 2</vt:lpstr>
      <vt:lpstr>Рамка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Медконсультант Пермь</dc:creator>
  <cp:lastModifiedBy>User</cp:lastModifiedBy>
  <cp:revision>86</cp:revision>
  <cp:lastPrinted>2022-10-19T08:16:44Z</cp:lastPrinted>
  <dcterms:created xsi:type="dcterms:W3CDTF">2022-06-30T05:39:07Z</dcterms:created>
  <dcterms:modified xsi:type="dcterms:W3CDTF">2023-02-06T04:40:21Z</dcterms:modified>
</cp:coreProperties>
</file>