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</p:sldMasterIdLst>
  <p:notesMasterIdLst>
    <p:notesMasterId r:id="rId22"/>
  </p:notesMasterIdLst>
  <p:sldIdLst>
    <p:sldId id="256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50" r:id="rId18"/>
    <p:sldId id="349" r:id="rId19"/>
    <p:sldId id="351" r:id="rId20"/>
    <p:sldId id="321" r:id="rId21"/>
  </p:sldIdLst>
  <p:sldSz cx="9906000" cy="6858000" type="A4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2F2F2"/>
    <a:srgbClr val="FF2121"/>
    <a:srgbClr val="FF9797"/>
    <a:srgbClr val="EF8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0013" autoAdjust="0"/>
    <p:restoredTop sz="87247" autoAdjust="0"/>
  </p:normalViewPr>
  <p:slideViewPr>
    <p:cSldViewPr snapToGrid="0">
      <p:cViewPr>
        <p:scale>
          <a:sx n="50" d="100"/>
          <a:sy n="50" d="100"/>
        </p:scale>
        <p:origin x="-2059" y="-91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esktop\&#1058;&#1088;&#1072;&#1074;&#1084;&#1072;&#1090;&#1080;&#1079;&#1084;%20202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rzlyakova\Documents\&#1055;&#1056;&#1045;&#1047;&#1045;&#1053;&#1058;&#1040;&#1062;&#1048;&#1048;\&#1044;&#1048;&#1040;&#1043;&#1056;&#1040;&#1052;&#1052;&#1067;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Количество погибших работников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Лист1!$B$3:$K$3</c:f>
              <c:numCache>
                <c:formatCode>General</c:formatCode>
                <c:ptCount val="10"/>
                <c:pt idx="0">
                  <c:v>79</c:v>
                </c:pt>
                <c:pt idx="1">
                  <c:v>82</c:v>
                </c:pt>
                <c:pt idx="2">
                  <c:v>44</c:v>
                </c:pt>
                <c:pt idx="3">
                  <c:v>54</c:v>
                </c:pt>
                <c:pt idx="4">
                  <c:v>56</c:v>
                </c:pt>
                <c:pt idx="5">
                  <c:v>51</c:v>
                </c:pt>
                <c:pt idx="6">
                  <c:v>41</c:v>
                </c:pt>
                <c:pt idx="7">
                  <c:v>31</c:v>
                </c:pt>
                <c:pt idx="8">
                  <c:v>33</c:v>
                </c:pt>
                <c:pt idx="9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Количество тяжелых несчастных случаев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Лист1!$B$2:$K$2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Лист1!$B$4:$K$4</c:f>
              <c:numCache>
                <c:formatCode>General</c:formatCode>
                <c:ptCount val="10"/>
                <c:pt idx="0">
                  <c:v>136</c:v>
                </c:pt>
                <c:pt idx="1">
                  <c:v>133</c:v>
                </c:pt>
                <c:pt idx="2">
                  <c:v>125</c:v>
                </c:pt>
                <c:pt idx="3">
                  <c:v>138</c:v>
                </c:pt>
                <c:pt idx="4">
                  <c:v>120</c:v>
                </c:pt>
                <c:pt idx="5">
                  <c:v>106</c:v>
                </c:pt>
                <c:pt idx="6">
                  <c:v>106</c:v>
                </c:pt>
                <c:pt idx="7">
                  <c:v>99</c:v>
                </c:pt>
                <c:pt idx="8">
                  <c:v>90</c:v>
                </c:pt>
                <c:pt idx="9">
                  <c:v>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1795328"/>
        <c:axId val="101796864"/>
        <c:axId val="0"/>
      </c:bar3DChart>
      <c:catAx>
        <c:axId val="10179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101796864"/>
        <c:crosses val="autoZero"/>
        <c:auto val="1"/>
        <c:lblAlgn val="ctr"/>
        <c:lblOffset val="100"/>
        <c:noMultiLvlLbl val="0"/>
      </c:catAx>
      <c:valAx>
        <c:axId val="101796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179532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0972356153642114E-2"/>
          <c:y val="0.12550160323623719"/>
          <c:w val="0.5853836377739976"/>
          <c:h val="0.79481642832338906"/>
        </c:manualLayout>
      </c:layout>
      <c:ofPieChart>
        <c:ofPieType val="pie"/>
        <c:varyColors val="1"/>
        <c:ser>
          <c:idx val="0"/>
          <c:order val="0"/>
          <c:dLbls>
            <c:dLbl>
              <c:idx val="1"/>
              <c:layout>
                <c:manualLayout>
                  <c:x val="0.11099814723186328"/>
                  <c:y val="0.30160909898574451"/>
                </c:manualLayout>
              </c:layout>
              <c:tx>
                <c:rich>
                  <a:bodyPr/>
                  <a:lstStyle/>
                  <a:p>
                    <a:r>
                      <a:rPr lang="ru-RU" sz="3600" b="1"/>
                      <a:t>30 %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Общее количество погибших в результате несчастных случаев на производстве в 2019 году</c:v>
                </c:pt>
                <c:pt idx="1">
                  <c:v>в том числе погибших в результате дорожно-транспортного происшествия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40</c:v>
                </c:pt>
                <c:pt idx="1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ofPieChart>
        <c:ofPieType val="pie"/>
        <c:varyColors val="1"/>
        <c:ser>
          <c:idx val="0"/>
          <c:order val="0"/>
          <c:dLbls>
            <c:dLbl>
              <c:idx val="1"/>
              <c:layout>
                <c:manualLayout>
                  <c:x val="0.17543649752114318"/>
                  <c:y val="0.1084974298248704"/>
                </c:manualLayout>
              </c:layout>
              <c:tx>
                <c:rich>
                  <a:bodyPr/>
                  <a:lstStyle/>
                  <a:p>
                    <a:r>
                      <a:rPr lang="ru-RU" sz="3600" b="1"/>
                      <a:t>1</a:t>
                    </a:r>
                    <a:r>
                      <a:rPr lang="en-US" sz="3600" b="1"/>
                      <a:t>5</a:t>
                    </a:r>
                    <a:r>
                      <a:rPr lang="ru-RU" sz="3600" b="1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Лист1!$A$7:$A$8</c:f>
              <c:strCache>
                <c:ptCount val="2"/>
                <c:pt idx="0">
                  <c:v>Общее количество погибших в результате несчастных случаев на производстве в 2018 году</c:v>
                </c:pt>
                <c:pt idx="1">
                  <c:v>в том числе погибших в результате дорожно-транспортного происшествия</c:v>
                </c:pt>
              </c:strCache>
            </c:strRef>
          </c:cat>
          <c:val>
            <c:numRef>
              <c:f>Лист1!$B$7:$B$8</c:f>
              <c:numCache>
                <c:formatCode>General</c:formatCode>
                <c:ptCount val="2"/>
                <c:pt idx="0">
                  <c:v>33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legend>
      <c:legendPos val="r"/>
      <c:layout/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СТАЖ!$B$2</c:f>
              <c:strCache>
                <c:ptCount val="1"/>
                <c:pt idx="0">
                  <c:v>Количество пострадавших в %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3.871521050506583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СТАЖ!$A$3:$A$12</c:f>
              <c:strCache>
                <c:ptCount val="10"/>
                <c:pt idx="0">
                  <c:v>До 1 года</c:v>
                </c:pt>
                <c:pt idx="1">
                  <c:v>Свыше 1 до 5 лет</c:v>
                </c:pt>
                <c:pt idx="2">
                  <c:v>Свыше 5 до 10 лет</c:v>
                </c:pt>
                <c:pt idx="3">
                  <c:v>Свыше 10  до 15 лет</c:v>
                </c:pt>
                <c:pt idx="4">
                  <c:v>Свыше 15 до 20 лет</c:v>
                </c:pt>
                <c:pt idx="5">
                  <c:v>Свыше 20 до 25 лет</c:v>
                </c:pt>
                <c:pt idx="6">
                  <c:v>Свыше 25 до 30 лет</c:v>
                </c:pt>
                <c:pt idx="7">
                  <c:v>Свыше 30 до 35 лет</c:v>
                </c:pt>
                <c:pt idx="8">
                  <c:v>Свыше 35 до 40 лет</c:v>
                </c:pt>
                <c:pt idx="9">
                  <c:v>Свыше 40 лет</c:v>
                </c:pt>
              </c:strCache>
            </c:strRef>
          </c:cat>
          <c:val>
            <c:numRef>
              <c:f>СТАЖ!$B$3:$B$12</c:f>
              <c:numCache>
                <c:formatCode>0%</c:formatCode>
                <c:ptCount val="10"/>
                <c:pt idx="0">
                  <c:v>0.33</c:v>
                </c:pt>
                <c:pt idx="1">
                  <c:v>0.37</c:v>
                </c:pt>
                <c:pt idx="2">
                  <c:v>0.1</c:v>
                </c:pt>
                <c:pt idx="3">
                  <c:v>0.1</c:v>
                </c:pt>
                <c:pt idx="4">
                  <c:v>0.03</c:v>
                </c:pt>
                <c:pt idx="5">
                  <c:v>0.04</c:v>
                </c:pt>
                <c:pt idx="6">
                  <c:v>0.01</c:v>
                </c:pt>
                <c:pt idx="7">
                  <c:v>0</c:v>
                </c:pt>
                <c:pt idx="8">
                  <c:v>0.01</c:v>
                </c:pt>
                <c:pt idx="9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764352"/>
        <c:axId val="103765888"/>
        <c:axId val="0"/>
      </c:bar3DChart>
      <c:catAx>
        <c:axId val="103764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03765888"/>
        <c:crosses val="autoZero"/>
        <c:auto val="1"/>
        <c:lblAlgn val="ctr"/>
        <c:lblOffset val="100"/>
        <c:noMultiLvlLbl val="0"/>
      </c:catAx>
      <c:valAx>
        <c:axId val="10376588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376435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'ВИДЫ НС'!$B$2</c:f>
              <c:strCache>
                <c:ptCount val="1"/>
                <c:pt idx="0">
                  <c:v>Количество несчастных случаев на производстве с тяжелыми последствиями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3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'ВИДЫ НС'!$A$3:$A$8</c:f>
              <c:strCache>
                <c:ptCount val="6"/>
                <c:pt idx="0">
                  <c:v>Воздействие электрического тока</c:v>
                </c:pt>
                <c:pt idx="1">
                  <c:v>Прочие причины</c:v>
                </c:pt>
                <c:pt idx="2">
                  <c:v>Падение, обрушение, обвалы предметов, материалов, земли и пр.</c:v>
                </c:pt>
                <c:pt idx="3">
                  <c:v>Воздействие движущихся, разлетающихся, вращающихся предметов, деталей, машин и т.д.</c:v>
                </c:pt>
                <c:pt idx="4">
                  <c:v>Транспортные происшествия</c:v>
                </c:pt>
                <c:pt idx="5">
                  <c:v>Падение пострадавшего с высоты </c:v>
                </c:pt>
              </c:strCache>
            </c:strRef>
          </c:cat>
          <c:val>
            <c:numRef>
              <c:f>'ВИДЫ НС'!$B$3:$B$8</c:f>
              <c:numCache>
                <c:formatCode>0%</c:formatCode>
                <c:ptCount val="6"/>
                <c:pt idx="0">
                  <c:v>0.04</c:v>
                </c:pt>
                <c:pt idx="1">
                  <c:v>7.0000000000000007E-2</c:v>
                </c:pt>
                <c:pt idx="2">
                  <c:v>0.13</c:v>
                </c:pt>
                <c:pt idx="3">
                  <c:v>0.19</c:v>
                </c:pt>
                <c:pt idx="4">
                  <c:v>0.21</c:v>
                </c:pt>
                <c:pt idx="5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698432"/>
        <c:axId val="103699968"/>
        <c:axId val="0"/>
      </c:bar3DChart>
      <c:catAx>
        <c:axId val="1036984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03699968"/>
        <c:crosses val="autoZero"/>
        <c:auto val="1"/>
        <c:lblAlgn val="ctr"/>
        <c:lblOffset val="100"/>
        <c:noMultiLvlLbl val="0"/>
      </c:catAx>
      <c:valAx>
        <c:axId val="10369996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03698432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0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ПРИЧИНЫ!$B$2</c:f>
              <c:strCache>
                <c:ptCount val="1"/>
                <c:pt idx="0">
                  <c:v>Количество несчастных случаев на производстве с тяжелыми последствиями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ПРИЧИНЫ!$A$3:$A$9</c:f>
              <c:strCache>
                <c:ptCount val="7"/>
                <c:pt idx="0">
                  <c:v>Неприменение работником средств индивидуальной защиты</c:v>
                </c:pt>
                <c:pt idx="1">
                  <c:v>Неудовлетворительное техническое состояние зданий и территории</c:v>
                </c:pt>
                <c:pt idx="2">
                  <c:v>Нарушение технологического процесса</c:v>
                </c:pt>
                <c:pt idx="3">
                  <c:v>Нарушение работником трудового распорядка и  дисциплины труда</c:v>
                </c:pt>
                <c:pt idx="4">
                  <c:v>Нарушение правил дорожного движения </c:v>
                </c:pt>
                <c:pt idx="5">
                  <c:v>Прочие причины</c:v>
                </c:pt>
                <c:pt idx="6">
                  <c:v>Неудовлетворительная организация производства работ</c:v>
                </c:pt>
              </c:strCache>
            </c:strRef>
          </c:cat>
          <c:val>
            <c:numRef>
              <c:f>ПРИЧИНЫ!$B$3:$B$9</c:f>
              <c:numCache>
                <c:formatCode>0%</c:formatCode>
                <c:ptCount val="7"/>
                <c:pt idx="0">
                  <c:v>0.03</c:v>
                </c:pt>
                <c:pt idx="1">
                  <c:v>0.05</c:v>
                </c:pt>
                <c:pt idx="2">
                  <c:v>0.06</c:v>
                </c:pt>
                <c:pt idx="3">
                  <c:v>0.06</c:v>
                </c:pt>
                <c:pt idx="4">
                  <c:v>0.16</c:v>
                </c:pt>
                <c:pt idx="5">
                  <c:v>0.22</c:v>
                </c:pt>
                <c:pt idx="6">
                  <c:v>0.42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722368"/>
        <c:axId val="104080512"/>
        <c:axId val="0"/>
      </c:bar3DChart>
      <c:catAx>
        <c:axId val="1037223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104080512"/>
        <c:crosses val="autoZero"/>
        <c:auto val="1"/>
        <c:lblAlgn val="ctr"/>
        <c:lblOffset val="100"/>
        <c:noMultiLvlLbl val="0"/>
      </c:catAx>
      <c:valAx>
        <c:axId val="104080512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0372236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'РАЙОНЫ НС КРАЙ'!$B$2</c:f>
              <c:strCache>
                <c:ptCount val="1"/>
                <c:pt idx="0">
                  <c:v>Количество погибших на производстве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'РАЙОНЫ НС КРАЙ'!$A$3:$A$6</c:f>
              <c:strCache>
                <c:ptCount val="4"/>
                <c:pt idx="0">
                  <c:v>г. Кунгур, Кунгурский муниципальный район</c:v>
                </c:pt>
                <c:pt idx="1">
                  <c:v>Добрянский муниципальный район</c:v>
                </c:pt>
                <c:pt idx="2">
                  <c:v>г. Соликамск, Соликамский муниципальный район</c:v>
                </c:pt>
                <c:pt idx="3">
                  <c:v>г. Березники</c:v>
                </c:pt>
              </c:strCache>
            </c:strRef>
          </c:cat>
          <c:val>
            <c:numRef>
              <c:f>'РАЙОНЫ НС КРАЙ'!$B$3:$B$6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'РАЙОНЫ НС КРАЙ'!$C$2</c:f>
              <c:strCache>
                <c:ptCount val="1"/>
                <c:pt idx="0">
                  <c:v>Количество тяжелых несчастных случаев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3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'РАЙОНЫ НС КРАЙ'!$A$3:$A$6</c:f>
              <c:strCache>
                <c:ptCount val="4"/>
                <c:pt idx="0">
                  <c:v>г. Кунгур, Кунгурский муниципальный район</c:v>
                </c:pt>
                <c:pt idx="1">
                  <c:v>Добрянский муниципальный район</c:v>
                </c:pt>
                <c:pt idx="2">
                  <c:v>г. Соликамск, Соликамский муниципальный район</c:v>
                </c:pt>
                <c:pt idx="3">
                  <c:v>г. Березники</c:v>
                </c:pt>
              </c:strCache>
            </c:strRef>
          </c:cat>
          <c:val>
            <c:numRef>
              <c:f>'РАЙОНЫ НС КРАЙ'!$C$3:$C$6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10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4116608"/>
        <c:axId val="104118144"/>
        <c:axId val="0"/>
      </c:bar3DChart>
      <c:catAx>
        <c:axId val="1041166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04118144"/>
        <c:crosses val="autoZero"/>
        <c:auto val="1"/>
        <c:lblAlgn val="ctr"/>
        <c:lblOffset val="100"/>
        <c:noMultiLvlLbl val="0"/>
      </c:catAx>
      <c:valAx>
        <c:axId val="10411814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041166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'РАЙОНЫ ПЕРМЬ'!$B$2</c:f>
              <c:strCache>
                <c:ptCount val="1"/>
                <c:pt idx="0">
                  <c:v>Количество погибших на производстве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3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'РАЙОНЫ ПЕРМЬ'!$A$3:$A$9</c:f>
              <c:strCache>
                <c:ptCount val="7"/>
                <c:pt idx="0">
                  <c:v>Кировский</c:v>
                </c:pt>
                <c:pt idx="1">
                  <c:v>Дзержинский</c:v>
                </c:pt>
                <c:pt idx="2">
                  <c:v>Мотовилихинский</c:v>
                </c:pt>
                <c:pt idx="3">
                  <c:v>Орджоникидзевский</c:v>
                </c:pt>
                <c:pt idx="4">
                  <c:v>Индустриальный</c:v>
                </c:pt>
                <c:pt idx="5">
                  <c:v>Ленинский</c:v>
                </c:pt>
                <c:pt idx="6">
                  <c:v>Свердловский</c:v>
                </c:pt>
              </c:strCache>
            </c:strRef>
          </c:cat>
          <c:val>
            <c:numRef>
              <c:f>'РАЙОНЫ ПЕРМЬ'!$B$3:$B$9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8</c:v>
                </c:pt>
                <c:pt idx="6">
                  <c:v>5</c:v>
                </c:pt>
              </c:numCache>
            </c:numRef>
          </c:val>
        </c:ser>
        <c:ser>
          <c:idx val="1"/>
          <c:order val="1"/>
          <c:tx>
            <c:strRef>
              <c:f>'РАЙОНЫ ПЕРМЬ'!$C$2</c:f>
              <c:strCache>
                <c:ptCount val="1"/>
                <c:pt idx="0">
                  <c:v>Количество тяжелых несчастных случаев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txPr>
              <a:bodyPr/>
              <a:lstStyle/>
              <a:p>
                <a:pPr>
                  <a:defRPr sz="3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'РАЙОНЫ ПЕРМЬ'!$A$3:$A$9</c:f>
              <c:strCache>
                <c:ptCount val="7"/>
                <c:pt idx="0">
                  <c:v>Кировский</c:v>
                </c:pt>
                <c:pt idx="1">
                  <c:v>Дзержинский</c:v>
                </c:pt>
                <c:pt idx="2">
                  <c:v>Мотовилихинский</c:v>
                </c:pt>
                <c:pt idx="3">
                  <c:v>Орджоникидзевский</c:v>
                </c:pt>
                <c:pt idx="4">
                  <c:v>Индустриальный</c:v>
                </c:pt>
                <c:pt idx="5">
                  <c:v>Ленинский</c:v>
                </c:pt>
                <c:pt idx="6">
                  <c:v>Свердловский</c:v>
                </c:pt>
              </c:strCache>
            </c:strRef>
          </c:cat>
          <c:val>
            <c:numRef>
              <c:f>'РАЙОНЫ ПЕРМЬ'!$C$3:$C$9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9</c:v>
                </c:pt>
                <c:pt idx="5">
                  <c:v>2</c:v>
                </c:pt>
                <c:pt idx="6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3982208"/>
        <c:axId val="103983744"/>
        <c:axId val="0"/>
      </c:bar3DChart>
      <c:catAx>
        <c:axId val="10398220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ru-RU"/>
          </a:p>
        </c:txPr>
        <c:crossAx val="103983744"/>
        <c:crosses val="autoZero"/>
        <c:auto val="1"/>
        <c:lblAlgn val="ctr"/>
        <c:lblOffset val="100"/>
        <c:noMultiLvlLbl val="0"/>
      </c:catAx>
      <c:valAx>
        <c:axId val="10398374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039822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4 месяца 2019 года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4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групповые несчастные случаи</c:v>
                </c:pt>
                <c:pt idx="1">
                  <c:v>тяжелые несчастные случаи</c:v>
                </c:pt>
                <c:pt idx="2">
                  <c:v>погибшие в результате несчастных случаев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</c:v>
                </c:pt>
                <c:pt idx="1">
                  <c:v>31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месяца 2020 года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1"/>
              <c:layout>
                <c:manualLayout>
                  <c:x val="4.0526849037487336E-2"/>
                  <c:y val="-3.47222222222222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4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групповые несчастные случаи</c:v>
                </c:pt>
                <c:pt idx="1">
                  <c:v>тяжелые несчастные случаи</c:v>
                </c:pt>
                <c:pt idx="2">
                  <c:v>погибшие в результате несчастных случаев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</c:v>
                </c:pt>
                <c:pt idx="1">
                  <c:v>25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073024"/>
        <c:axId val="34464512"/>
        <c:axId val="0"/>
      </c:bar3DChart>
      <c:catAx>
        <c:axId val="330730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34464512"/>
        <c:crosses val="autoZero"/>
        <c:auto val="1"/>
        <c:lblAlgn val="ctr"/>
        <c:lblOffset val="100"/>
        <c:noMultiLvlLbl val="0"/>
      </c:catAx>
      <c:valAx>
        <c:axId val="34464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0730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400" b="1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7928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7928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r">
              <a:defRPr sz="1200"/>
            </a:lvl1pPr>
          </a:lstStyle>
          <a:p>
            <a:fld id="{C261BD2C-9199-4FE5-83A8-CC1F578922CF}" type="datetimeFigureOut">
              <a:rPr lang="ru-RU" smtClean="0"/>
              <a:pPr/>
              <a:t>25.05.2020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1425"/>
            <a:ext cx="48387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1" tIns="45856" rIns="91711" bIns="45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76598"/>
            <a:ext cx="5438775" cy="3910010"/>
          </a:xfrm>
          <a:prstGeom prst="rect">
            <a:avLst/>
          </a:prstGeom>
        </p:spPr>
        <p:txBody>
          <a:bodyPr vert="horz" lIns="91711" tIns="45856" rIns="91711" bIns="45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8711"/>
            <a:ext cx="2946400" cy="497928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711"/>
            <a:ext cx="2946400" cy="497928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r">
              <a:defRPr sz="1200"/>
            </a:lvl1pPr>
          </a:lstStyle>
          <a:p>
            <a:fld id="{97297A8A-2AEF-4AB2-A1A0-BBAFABD43BE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484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22269-0970-4BBA-B74F-5B8715137843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5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674D-3B4F-43F6-BB51-FB3795CD3962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248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78883-012B-41B3-AD28-22EEB83C3EF1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56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ED5A4-6820-4FCB-9CD8-9B83372E0CE5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646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492B6-DDB1-4A60-8442-7D6DC9B78583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86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884CA-AA45-4149-BBC1-D82EE9A2E3B6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254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CA97B-2069-4560-ADD2-424B723D1A43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34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43952-A6F4-4C10-BE09-A4AF8C37E8B2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512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2D3C9-52C5-43B6-89E3-CFC375754D12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07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624F0-5CBE-4393-875E-1EF20A881B01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601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19957-1C0D-4F42-A30A-380B57788732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2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1636A-7E45-41F3-9930-9890774F6996}" type="datetime1">
              <a:rPr lang="ru-RU" smtClean="0"/>
              <a:pPr/>
              <a:t>25.05.2020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6829-6E56-4233-B4C8-4C9CB7A898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0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9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8.png"/><Relationship Id="rId7" Type="http://schemas.openxmlformats.org/officeDocument/2006/relationships/image" Target="../media/image2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6.png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LosevVS\Desktop\Картинки на сайт\shutterstock_27-03\shutterstock_1295889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062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7117" y="2324100"/>
            <a:ext cx="4296972" cy="1981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bg1"/>
              </a:gs>
              <a:gs pos="91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1637" y="2411105"/>
            <a:ext cx="540846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  <a:latin typeface="Arial Narrow" pitchFamily="34" charset="0"/>
              </a:rPr>
              <a:t>Производственный травматизм в Пермском крае. Вопросы обеспечения трудовых прав граждан в условиях распространения коронавирусной инфекции</a:t>
            </a:r>
            <a:endParaRPr lang="ru-RU" sz="3200" b="1" dirty="0">
              <a:solidFill>
                <a:srgbClr val="0070C0"/>
              </a:solidFill>
              <a:latin typeface="Arial Narrow" pitchFamily="34" charset="0"/>
            </a:endParaRPr>
          </a:p>
        </p:txBody>
      </p:sp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047657" y="6309303"/>
            <a:ext cx="1008111" cy="54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55768" y="6309320"/>
            <a:ext cx="1424350" cy="548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8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r="44438"/>
          <a:stretch>
            <a:fillRect/>
          </a:stretch>
        </p:blipFill>
        <p:spPr bwMode="auto">
          <a:xfrm>
            <a:off x="8423920" y="6381328"/>
            <a:ext cx="720080" cy="48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697242" y="6288355"/>
            <a:ext cx="1208758" cy="56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0" y="6163255"/>
            <a:ext cx="604765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F497D"/>
                </a:solidFill>
                <a:latin typeface="Arial Narrow" pitchFamily="34" charset="0"/>
              </a:rPr>
              <a:t>Руководитель Государственной инспекции труда в Пермском крае О.В. Украинский</a:t>
            </a:r>
            <a:endParaRPr lang="ru-RU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96883" y="237506"/>
            <a:ext cx="5949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42505" y="237506"/>
            <a:ext cx="6409208" cy="9848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                         Государственная </a:t>
            </a:r>
            <a:r>
              <a:rPr lang="ru-RU" sz="2000" b="1" dirty="0">
                <a:solidFill>
                  <a:srgbClr val="0070C0"/>
                </a:solidFill>
              </a:rPr>
              <a:t>инспекция труда </a:t>
            </a:r>
          </a:p>
          <a:p>
            <a:r>
              <a:rPr lang="ru-RU" sz="2000" b="1" dirty="0" smtClean="0">
                <a:solidFill>
                  <a:srgbClr val="0070C0"/>
                </a:solidFill>
              </a:rPr>
              <a:t>                          в </a:t>
            </a:r>
            <a:r>
              <a:rPr lang="ru-RU" sz="2000" b="1" dirty="0">
                <a:solidFill>
                  <a:srgbClr val="0070C0"/>
                </a:solidFill>
              </a:rPr>
              <a:t>Пермском крае</a:t>
            </a:r>
          </a:p>
          <a:p>
            <a:endParaRPr lang="ru-RU" dirty="0"/>
          </a:p>
        </p:txBody>
      </p:sp>
      <p:pic>
        <p:nvPicPr>
          <p:cNvPr id="20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17" y="387574"/>
            <a:ext cx="911667" cy="834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333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41300" y="213360"/>
            <a:ext cx="9436100" cy="777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Динамика производственного травматизма в Пермском крае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695716"/>
              </p:ext>
            </p:extLst>
          </p:nvPr>
        </p:nvGraphicFramePr>
        <p:xfrm>
          <a:off x="0" y="1249680"/>
          <a:ext cx="9906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5964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121920" y="188640"/>
            <a:ext cx="9784079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Количество </a:t>
            </a:r>
            <a:r>
              <a:rPr lang="ru-RU" sz="2000" b="1" dirty="0">
                <a:solidFill>
                  <a:srgbClr val="C00000"/>
                </a:solidFill>
              </a:rPr>
              <a:t>погибших в результате дорожно-транспортных происшествий от общего количества погибших в 2019 году</a:t>
            </a: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977675"/>
              </p:ext>
            </p:extLst>
          </p:nvPr>
        </p:nvGraphicFramePr>
        <p:xfrm>
          <a:off x="179512" y="1268760"/>
          <a:ext cx="9967788" cy="209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9368945"/>
              </p:ext>
            </p:extLst>
          </p:nvPr>
        </p:nvGraphicFramePr>
        <p:xfrm>
          <a:off x="2127865" y="3200400"/>
          <a:ext cx="7963555" cy="2846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14" name="Picture 2" descr="https://yt3.ggpht.com/a/AGF-l7-gynZSD5EI9krCVkWQjPHMq3De2TwoTTKHyQ=s900-c-k-c0xffffffff-no-rj-m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2880"/>
            <a:ext cx="2127865" cy="218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5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07504" y="188640"/>
            <a:ext cx="9798496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Стаж работников, пострадавших в результате несчастных случаев за </a:t>
            </a:r>
            <a:r>
              <a:rPr lang="ru-RU" sz="2000" b="1" dirty="0" smtClean="0">
                <a:solidFill>
                  <a:srgbClr val="C00000"/>
                </a:solidFill>
              </a:rPr>
              <a:t>2019 г.</a:t>
            </a:r>
            <a:endParaRPr lang="ru-RU" sz="2000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753739"/>
              </p:ext>
            </p:extLst>
          </p:nvPr>
        </p:nvGraphicFramePr>
        <p:xfrm>
          <a:off x="179512" y="1196752"/>
          <a:ext cx="9726488" cy="4884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7866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51520" y="260648"/>
            <a:ext cx="9895780" cy="72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Погибшие по видам экономической деятельности </a:t>
            </a:r>
            <a:endParaRPr lang="ru-RU" sz="2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за </a:t>
            </a:r>
            <a:r>
              <a:rPr lang="ru-RU" sz="2200" b="1" dirty="0">
                <a:solidFill>
                  <a:srgbClr val="C00000"/>
                </a:solidFill>
              </a:rPr>
              <a:t>2018-2019 годы</a:t>
            </a:r>
            <a:endParaRPr lang="ru-RU" sz="22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7211209"/>
              </p:ext>
            </p:extLst>
          </p:nvPr>
        </p:nvGraphicFramePr>
        <p:xfrm>
          <a:off x="241300" y="1066728"/>
          <a:ext cx="9664700" cy="498355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888658"/>
                <a:gridCol w="3003542"/>
                <a:gridCol w="2772500"/>
              </a:tblGrid>
              <a:tr h="7961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 dirty="0">
                          <a:effectLst/>
                        </a:rPr>
                        <a:t>Вид экономической деятельности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 dirty="0">
                          <a:effectLst/>
                        </a:rPr>
                        <a:t>Количество погибших на производстве </a:t>
                      </a:r>
                      <a:endParaRPr lang="ru-RU" sz="1800" b="1" u="none" strike="noStrike" kern="1200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1800" b="1" u="none" strike="noStrike" kern="1200" dirty="0" smtClean="0">
                          <a:effectLst/>
                        </a:rPr>
                        <a:t>за  </a:t>
                      </a:r>
                      <a:r>
                        <a:rPr lang="ru-RU" sz="1800" b="1" u="none" strike="noStrike" kern="1200" dirty="0">
                          <a:effectLst/>
                        </a:rPr>
                        <a:t>2018 год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kern="1200">
                          <a:effectLst/>
                        </a:rPr>
                        <a:t>Количество погибших на производстве за  2019 год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7961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 dirty="0">
                          <a:effectLst/>
                        </a:rPr>
                        <a:t>Всего несчастных случаев на производстве с тяжелыми последствиями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286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>
                          <a:effectLst/>
                        </a:rPr>
                        <a:t>в том числе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40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 dirty="0">
                          <a:effectLst/>
                        </a:rPr>
                        <a:t>Сельское и лесное хозяйство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40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 dirty="0">
                          <a:effectLst/>
                        </a:rPr>
                        <a:t>Добыча полезных ископаемых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40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>
                          <a:effectLst/>
                        </a:rPr>
                        <a:t>Обрабатывающие производства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286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>
                          <a:effectLst/>
                        </a:rPr>
                        <a:t>Строительство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5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286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>
                          <a:effectLst/>
                        </a:rPr>
                        <a:t>Торговля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4048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>
                          <a:effectLst/>
                        </a:rPr>
                        <a:t>Транспортировка и хранение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286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1" u="none" strike="noStrike" kern="1200">
                          <a:effectLst/>
                        </a:rPr>
                        <a:t>Здравоохранение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0187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 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</a:rPr>
                        <a:t>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ctr"/>
                </a:tc>
              </a:tr>
              <a:tr h="53320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1" u="none" strike="noStrike">
                          <a:effectLst/>
                        </a:rPr>
                        <a:t>   Прочие виды экономической деятельности</a:t>
                      </a:r>
                      <a:endParaRPr lang="ru-RU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</a:rPr>
                        <a:t>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6" marR="7516" marT="751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866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107504" y="260648"/>
            <a:ext cx="10039796" cy="72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Виды несчастных случаев на производстве с тяжелыми последствиями за </a:t>
            </a:r>
            <a:r>
              <a:rPr lang="ru-RU" b="1" dirty="0" smtClean="0">
                <a:solidFill>
                  <a:srgbClr val="C00000"/>
                </a:solidFill>
              </a:rPr>
              <a:t>2019 год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203728"/>
              </p:ext>
            </p:extLst>
          </p:nvPr>
        </p:nvGraphicFramePr>
        <p:xfrm>
          <a:off x="0" y="980728"/>
          <a:ext cx="9906000" cy="5100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7866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251520" y="188640"/>
            <a:ext cx="9456360" cy="5040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Причины несчастных случаев на производстве за 2019 год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961506"/>
              </p:ext>
            </p:extLst>
          </p:nvPr>
        </p:nvGraphicFramePr>
        <p:xfrm>
          <a:off x="179512" y="908720"/>
          <a:ext cx="9967788" cy="508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1842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41300" y="243840"/>
            <a:ext cx="9436100" cy="64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Предприятия Пермского края с наибольшим травматизмом по итогам 2019 года </a:t>
            </a:r>
            <a:endParaRPr lang="ru-RU" sz="2000" dirty="0">
              <a:solidFill>
                <a:srgbClr val="C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137751"/>
              </p:ext>
            </p:extLst>
          </p:nvPr>
        </p:nvGraphicFramePr>
        <p:xfrm>
          <a:off x="241300" y="1188722"/>
          <a:ext cx="9664699" cy="4876799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4831886"/>
                <a:gridCol w="4832813"/>
              </a:tblGrid>
              <a:tr h="6966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Наименование организации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Количество несчастных случаев на производстве с тяжелыми последствиями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ПАО «</a:t>
                      </a:r>
                      <a:r>
                        <a:rPr lang="ru-RU" sz="1800" dirty="0" err="1">
                          <a:effectLst/>
                        </a:rPr>
                        <a:t>Уралкалий</a:t>
                      </a:r>
                      <a:r>
                        <a:rPr lang="ru-RU" sz="1800" dirty="0">
                          <a:effectLst/>
                        </a:rPr>
                        <a:t>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 смертельных, 2 тяжелых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966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ООО «</a:t>
                      </a:r>
                      <a:r>
                        <a:rPr lang="ru-RU" sz="1800" dirty="0" err="1">
                          <a:effectLst/>
                        </a:rPr>
                        <a:t>Пермнефтеотдача</a:t>
                      </a:r>
                      <a:r>
                        <a:rPr lang="ru-RU" sz="1800" dirty="0">
                          <a:effectLst/>
                        </a:rPr>
                        <a:t>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погибших в групповом несчастном случае,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тяжелый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АО «Новомет-Пермь»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3 тяжелых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ОАО «Губахинский кокс»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смертельный, 1 тяжелый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ООО «Плитпром»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смертельный, 1 тяжелый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ООО «</a:t>
                      </a:r>
                      <a:r>
                        <a:rPr lang="ru-RU" sz="1800" dirty="0" err="1">
                          <a:effectLst/>
                        </a:rPr>
                        <a:t>Уралкалий</a:t>
                      </a:r>
                      <a:r>
                        <a:rPr lang="ru-RU" sz="1800" dirty="0">
                          <a:effectLst/>
                        </a:rPr>
                        <a:t>-Ремонт»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 смертельный, 1 тяжелый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966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«АВИСМА» филиал ПАО «Корпорация ВСМПО-АВИСМА»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тяжелых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АО «ОДК-СТАР»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тяжелых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ЗАО «Чусовская мельница»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тяжелых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483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МУП «Пермгорэлектротранс»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 тяжелых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73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41299" y="335280"/>
            <a:ext cx="9436101" cy="7467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rgbClr val="C00000"/>
                </a:solidFill>
              </a:rPr>
              <a:t>Города и районы Пермского края с наибольшим  количеством несчастных случаев по итогам 2019 г.</a:t>
            </a:r>
            <a:endParaRPr lang="ru-RU" sz="2000" dirty="0">
              <a:solidFill>
                <a:srgbClr val="C0000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6079257"/>
              </p:ext>
            </p:extLst>
          </p:nvPr>
        </p:nvGraphicFramePr>
        <p:xfrm>
          <a:off x="121920" y="1249680"/>
          <a:ext cx="9784080" cy="469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6673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114300"/>
            <a:ext cx="9169945" cy="6324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Производственный травматизм по районам г. </a:t>
            </a:r>
            <a:r>
              <a:rPr lang="ru-RU" sz="2400" b="1" dirty="0">
                <a:solidFill>
                  <a:srgbClr val="C00000"/>
                </a:solidFill>
              </a:rPr>
              <a:t>П</a:t>
            </a:r>
            <a:r>
              <a:rPr lang="ru-RU" sz="2400" b="1" dirty="0" smtClean="0">
                <a:solidFill>
                  <a:srgbClr val="C00000"/>
                </a:solidFill>
              </a:rPr>
              <a:t>ерми за 2019 год</a:t>
            </a:r>
            <a:r>
              <a:rPr lang="ru-RU" sz="2400" b="1" dirty="0" smtClean="0"/>
              <a:t> Перми </a:t>
            </a:r>
            <a:r>
              <a:rPr lang="ru-RU" dirty="0" smtClean="0"/>
              <a:t>за 2019 год</a:t>
            </a: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933268"/>
              </p:ext>
            </p:extLst>
          </p:nvPr>
        </p:nvGraphicFramePr>
        <p:xfrm>
          <a:off x="0" y="1188720"/>
          <a:ext cx="10012679" cy="490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6585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426720"/>
            <a:ext cx="9642385" cy="640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Результаты надзорной деятельности за 2019 год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09601" y="1341120"/>
            <a:ext cx="9189719" cy="45262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solidFill>
                  <a:srgbClr val="C00000"/>
                </a:solidFill>
              </a:rPr>
              <a:t>В 2019 году госинспекторами труда проведено 1184 проверки соблюдения требований охраны труда, выявлено 3834 нарушения.</a:t>
            </a:r>
          </a:p>
          <a:p>
            <a:pPr algn="just"/>
            <a:r>
              <a:rPr lang="ru-RU" sz="2400" b="1" dirty="0">
                <a:solidFill>
                  <a:srgbClr val="C00000"/>
                </a:solidFill>
              </a:rPr>
              <a:t>Наибольшее количество нарушений выявлено по вопросам: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dirty="0">
                <a:solidFill>
                  <a:srgbClr val="C00000"/>
                </a:solidFill>
              </a:rPr>
              <a:t>обучения и инструктирования работников по охране труда;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dirty="0">
                <a:solidFill>
                  <a:srgbClr val="C00000"/>
                </a:solidFill>
              </a:rPr>
              <a:t>проведения медицинских осмотров работников;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dirty="0">
                <a:solidFill>
                  <a:srgbClr val="C00000"/>
                </a:solidFill>
              </a:rPr>
              <a:t>обеспечения работников средствами индивидуальной и коллективной защиты;</a:t>
            </a:r>
          </a:p>
          <a:p>
            <a:pPr marL="342900" lvl="0" indent="-342900" algn="just">
              <a:buFont typeface="Wingdings" pitchFamily="2" charset="2"/>
              <a:buChar char="ü"/>
            </a:pPr>
            <a:r>
              <a:rPr lang="ru-RU" sz="2400" b="1" dirty="0">
                <a:solidFill>
                  <a:srgbClr val="C00000"/>
                </a:solidFill>
              </a:rPr>
              <a:t>расследования, оформления и учета несчастных случаев на производстве</a:t>
            </a:r>
          </a:p>
        </p:txBody>
      </p:sp>
    </p:spTree>
    <p:extLst>
      <p:ext uri="{BB962C8B-B14F-4D97-AF65-F5344CB8AC3E}">
        <p14:creationId xmlns:p14="http://schemas.microsoft.com/office/powerpoint/2010/main" val="166585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241300" y="289560"/>
            <a:ext cx="96647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C00000"/>
                </a:solidFill>
              </a:rPr>
              <a:t>Принятые меры по результатам надзорной деятельности за 2019 год</a:t>
            </a:r>
            <a:endParaRPr lang="ru-RU" sz="2200" dirty="0">
              <a:solidFill>
                <a:srgbClr val="C0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5535" y="1108982"/>
            <a:ext cx="9520465" cy="10550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 descr="https://ds04.infourok.ru/uploads/ex/104d/00169204-6e5b77e2/hello_html_44e248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1154701"/>
            <a:ext cx="914401" cy="89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13560" y="1154701"/>
            <a:ext cx="79400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В связи с </a:t>
            </a:r>
            <a:r>
              <a:rPr lang="ru-RU" sz="2000" b="1" dirty="0" err="1" smtClean="0">
                <a:solidFill>
                  <a:srgbClr val="C00000"/>
                </a:solidFill>
              </a:rPr>
              <a:t>непрохождением</a:t>
            </a:r>
            <a:r>
              <a:rPr lang="ru-RU" sz="2000" b="1" dirty="0" smtClean="0">
                <a:solidFill>
                  <a:srgbClr val="C00000"/>
                </a:solidFill>
              </a:rPr>
              <a:t> подготовки по охране труда по требованию госинспекторов труда отстранено от работы 124 работника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5535" y="2423160"/>
            <a:ext cx="9368065" cy="10629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6" name="Picture 8" descr="http://stroy-miks.su/image/cache/catalog/stroymaterialy/krepezh/2/ge-catalog-stroymaterialy-instrumenty-7-kaska_krasnaya_stroymiks-1000x10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2423160"/>
            <a:ext cx="1026795" cy="10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65960" y="2606039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Запрещено к использованию 18 единиц средств индивидуальной защиты работников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5535" y="3733800"/>
            <a:ext cx="9368065" cy="8077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8" name="Picture 10" descr="https://avatars.mds.yandex.net/get-pdb/202366/69d26e38-a9f9-4188-b042-f17b22b26d87/s1200?webp=fals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3733800"/>
            <a:ext cx="1082040" cy="8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64080" y="3870960"/>
            <a:ext cx="7269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Выдано работодателям 933 предписания с требованием устранить выявленные нарушения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5535" y="4937760"/>
            <a:ext cx="9368065" cy="12852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60" name="Picture 12" descr="https://hub.ldpr.ru/media/images/udmurtiya/e192726660c0acf066b1fe127e3a532a2f444346896fa253e095c32300734a7f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5207279"/>
            <a:ext cx="1512153" cy="95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339975" y="5207279"/>
            <a:ext cx="74136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Вынесено 1293 постановления о привлечении к административной ответственности в виде штрафов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9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381000"/>
            <a:ext cx="9261385" cy="11125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О направлении материалов расследования несчастных случаев </a:t>
            </a:r>
            <a:endParaRPr lang="ru-RU" sz="24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 </a:t>
            </a:r>
            <a:r>
              <a:rPr lang="ru-RU" sz="2400" b="1" dirty="0">
                <a:solidFill>
                  <a:srgbClr val="C00000"/>
                </a:solidFill>
              </a:rPr>
              <a:t>органы следствия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8" name="Picture 2" descr="http://koryazhma-info.ru/sites/default/files/u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966" y="4027356"/>
            <a:ext cx="2567334" cy="2625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5535" y="1996439"/>
            <a:ext cx="70211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В целях рассмотрения вопроса о привлечении к уголовной ответственности лиц, виновных в допущенных нарушениях требований трудового законодательства в связи с несчастными случаями на производстве в соответствии со ст. 143 Уголовного кодекса РФ материалы расследования несчастных случаев направляются в органы следствия.</a:t>
            </a:r>
          </a:p>
          <a:p>
            <a:r>
              <a:rPr lang="ru-RU" sz="2400" b="1" dirty="0" smtClean="0">
                <a:solidFill>
                  <a:srgbClr val="C00000"/>
                </a:solidFill>
              </a:rPr>
              <a:t>В 2019 году по </a:t>
            </a:r>
            <a:r>
              <a:rPr lang="ru-RU" sz="2400" b="1" dirty="0">
                <a:solidFill>
                  <a:srgbClr val="C00000"/>
                </a:solidFill>
              </a:rPr>
              <a:t>материалам расследования несчастных случаев возбуждено </a:t>
            </a:r>
            <a:r>
              <a:rPr lang="ru-RU" sz="2400" b="1" dirty="0" smtClean="0">
                <a:solidFill>
                  <a:srgbClr val="C00000"/>
                </a:solidFill>
              </a:rPr>
              <a:t> 21 уголовное дело, с начала 2020 года -5 </a:t>
            </a:r>
            <a:r>
              <a:rPr lang="ru-RU" sz="2400" b="1" dirty="0">
                <a:solidFill>
                  <a:srgbClr val="C00000"/>
                </a:solidFill>
              </a:rPr>
              <a:t>уголовных дел.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57519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251520" y="188640"/>
            <a:ext cx="9654480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</a:rPr>
              <a:t>Профилактические мероприятия по снижению производственного травматизма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385535" y="1341120"/>
            <a:ext cx="9520465" cy="1082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Picture 6" descr="https://cdn.pixabay.com/photo/2017/09/26/20/22/introduction-2789965_6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984156"/>
            <a:ext cx="1440160" cy="164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049760" y="1484784"/>
            <a:ext cx="7856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Заключены соглашения о взаимодействии с правоохранительными органами, МЧС, Пермским </a:t>
            </a:r>
            <a:r>
              <a:rPr lang="ru-RU" b="1" dirty="0" err="1" smtClean="0">
                <a:solidFill>
                  <a:srgbClr val="C00000"/>
                </a:solidFill>
              </a:rPr>
              <a:t>крайсовпрофом</a:t>
            </a:r>
            <a:r>
              <a:rPr lang="ru-RU" b="1" dirty="0" smtClean="0">
                <a:solidFill>
                  <a:srgbClr val="C00000"/>
                </a:solidFill>
              </a:rPr>
              <a:t> и прочими органами власти и учреждениями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5535" y="2629724"/>
            <a:ext cx="9520464" cy="8564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761269"/>
            <a:ext cx="709075" cy="72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94560" y="2761269"/>
            <a:ext cx="7711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Участие в составе Совета по условиям и охране труда в Пермском крае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5534" y="3764280"/>
            <a:ext cx="9761765" cy="10972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8" descr="https://unvegetariano.com/images/hard-hat-clip-ar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59" y="4034227"/>
            <a:ext cx="887653" cy="679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49761" y="3947161"/>
            <a:ext cx="75971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Рассмотрение обстоятельств и причин несчастных случаев на производстве на заседаниях Совета по условиям и охране труда в Пермском крае с участием представителей работодателей</a:t>
            </a:r>
          </a:p>
          <a:p>
            <a:pPr algn="just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5535" y="5013960"/>
            <a:ext cx="9761764" cy="10972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10" descr="http://koi-obrazovanie.ucoz.ru/kartinki/dokumenty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59" y="5062076"/>
            <a:ext cx="1271247" cy="104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339975" y="5147490"/>
            <a:ext cx="7807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Практически по каждому случаю со смертельным исходом в 2019 году проводились внеплановые проверки предприятий, выданы предписания об устранении выявленных нарушений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19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365760"/>
            <a:ext cx="9230905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Производственный травматизм на предприятиях Пермского края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за 4 месяца 2020 года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962426"/>
              </p:ext>
            </p:extLst>
          </p:nvPr>
        </p:nvGraphicFramePr>
        <p:xfrm>
          <a:off x="0" y="1325880"/>
          <a:ext cx="1002792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655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274320"/>
            <a:ext cx="9520465" cy="868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Мероприятия по защите трудовых прав работников в связи с распространением новой коронавирусной инфекции СО</a:t>
            </a:r>
            <a:r>
              <a:rPr lang="en-US" sz="2000" b="1" dirty="0" smtClean="0">
                <a:solidFill>
                  <a:srgbClr val="C00000"/>
                </a:solidFill>
              </a:rPr>
              <a:t>VID-19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85535" y="1478280"/>
            <a:ext cx="9520465" cy="792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https://yt3.ggpht.com/a/AGF-l787uukO0GUxgbP2nBJeTkVBIwMdMfJOijwuHQ=s900-c-k-c0xffffffff-no-rj-m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453" y="1690052"/>
            <a:ext cx="580707" cy="580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25600" y="1690052"/>
            <a:ext cx="791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Организован приём обращений граждан с помощью электронных сервисов «</a:t>
            </a:r>
            <a:r>
              <a:rPr lang="ru-RU" b="1" dirty="0" err="1" smtClean="0">
                <a:solidFill>
                  <a:srgbClr val="C00000"/>
                </a:solidFill>
              </a:rPr>
              <a:t>Онлайнинспекция.рф</a:t>
            </a:r>
            <a:r>
              <a:rPr lang="ru-RU" b="1" dirty="0" smtClean="0">
                <a:solidFill>
                  <a:srgbClr val="C00000"/>
                </a:solidFill>
              </a:rPr>
              <a:t>», установлен ящик для приёма обращений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85535" y="2499360"/>
            <a:ext cx="9520465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2" name="Picture 8" descr="https://cdn.pixabay.com/photo/2012/04/01/19/12/phone-24105_960_72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1" y="2499360"/>
            <a:ext cx="678092" cy="67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25600" y="2499360"/>
            <a:ext cx="8112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Открыта ежедневная «горячая линия» по вопросам соблюдения трудового законодательства в период распространения новой коронавирусной инфекции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5535" y="3486150"/>
            <a:ext cx="9520465" cy="8420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813560" y="3486150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На базе Гострудинспекции в Пермском крае организована </a:t>
            </a:r>
            <a:r>
              <a:rPr lang="en-US" b="1" dirty="0" smtClean="0">
                <a:solidFill>
                  <a:srgbClr val="C00000"/>
                </a:solidFill>
              </a:rPr>
              <a:t>WEB</a:t>
            </a:r>
            <a:r>
              <a:rPr lang="ru-RU" b="1" dirty="0" smtClean="0">
                <a:solidFill>
                  <a:srgbClr val="C00000"/>
                </a:solidFill>
              </a:rPr>
              <a:t>-приёмная руководителя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695" y="4511040"/>
            <a:ext cx="9487305" cy="7512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10" descr="https://freerangestock.com/sample/91610/helpdesk-hotline-operator-showing-suppor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13" y="4525226"/>
            <a:ext cx="983386" cy="73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st2.depositphotos.com/3643473/6206/i/950/depositphotos_62068703-stock-photo-man-with-laptop-and-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4" y="3531057"/>
            <a:ext cx="1062804" cy="797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920240" y="4648200"/>
            <a:ext cx="798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Организована работа по консультированию граждан по вопросам в сфере труда на базе регионального  </a:t>
            </a:r>
            <a:r>
              <a:rPr lang="en-US" b="1" dirty="0" smtClean="0">
                <a:solidFill>
                  <a:srgbClr val="C00000"/>
                </a:solidFill>
              </a:rPr>
              <a:t>call</a:t>
            </a:r>
            <a:r>
              <a:rPr lang="ru-RU" b="1" dirty="0" smtClean="0">
                <a:solidFill>
                  <a:srgbClr val="C00000"/>
                </a:solidFill>
              </a:rPr>
              <a:t>-центра </a:t>
            </a:r>
            <a:r>
              <a:rPr lang="ru-RU" b="1" dirty="0">
                <a:solidFill>
                  <a:srgbClr val="C00000"/>
                </a:solidFill>
              </a:rPr>
              <a:t>П</a:t>
            </a:r>
            <a:r>
              <a:rPr lang="ru-RU" b="1" dirty="0" smtClean="0">
                <a:solidFill>
                  <a:srgbClr val="C00000"/>
                </a:solidFill>
              </a:rPr>
              <a:t>ермского края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8695" y="5501640"/>
            <a:ext cx="9487305" cy="7213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8" name="Picture 14" descr="https://gradberezov.ru/upload/iblock/e70/e7004f4b24edb3e449b408a15fd1c43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9" y="5542107"/>
            <a:ext cx="887760" cy="64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920240" y="5654040"/>
            <a:ext cx="7818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Ежедневно осуществляется мониторинг средств массовой информации и социальных сетей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5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385535" y="274320"/>
            <a:ext cx="9520465" cy="8686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Мероприятия по защите трудовых прав работников в связи с распространением новой коронавирусной инфекции СО</a:t>
            </a:r>
            <a:r>
              <a:rPr lang="en-US" sz="2000" b="1" dirty="0" smtClean="0">
                <a:solidFill>
                  <a:srgbClr val="C00000"/>
                </a:solidFill>
              </a:rPr>
              <a:t>VID-19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41301" y="1569720"/>
            <a:ext cx="9664700" cy="9753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783080" y="1569721"/>
            <a:ext cx="765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В средствах массовой информации размещено 29 материалов, разъясняющих трудовые права в период нерабочих дней, утвержденных Указами Президента РФ.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1301" y="2830830"/>
            <a:ext cx="9679939" cy="16705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4" descr="https://sch1998u.mskobr.ru/files/NOVOSTI/07.10.19/332a3c852b204ea4d8b312eaecd8ca6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24" y="3025141"/>
            <a:ext cx="1023068" cy="97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83080" y="3053060"/>
            <a:ext cx="7818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По вопросам соблюдения трудового законодательства в период нерабочих дней руководителем Гострудинспекции в Пермско крае  проведена онлайн-конференция на портале «Телеком-Плюс», «</a:t>
            </a:r>
            <a:r>
              <a:rPr lang="ru-RU" b="1" dirty="0" err="1" smtClean="0">
                <a:solidFill>
                  <a:srgbClr val="C00000"/>
                </a:solidFill>
              </a:rPr>
              <a:t>Комерсантъ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Прикамье</a:t>
            </a:r>
            <a:r>
              <a:rPr lang="ru-RU" b="1" dirty="0" smtClean="0">
                <a:solidFill>
                  <a:srgbClr val="C00000"/>
                </a:solidFill>
              </a:rPr>
              <a:t>». Более 300 участников.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1300" y="4785360"/>
            <a:ext cx="9679940" cy="12344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 descr="https://img0.liveinternet.ru/images/attach/c/11/127/880/127880250_4099042_16965340_m738x5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20" y="5050333"/>
            <a:ext cx="1356476" cy="918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64596" y="4501354"/>
            <a:ext cx="84827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solidFill>
                <a:srgbClr val="C00000"/>
              </a:solidFill>
            </a:endParaRPr>
          </a:p>
          <a:p>
            <a:pPr algn="just"/>
            <a:endParaRPr lang="ru-RU" b="1" dirty="0">
              <a:solidFill>
                <a:srgbClr val="C00000"/>
              </a:solidFill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Подготовлены и направлены разъяснения для работодателей по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соблюдению трудового законодательства в период действия Указов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Президента РФ в общественные организации Пермского края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s://thumbs.dreamstime.com/b/newspaper-164713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88" y="1635146"/>
            <a:ext cx="1049642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64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320040"/>
            <a:ext cx="9398545" cy="8534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О работе с обращениями граждан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3074" name="Picture 2" descr="https://kmkb4.ru/upload/iblock/b23/b23663161de55ddc003ff792e59c89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572" y="4619727"/>
            <a:ext cx="2920728" cy="2190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385535" y="1432560"/>
            <a:ext cx="9520465" cy="28651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>
                <a:solidFill>
                  <a:srgbClr val="C00000"/>
                </a:solidFill>
              </a:rPr>
              <a:t>По вопросам соблюдения трудового законодательства в период распространения </a:t>
            </a:r>
            <a:r>
              <a:rPr lang="en-US" sz="2000" b="1" dirty="0">
                <a:solidFill>
                  <a:srgbClr val="C00000"/>
                </a:solidFill>
              </a:rPr>
              <a:t>COVID</a:t>
            </a:r>
            <a:r>
              <a:rPr lang="ru-RU" sz="2000" b="1" dirty="0">
                <a:solidFill>
                  <a:srgbClr val="C00000"/>
                </a:solidFill>
              </a:rPr>
              <a:t>-19 в Гострудинспекцию  поступило  более 700 обращений, из которых дано 400 разъяснений, назначено 9 внеплановых проверок по обращениям, выдано 2 предписания, направлено 623 предостережения, возбуждено 2 административных производства, выдано 1 представление об устранении причин и условий, способствовавших совершению нарушений требований трудового законодательства. </a:t>
            </a:r>
          </a:p>
          <a:p>
            <a:pPr algn="just"/>
            <a:r>
              <a:rPr lang="ru-RU" sz="2000" b="1" dirty="0">
                <a:solidFill>
                  <a:srgbClr val="C00000"/>
                </a:solidFill>
              </a:rPr>
              <a:t>Также, принято более 2000 звонков на телефон «горячей линии»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9601" y="4619727"/>
            <a:ext cx="6278879" cy="160327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rgbClr val="C00000"/>
                </a:solidFill>
              </a:rPr>
              <a:t>Основными вопросами являются:</a:t>
            </a:r>
          </a:p>
          <a:p>
            <a:r>
              <a:rPr lang="ru-RU" b="1" dirty="0">
                <a:solidFill>
                  <a:srgbClr val="C00000"/>
                </a:solidFill>
              </a:rPr>
              <a:t>1.	Оплата труда в период «нерабочих дней»;</a:t>
            </a:r>
          </a:p>
          <a:p>
            <a:r>
              <a:rPr lang="ru-RU" b="1" dirty="0">
                <a:solidFill>
                  <a:srgbClr val="C00000"/>
                </a:solidFill>
              </a:rPr>
              <a:t>2.	Соблюдение режима труда и отдыха;</a:t>
            </a:r>
          </a:p>
          <a:p>
            <a:r>
              <a:rPr lang="ru-RU" b="1" dirty="0">
                <a:solidFill>
                  <a:srgbClr val="C00000"/>
                </a:solidFill>
              </a:rPr>
              <a:t>3.	Обеспечение работников средствами индивидуальной защиты;</a:t>
            </a:r>
          </a:p>
        </p:txBody>
      </p:sp>
    </p:spTree>
    <p:extLst>
      <p:ext uri="{BB962C8B-B14F-4D97-AF65-F5344CB8AC3E}">
        <p14:creationId xmlns:p14="http://schemas.microsoft.com/office/powerpoint/2010/main" val="326559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85535" y="320040"/>
            <a:ext cx="9520465" cy="59436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</a:rPr>
              <a:t>Деятельность Гострудинспекции в Пермском крае в период распространения коронавирусной инфекции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6390" y="1136709"/>
            <a:ext cx="9553666" cy="6889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100" name="Picture 4" descr="http://ref-perevozka.ru/wp-content/uploads/2016/03/iStock_000019395540Mediu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31" y="1136709"/>
            <a:ext cx="576381" cy="57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33440" y="1136709"/>
            <a:ext cx="835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</a:rPr>
              <a:t>Участие в проведении профилактических рейдов совместно с правоохранительными органами и органами местного самоуправления</a:t>
            </a:r>
          </a:p>
          <a:p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6390" y="2060040"/>
            <a:ext cx="9494520" cy="9493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4" descr="http://ref-perevozka.ru/wp-content/uploads/2016/03/iStock_000019395540Mediu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2060039"/>
            <a:ext cx="697892" cy="69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78280" y="1825645"/>
            <a:ext cx="8107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b="1" dirty="0" smtClean="0">
              <a:solidFill>
                <a:srgbClr val="C00000"/>
              </a:solidFill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Совместная работа с государственными органами, в частности Федеральной службой судебных приставов по Пермскому краю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5535" y="3185161"/>
            <a:ext cx="9435375" cy="6334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4" descr="http://ref-perevozka.ru/wp-content/uploads/2016/03/iStock_000019395540Mediu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6" y="3326053"/>
            <a:ext cx="489541" cy="48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33440" y="3153172"/>
            <a:ext cx="835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Проведение предварительных проверок (более 400 проверок проведено)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85535" y="3977640"/>
            <a:ext cx="9520465" cy="210312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Picture 4" descr="http://ref-perevozka.ru/wp-content/uploads/2016/03/iStock_000019395540Mediu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50" y="4402218"/>
            <a:ext cx="697892" cy="69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78280" y="4221480"/>
            <a:ext cx="8214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</a:rPr>
              <a:t>Проведен мониторинг исполнения Постановления Правительства РФ от 02.04.2020 г. № 415 </a:t>
            </a:r>
            <a:r>
              <a:rPr lang="ru-RU" b="1" smtClean="0">
                <a:solidFill>
                  <a:srgbClr val="C00000"/>
                </a:solidFill>
              </a:rPr>
              <a:t>и Постановления </a:t>
            </a:r>
            <a:r>
              <a:rPr lang="ru-RU" b="1" dirty="0" smtClean="0">
                <a:solidFill>
                  <a:srgbClr val="C00000"/>
                </a:solidFill>
              </a:rPr>
              <a:t>Правительства РФ от 12.04.2020 № 484 в 18 медицинских учреждениях Пермского края, осуществляющих лечение граждан, заболевших коронавирусной инфекцией </a:t>
            </a:r>
            <a:r>
              <a:rPr lang="en-US" b="1" dirty="0" smtClean="0">
                <a:solidFill>
                  <a:srgbClr val="C00000"/>
                </a:solidFill>
              </a:rPr>
              <a:t>COVID</a:t>
            </a:r>
            <a:r>
              <a:rPr lang="ru-RU" b="1" dirty="0" smtClean="0">
                <a:solidFill>
                  <a:srgbClr val="C00000"/>
                </a:solidFill>
              </a:rPr>
              <a:t>-19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LosevVS\Desktop\Картинки на сайт\shutterstock_27-03\shutterstock_157158962.jpg"/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" r="1852" b="78"/>
          <a:stretch/>
        </p:blipFill>
        <p:spPr bwMode="auto">
          <a:xfrm>
            <a:off x="0" y="0"/>
            <a:ext cx="10147300" cy="697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1225" y="0"/>
            <a:ext cx="1428750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9634451" y="6611144"/>
            <a:ext cx="271548" cy="246856"/>
          </a:xfrm>
        </p:spPr>
        <p:txBody>
          <a:bodyPr/>
          <a:lstStyle/>
          <a:p>
            <a:fld id="{094B6829-6E56-4233-B4C8-4C9CB7A898E4}" type="slidenum">
              <a:rPr lang="ru-RU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41300" y="6223000"/>
            <a:ext cx="6223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           Государственная инспекция труда в Пермском крае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2" name="Picture 8" descr="http://mtuf.ru/upload/information_system_296/5/4/6/item_5462/small_information_items_546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35" y="6242466"/>
            <a:ext cx="448132" cy="410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14500" y="2235200"/>
            <a:ext cx="7353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Благодарю за внимание!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3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4082</TotalTime>
  <Words>1073</Words>
  <Application>Microsoft Office PowerPoint</Application>
  <PresentationFormat>Лист A4 (210x297 мм)</PresentationFormat>
  <Paragraphs>165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ArtHouse 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Автоматизированная система управления контрольно-надзорной деятельностью</dc:title>
  <dc:creator>Александр Зубов</dc:creator>
  <cp:lastModifiedBy>Мерзлякова Екатерина</cp:lastModifiedBy>
  <cp:revision>437</cp:revision>
  <cp:lastPrinted>2020-05-25T10:45:21Z</cp:lastPrinted>
  <dcterms:created xsi:type="dcterms:W3CDTF">2015-06-29T10:58:21Z</dcterms:created>
  <dcterms:modified xsi:type="dcterms:W3CDTF">2020-05-25T10:45:55Z</dcterms:modified>
</cp:coreProperties>
</file>