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60" r:id="rId3"/>
    <p:sldId id="278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61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ED1CF-09CB-4CBD-B5D9-7764D7F0E255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14062-EEEA-4144-8B65-F62F243A1C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487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2863E-8975-454E-B881-E50B23E8DAA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722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2863E-8975-454E-B881-E50B23E8DAA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407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E6FC2D4-4F25-4DBB-A2C1-DC914213F4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55FE37D-5020-4D78-91CE-02BC44B9E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E9FA44-912B-4B33-993E-A500F0B7B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E219-A8D0-4D37-A7B2-F3D0CB915ADC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9747A2-AE3A-489E-925D-A15B3D14E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94A7B52-30C3-4761-A2D7-FFAC0DD6A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533-B4E8-49BC-8E62-1DBA4C468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9C8E3D5-D1A7-4773-A161-6A54A768A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ECA7CF5-41F6-4AD6-9352-90BFD67A5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0E1964A-ED7A-4A1C-95CC-2D498523A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E219-A8D0-4D37-A7B2-F3D0CB915ADC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D63A0B6-1294-417F-B0BA-0F6E8DBC5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F5091F8-F84F-4346-9739-653F2F4F3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533-B4E8-49BC-8E62-1DBA4C468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75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77D698-009E-43A8-A3ED-94995803D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506275C-62F4-4A1D-9C55-BD7974F93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A8DC0CD-59AE-4B97-8D51-9B431A334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E219-A8D0-4D37-A7B2-F3D0CB915ADC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762430B-A2B2-4AC9-BC70-5EDC3503C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BAA3BFA-BDBE-4236-8C5F-D7E625B15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533-B4E8-49BC-8E62-1DBA4C468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509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C8AADAB-3177-4EC3-8426-D859CBCF5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C9890B1-984C-44EE-9A36-49F3323FA6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8D8434C-DE84-45A5-9382-B7B898C4E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3811D3F-68E4-4B32-87EF-374905D55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E219-A8D0-4D37-A7B2-F3D0CB915ADC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2C33574-7DFA-4BD4-AB2A-2931E5C51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4666D19-18FD-4E7E-BCD4-540DB42F5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533-B4E8-49BC-8E62-1DBA4C468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423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EBDAE1-38F1-4E35-ABE8-D8CE79328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64AC962-0940-44BD-B5DD-5CFF166B3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AA72A53-8A48-4E54-94BD-EB20B72425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A0CF281-18A7-4B3C-B039-782FB1C52D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8769F5EA-4BAA-4DE5-B9D8-6E2E458055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1EE4262-96E3-473E-BA41-234D8CDE8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E219-A8D0-4D37-A7B2-F3D0CB915ADC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E1895AF-792E-445F-B068-2C5DF908B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5E6A554-0974-4E48-A12B-ACB381F1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533-B4E8-49BC-8E62-1DBA4C468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100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77ABDC-9057-45AD-8E56-3D8DF483F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42B2E99-D449-43C7-8275-CA0B41013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E219-A8D0-4D37-A7B2-F3D0CB915ADC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4ECA3D8B-742D-48F0-AC17-C2F6E1F9F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C69CD98-C58A-49B2-9AD9-A12FD7EA9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533-B4E8-49BC-8E62-1DBA4C468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838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13DB4D2-6499-477C-9CC1-A21BF98CF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E219-A8D0-4D37-A7B2-F3D0CB915ADC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A264D50E-1F73-401F-9DD0-8423641BB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2CC9CD0E-BB07-42F5-A57B-DEB7494EF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533-B4E8-49BC-8E62-1DBA4C468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400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94BDDD6-1A95-4B76-85C6-92A29D51B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C4CB744-5C29-46AB-BCBC-B5C531E6D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4D56CA6-65E8-4A06-9A79-FE4C70569C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CE937BA-01CE-4369-9BD1-86F301F4E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E219-A8D0-4D37-A7B2-F3D0CB915ADC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E7D93C6-5CA4-4E40-A47C-908FE5A6E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53C9AA9-01D6-4BAA-85F8-4823EF78E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533-B4E8-49BC-8E62-1DBA4C468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659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45F498-648D-4679-9404-709514C7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FEA3A9E-DF78-4CE2-B0B3-DD3E6E7336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BF2B77E-49AB-4A38-9E00-0787485543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6F3E015-0381-4848-A0D4-6AEE5F14A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E219-A8D0-4D37-A7B2-F3D0CB915ADC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1269422-A905-42CD-91C9-12BB6A74A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E3F15A3-C9B5-46C2-B3F4-922CCC66D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533-B4E8-49BC-8E62-1DBA4C468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945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EE49EF-B646-492A-B92E-8EEB7A79C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E92692C-0B03-452A-B924-1F89E24058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A23A4F4-DA1C-40BB-A848-7FCFA74C5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E219-A8D0-4D37-A7B2-F3D0CB915ADC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FFE2F57-A621-408B-A310-B3A38D5D9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038AE7-DA14-4ED1-BD2D-EEFD8746C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533-B4E8-49BC-8E62-1DBA4C468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653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DC0A3374-55DF-4A63-A0FC-6D163D50A6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DC97A11-F06D-4806-B299-E548C2EA2A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A2DA388-D653-405C-B906-2ECF0A4AC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BE219-A8D0-4D37-A7B2-F3D0CB915ADC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EEABED8-3BD9-4737-8581-F2EC23520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3F7581E-CD85-43C5-9604-1283A9E04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A533-B4E8-49BC-8E62-1DBA4C468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131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5374073"/>
            <a:ext cx="12192000" cy="69952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21F121A-669B-486A-AF44-0930FC6D25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951" y="863267"/>
            <a:ext cx="5374244" cy="184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1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 userDrawn="1"/>
        </p:nvCxnSpPr>
        <p:spPr>
          <a:xfrm flipH="1" flipV="1">
            <a:off x="497889" y="609977"/>
            <a:ext cx="11040000" cy="0"/>
          </a:xfrm>
          <a:prstGeom prst="line">
            <a:avLst/>
          </a:prstGeom>
          <a:ln w="15875">
            <a:gradFill flip="none" rotWithShape="1">
              <a:gsLst>
                <a:gs pos="26000">
                  <a:schemeClr val="bg1"/>
                </a:gs>
                <a:gs pos="100000">
                  <a:srgbClr val="003264"/>
                </a:gs>
              </a:gsLst>
              <a:lin ang="0" scaled="1"/>
              <a:tileRect/>
            </a:gra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 userDrawn="1"/>
        </p:nvCxnSpPr>
        <p:spPr>
          <a:xfrm flipH="1">
            <a:off x="497889" y="6541887"/>
            <a:ext cx="11040000" cy="0"/>
          </a:xfrm>
          <a:prstGeom prst="line">
            <a:avLst/>
          </a:prstGeom>
          <a:ln w="19050" cmpd="thickThin">
            <a:gradFill flip="none" rotWithShape="1">
              <a:gsLst>
                <a:gs pos="0">
                  <a:srgbClr val="FF6408"/>
                </a:gs>
                <a:gs pos="100000">
                  <a:schemeClr val="bg1"/>
                </a:gs>
              </a:gsLst>
              <a:lin ang="10800000" scaled="1"/>
              <a:tileRect/>
            </a:gradFill>
            <a:headEnd w="lg" len="med"/>
            <a:tailEnd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97890" y="231085"/>
            <a:ext cx="10448368" cy="3717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1800" cap="all" baseline="0">
                <a:solidFill>
                  <a:srgbClr val="0032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НАИМЕНОВАНИЕ СЛАЙДА</a:t>
            </a:r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9800493" y="6362700"/>
            <a:ext cx="2067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4A0DB5A-4A1A-4420-9295-8BB2A863997E}" type="slidenum">
              <a:rPr lang="ru-RU" sz="1800" smtClean="0">
                <a:solidFill>
                  <a:srgbClr val="003264"/>
                </a:solidFill>
              </a:rPr>
              <a:pPr algn="r"/>
              <a:t>‹#›</a:t>
            </a:fld>
            <a:endParaRPr lang="ru-RU" sz="1800" dirty="0">
              <a:solidFill>
                <a:srgbClr val="003264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3DBA61E-AF10-415E-A1A8-943EEDB050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36406" y="172704"/>
            <a:ext cx="1819403" cy="47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0485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5374073"/>
            <a:ext cx="12192000" cy="69952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7" r="3661"/>
          <a:stretch/>
        </p:blipFill>
        <p:spPr>
          <a:xfrm>
            <a:off x="0" y="3355346"/>
            <a:ext cx="12192000" cy="62784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758" y="3366977"/>
            <a:ext cx="12182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spc="135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СПАСИБО ЗА ВНИМАНИЕ!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A2E5CF1-4F79-4D02-8A07-20429197C9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437213" y="1224366"/>
            <a:ext cx="5012066" cy="131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847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EE25A84-9146-4703-AC93-CDC42ED60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83882BC-7683-401E-85BC-34D76CCBB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B294E33-9C0B-4D93-BEA5-33585F6699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BE219-A8D0-4D37-A7B2-F3D0CB915ADC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9D6500-5780-4D3A-BE3B-274DDDFF6E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7D8C120-813D-45C4-9520-A2E712A92F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4A533-B4E8-49BC-8E62-1DBA4C468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160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8742" y="3125616"/>
            <a:ext cx="110145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000" dirty="0">
                <a:solidFill>
                  <a:srgbClr val="00396A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Сохранение кадрового потенциала – задачи и пути решения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0763" y="4099927"/>
            <a:ext cx="74181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3264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Докладчик: </a:t>
            </a:r>
            <a:r>
              <a:rPr lang="ru-RU" sz="1400" kern="1400" dirty="0">
                <a:solidFill>
                  <a:srgbClr val="003264"/>
                </a:solidFill>
                <a:latin typeface="Arial" panose="020B0604020202020204" pitchFamily="34" charset="0"/>
                <a:ea typeface="Segoe UI" pitchFamily="34" charset="0"/>
                <a:cs typeface="Arial" panose="020B0604020202020204" pitchFamily="34" charset="0"/>
              </a:rPr>
              <a:t>Палкин А.Ф.</a:t>
            </a:r>
          </a:p>
          <a:p>
            <a:pPr algn="ctr"/>
            <a:r>
              <a:rPr lang="ru-RU" sz="1400" kern="1400" dirty="0">
                <a:solidFill>
                  <a:srgbClr val="003264"/>
                </a:solidFill>
                <a:latin typeface="Arial" panose="020B0604020202020204" pitchFamily="34" charset="0"/>
                <a:ea typeface="Segoe UI" pitchFamily="34" charset="0"/>
                <a:cs typeface="Arial" panose="020B0604020202020204" pitchFamily="34" charset="0"/>
              </a:rPr>
              <a:t>начальник ООТиПБ филиала «Пермская ГРЭС» АО «Интер РАО – Электрогенерация»</a:t>
            </a:r>
            <a:endParaRPr lang="en-US" sz="1400" kern="1400" dirty="0">
              <a:solidFill>
                <a:srgbClr val="003264"/>
              </a:solidFill>
              <a:latin typeface="Arial" panose="020B0604020202020204" pitchFamily="34" charset="0"/>
              <a:ea typeface="Segoe UI" pitchFamily="34" charset="0"/>
              <a:cs typeface="Arial" panose="020B0604020202020204" pitchFamily="34" charset="0"/>
            </a:endParaRPr>
          </a:p>
          <a:p>
            <a:pPr algn="ctr"/>
            <a:endParaRPr lang="ru-RU" sz="1400" b="1" dirty="0">
              <a:solidFill>
                <a:srgbClr val="003264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kern="1400" dirty="0">
                <a:solidFill>
                  <a:srgbClr val="003264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февраль 2023 г.</a:t>
            </a:r>
            <a:endParaRPr lang="ru-RU" sz="1400" kern="1400" dirty="0">
              <a:solidFill>
                <a:srgbClr val="003264"/>
              </a:solidFill>
              <a:latin typeface="Arial" panose="020B0604020202020204" pitchFamily="34" charset="0"/>
              <a:ea typeface="Segoe UI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770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АО «Интер РАО – Электрогенерация»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56391EE-091A-4014-B15E-18E75CD34E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5" y="659343"/>
            <a:ext cx="11702921" cy="573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694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2597DC57-41A4-42DF-8F54-341F394D82D6}"/>
              </a:ext>
            </a:extLst>
          </p:cNvPr>
          <p:cNvSpPr/>
          <p:nvPr/>
        </p:nvSpPr>
        <p:spPr>
          <a:xfrm>
            <a:off x="9854812" y="1106537"/>
            <a:ext cx="2209941" cy="6579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97890" y="231085"/>
            <a:ext cx="10448368" cy="371747"/>
          </a:xfrm>
        </p:spPr>
        <p:txBody>
          <a:bodyPr/>
          <a:lstStyle/>
          <a:p>
            <a:r>
              <a:rPr lang="ru-RU" dirty="0"/>
              <a:t>РОЛЬ ПЕРМСКОЙ ГРЭС В ЭНЕРГОСИСТЕМЕ СТРАНЫ и РЕГИОНА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2135CED-8FAD-4819-B8F7-2D0236CF7B85}"/>
              </a:ext>
            </a:extLst>
          </p:cNvPr>
          <p:cNvSpPr/>
          <p:nvPr/>
        </p:nvSpPr>
        <p:spPr>
          <a:xfrm>
            <a:off x="214593" y="1115416"/>
            <a:ext cx="6840941" cy="31860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006C105-49C3-404E-A925-E6D19F9313BE}"/>
              </a:ext>
            </a:extLst>
          </p:cNvPr>
          <p:cNvSpPr txBox="1"/>
          <p:nvPr/>
        </p:nvSpPr>
        <p:spPr>
          <a:xfrm>
            <a:off x="475835" y="3160420"/>
            <a:ext cx="2193279" cy="1041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42" dirty="0">
                <a:solidFill>
                  <a:srgbClr val="1C3A8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 место по установленной мощности среди ТЭС России</a:t>
            </a:r>
          </a:p>
        </p:txBody>
      </p:sp>
      <p:pic>
        <p:nvPicPr>
          <p:cNvPr id="12" name="Picture 2" descr="C:\Users\MMarkovskaya\Desktop\2017\Фото\Виды ГРЭС (Чистопрудов)\sH6eOnw3SxFpI9fogQDNS9R5WLEs1zamo-_bDsiMa0aV--XY7Y3jz4Tg06tQrHPGxysSduAy3kWAEowM9vjfRBWwFpdBgdTaRDKpSwsr9DQ.jpg">
            <a:extLst>
              <a:ext uri="{FF2B5EF4-FFF2-40B4-BE49-F238E27FC236}">
                <a16:creationId xmlns:a16="http://schemas.microsoft.com/office/drawing/2014/main" xmlns="" id="{ED35FFDA-E0A6-468F-A80A-7FE765F89C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8" b="15114"/>
          <a:stretch/>
        </p:blipFill>
        <p:spPr bwMode="auto">
          <a:xfrm>
            <a:off x="3343576" y="1115416"/>
            <a:ext cx="6443910" cy="318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DB926DC-C1D9-4F5F-BB0F-C3278B8D22BC}"/>
              </a:ext>
            </a:extLst>
          </p:cNvPr>
          <p:cNvSpPr txBox="1"/>
          <p:nvPr/>
        </p:nvSpPr>
        <p:spPr>
          <a:xfrm>
            <a:off x="500584" y="4681992"/>
            <a:ext cx="2677736" cy="1543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177" dirty="0">
                <a:solidFill>
                  <a:srgbClr val="F5791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42,6%</a:t>
            </a:r>
          </a:p>
          <a:p>
            <a:pPr lvl="0"/>
            <a:r>
              <a:rPr lang="ru-RU" sz="1270" dirty="0">
                <a:latin typeface="Tahoma" pitchFamily="34" charset="0"/>
                <a:ea typeface="Tahoma" pitchFamily="34" charset="0"/>
                <a:cs typeface="Tahoma" pitchFamily="34" charset="0"/>
              </a:rPr>
              <a:t>доля Пермской ГРЭС в общей установленной мощности всех электростанций Пермского края</a:t>
            </a:r>
          </a:p>
          <a:p>
            <a:pPr lvl="0"/>
            <a:endParaRPr lang="ru-RU" sz="127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/>
            <a:r>
              <a:rPr lang="ru-RU" sz="1088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6,38% в энергосистеме Урала</a:t>
            </a:r>
          </a:p>
          <a:p>
            <a:pPr lvl="0"/>
            <a:r>
              <a:rPr lang="ru-RU" sz="1088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1,14% в Единой энергосистеме страны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F24A468-854A-4240-9424-B1983DE811BA}"/>
              </a:ext>
            </a:extLst>
          </p:cNvPr>
          <p:cNvSpPr txBox="1"/>
          <p:nvPr/>
        </p:nvSpPr>
        <p:spPr>
          <a:xfrm>
            <a:off x="7055534" y="4681992"/>
            <a:ext cx="2612425" cy="1543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177" dirty="0">
                <a:solidFill>
                  <a:srgbClr val="F5791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55%</a:t>
            </a:r>
          </a:p>
          <a:p>
            <a:pPr lvl="0"/>
            <a:r>
              <a:rPr lang="ru-RU" sz="1270" dirty="0">
                <a:latin typeface="Tahoma" pitchFamily="34" charset="0"/>
                <a:ea typeface="Tahoma" pitchFamily="34" charset="0"/>
                <a:cs typeface="Tahoma" pitchFamily="34" charset="0"/>
              </a:rPr>
              <a:t>доля потребности Пермского края в электроэнергии, которую может покрыть Пермская ГРЭС</a:t>
            </a:r>
          </a:p>
          <a:p>
            <a:pPr lvl="0"/>
            <a:endParaRPr lang="ru-RU" sz="127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/>
            <a:r>
              <a:rPr lang="ru-RU" sz="1088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5,09% в энергосистеме Урала</a:t>
            </a:r>
          </a:p>
          <a:p>
            <a:pPr lvl="0"/>
            <a:r>
              <a:rPr lang="ru-RU" sz="1088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1,8% в Единой энергосистеме страны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8B37390-C275-4109-9E99-EB23FC9C062B}"/>
              </a:ext>
            </a:extLst>
          </p:cNvPr>
          <p:cNvSpPr txBox="1"/>
          <p:nvPr/>
        </p:nvSpPr>
        <p:spPr>
          <a:xfrm>
            <a:off x="3811771" y="4610162"/>
            <a:ext cx="2612425" cy="173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177" dirty="0">
                <a:solidFill>
                  <a:srgbClr val="F5791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42,7%</a:t>
            </a:r>
          </a:p>
          <a:p>
            <a:pPr lvl="0"/>
            <a:r>
              <a:rPr lang="ru-RU" sz="1270" dirty="0">
                <a:latin typeface="Tahoma" pitchFamily="34" charset="0"/>
                <a:ea typeface="Tahoma" pitchFamily="34" charset="0"/>
                <a:cs typeface="Tahoma" pitchFamily="34" charset="0"/>
              </a:rPr>
              <a:t>доля Пермской ГРЭС</a:t>
            </a:r>
          </a:p>
          <a:p>
            <a:pPr lvl="0"/>
            <a:r>
              <a:rPr lang="ru-RU" sz="1270" dirty="0">
                <a:latin typeface="Tahoma" pitchFamily="34" charset="0"/>
                <a:ea typeface="Tahoma" pitchFamily="34" charset="0"/>
                <a:cs typeface="Tahoma" pitchFamily="34" charset="0"/>
              </a:rPr>
              <a:t>в выработке электроэнергии всеми электростанциями Пермского края</a:t>
            </a:r>
          </a:p>
          <a:p>
            <a:pPr lvl="0"/>
            <a:endParaRPr lang="ru-RU" sz="127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/>
            <a:r>
              <a:rPr lang="ru-RU" sz="1088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5,1% в энергосистеме Урала</a:t>
            </a:r>
          </a:p>
          <a:p>
            <a:pPr lvl="0"/>
            <a:r>
              <a:rPr lang="ru-RU" sz="1088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1,8% в Единой энергосистеме страны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98BC88B-B641-4B7D-87D8-8B387865155E}"/>
              </a:ext>
            </a:extLst>
          </p:cNvPr>
          <p:cNvSpPr txBox="1"/>
          <p:nvPr/>
        </p:nvSpPr>
        <p:spPr>
          <a:xfrm>
            <a:off x="521385" y="1246877"/>
            <a:ext cx="2743047" cy="929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42" dirty="0">
                <a:solidFill>
                  <a:srgbClr val="F5791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3363</a:t>
            </a:r>
            <a:endParaRPr lang="ru-RU" sz="1270" dirty="0">
              <a:solidFill>
                <a:srgbClr val="F5791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B79E719-A5D8-45C5-89D9-55851B13EFBB}"/>
              </a:ext>
            </a:extLst>
          </p:cNvPr>
          <p:cNvSpPr txBox="1"/>
          <p:nvPr/>
        </p:nvSpPr>
        <p:spPr>
          <a:xfrm>
            <a:off x="475835" y="2129975"/>
            <a:ext cx="2088837" cy="1041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42" dirty="0">
                <a:solidFill>
                  <a:srgbClr val="1C3A8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МВт — установленная мощность Пермской ГРЭС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71589B11-0330-4BD2-8953-94676626CB63}"/>
              </a:ext>
            </a:extLst>
          </p:cNvPr>
          <p:cNvSpPr/>
          <p:nvPr/>
        </p:nvSpPr>
        <p:spPr>
          <a:xfrm>
            <a:off x="10395923" y="2157273"/>
            <a:ext cx="1136341" cy="113634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898ED40F-F831-48C1-AC98-94AFD4F8FB59}"/>
              </a:ext>
            </a:extLst>
          </p:cNvPr>
          <p:cNvSpPr/>
          <p:nvPr/>
        </p:nvSpPr>
        <p:spPr>
          <a:xfrm>
            <a:off x="10546842" y="4028226"/>
            <a:ext cx="834502" cy="83450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59050930-71F5-4080-874F-AC5679C64148}"/>
              </a:ext>
            </a:extLst>
          </p:cNvPr>
          <p:cNvSpPr/>
          <p:nvPr/>
        </p:nvSpPr>
        <p:spPr>
          <a:xfrm>
            <a:off x="10648937" y="5508597"/>
            <a:ext cx="630314" cy="63031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8D717FF-CC26-4B98-B66E-B6170459D614}"/>
              </a:ext>
            </a:extLst>
          </p:cNvPr>
          <p:cNvSpPr txBox="1"/>
          <p:nvPr/>
        </p:nvSpPr>
        <p:spPr>
          <a:xfrm>
            <a:off x="10648937" y="2507097"/>
            <a:ext cx="2618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C3A8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895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ED9E8D4-4814-4468-B703-C3D3F3EE6C94}"/>
              </a:ext>
            </a:extLst>
          </p:cNvPr>
          <p:cNvSpPr txBox="1"/>
          <p:nvPr/>
        </p:nvSpPr>
        <p:spPr>
          <a:xfrm>
            <a:off x="10699981" y="4280656"/>
            <a:ext cx="2618913" cy="329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542">
                <a:solidFill>
                  <a:srgbClr val="1C3A8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b="1" dirty="0"/>
              <a:t>666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FE6BEC02-DED1-4790-8506-E01BE0CEEC0C}"/>
              </a:ext>
            </a:extLst>
          </p:cNvPr>
          <p:cNvSpPr txBox="1"/>
          <p:nvPr/>
        </p:nvSpPr>
        <p:spPr>
          <a:xfrm>
            <a:off x="10699981" y="5658933"/>
            <a:ext cx="2618913" cy="329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42" b="1" dirty="0">
                <a:solidFill>
                  <a:srgbClr val="00B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602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1F8A9479-2BDF-4561-9A0D-51CB384B595A}"/>
              </a:ext>
            </a:extLst>
          </p:cNvPr>
          <p:cNvSpPr txBox="1"/>
          <p:nvPr/>
        </p:nvSpPr>
        <p:spPr>
          <a:xfrm>
            <a:off x="10491358" y="1786188"/>
            <a:ext cx="190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42" dirty="0">
                <a:solidFill>
                  <a:srgbClr val="1C3A8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2013</a:t>
            </a:r>
            <a:r>
              <a:rPr lang="ru-RU" dirty="0"/>
              <a:t> </a:t>
            </a:r>
            <a:r>
              <a:rPr lang="ru-RU" sz="1542" dirty="0">
                <a:solidFill>
                  <a:srgbClr val="1C3A8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год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016FA3F6-B19C-4172-BEEE-702C81DFF829}"/>
              </a:ext>
            </a:extLst>
          </p:cNvPr>
          <p:cNvSpPr txBox="1"/>
          <p:nvPr/>
        </p:nvSpPr>
        <p:spPr>
          <a:xfrm>
            <a:off x="10491357" y="3658894"/>
            <a:ext cx="1908699" cy="329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42" dirty="0">
                <a:solidFill>
                  <a:srgbClr val="1C3A8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2017 год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5BCA4618-74E4-4C74-9048-D49F900F7418}"/>
              </a:ext>
            </a:extLst>
          </p:cNvPr>
          <p:cNvSpPr txBox="1"/>
          <p:nvPr/>
        </p:nvSpPr>
        <p:spPr>
          <a:xfrm>
            <a:off x="10491356" y="5150214"/>
            <a:ext cx="1908699" cy="329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42" dirty="0">
                <a:solidFill>
                  <a:srgbClr val="1C3A8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2022 год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33F6C48B-E1E6-40F8-8FDC-3F213AE8AFAE}"/>
              </a:ext>
            </a:extLst>
          </p:cNvPr>
          <p:cNvSpPr txBox="1"/>
          <p:nvPr/>
        </p:nvSpPr>
        <p:spPr>
          <a:xfrm>
            <a:off x="10032109" y="1151136"/>
            <a:ext cx="1908700" cy="566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542">
                <a:solidFill>
                  <a:srgbClr val="1C3A8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/>
              <a:t>Среднесписочная численность, чел</a:t>
            </a:r>
          </a:p>
        </p:txBody>
      </p:sp>
    </p:spTree>
    <p:extLst>
      <p:ext uri="{BB962C8B-B14F-4D97-AF65-F5344CB8AC3E}">
        <p14:creationId xmlns:p14="http://schemas.microsoft.com/office/powerpoint/2010/main" val="1359319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1B19E9-3B1E-4237-BAA1-2250509DD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Медицинские осмотры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5B3CDDE3-F32B-4A32-9F1D-538B74B83903}"/>
              </a:ext>
            </a:extLst>
          </p:cNvPr>
          <p:cNvSpPr/>
          <p:nvPr/>
        </p:nvSpPr>
        <p:spPr>
          <a:xfrm>
            <a:off x="1119499" y="1344647"/>
            <a:ext cx="3941686" cy="108307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9663546-5EB6-45EE-9E91-D1E9FC28B3CD}"/>
              </a:ext>
            </a:extLst>
          </p:cNvPr>
          <p:cNvSpPr txBox="1"/>
          <p:nvPr/>
        </p:nvSpPr>
        <p:spPr>
          <a:xfrm>
            <a:off x="1634747" y="1655353"/>
            <a:ext cx="3426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542">
                <a:solidFill>
                  <a:srgbClr val="1C3A8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sz="2400" dirty="0"/>
              <a:t>Периодические МО</a:t>
            </a:r>
          </a:p>
        </p:txBody>
      </p:sp>
      <p:pic>
        <p:nvPicPr>
          <p:cNvPr id="1026" name="Picture 2" descr="https://sun9-59.userapi.com/impg/hy_voQjmDhAtwMMHfE8FxwYnBS92jdvSK2wtQw/kqGQKgXV_Cg.jpg?size=960x1280&amp;quality=95&amp;sign=ef7881735384e5b8ab332f96fb3da782&amp;type=album">
            <a:extLst>
              <a:ext uri="{FF2B5EF4-FFF2-40B4-BE49-F238E27FC236}">
                <a16:creationId xmlns:a16="http://schemas.microsoft.com/office/drawing/2014/main" xmlns="" id="{1B7EE49F-792D-415E-970C-4FA5E34EA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615" y="1162974"/>
            <a:ext cx="3686638" cy="491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5906833A-498F-4D41-86B0-173100D9A7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98809"/>
              </p:ext>
            </p:extLst>
          </p:nvPr>
        </p:nvGraphicFramePr>
        <p:xfrm>
          <a:off x="569083" y="3169538"/>
          <a:ext cx="525466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3612">
                  <a:extLst>
                    <a:ext uri="{9D8B030D-6E8A-4147-A177-3AD203B41FA5}">
                      <a16:colId xmlns:a16="http://schemas.microsoft.com/office/drawing/2014/main" xmlns="" val="2120264846"/>
                    </a:ext>
                  </a:extLst>
                </a:gridCol>
                <a:gridCol w="852256">
                  <a:extLst>
                    <a:ext uri="{9D8B030D-6E8A-4147-A177-3AD203B41FA5}">
                      <a16:colId xmlns:a16="http://schemas.microsoft.com/office/drawing/2014/main" xmlns="" val="3945810211"/>
                    </a:ext>
                  </a:extLst>
                </a:gridCol>
                <a:gridCol w="865421">
                  <a:extLst>
                    <a:ext uri="{9D8B030D-6E8A-4147-A177-3AD203B41FA5}">
                      <a16:colId xmlns:a16="http://schemas.microsoft.com/office/drawing/2014/main" xmlns="" val="3684837465"/>
                    </a:ext>
                  </a:extLst>
                </a:gridCol>
                <a:gridCol w="963380">
                  <a:extLst>
                    <a:ext uri="{9D8B030D-6E8A-4147-A177-3AD203B41FA5}">
                      <a16:colId xmlns:a16="http://schemas.microsoft.com/office/drawing/2014/main" xmlns="" val="4215417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2020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2021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2144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Всего прошли МО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589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612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304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22930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Лечение и амбулаторное лечение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103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5203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Диспансерное обследование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211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193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114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5802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Санаторно-курортное лечение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81080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7578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E44993-36F8-4A5B-8829-231EA4A3C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Медицинские осмотры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018FF4CE-DF45-4291-A836-9D8AFFDD528E}"/>
              </a:ext>
            </a:extLst>
          </p:cNvPr>
          <p:cNvSpPr/>
          <p:nvPr/>
        </p:nvSpPr>
        <p:spPr>
          <a:xfrm>
            <a:off x="497890" y="1047565"/>
            <a:ext cx="3941686" cy="108307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1FA82EB-3538-451F-9849-C26289A46FAE}"/>
              </a:ext>
            </a:extLst>
          </p:cNvPr>
          <p:cNvSpPr txBox="1"/>
          <p:nvPr/>
        </p:nvSpPr>
        <p:spPr>
          <a:xfrm>
            <a:off x="1227338" y="1331650"/>
            <a:ext cx="3426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542">
                <a:solidFill>
                  <a:srgbClr val="1C3A8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sz="2400" dirty="0" err="1"/>
              <a:t>Предсменные</a:t>
            </a:r>
            <a:r>
              <a:rPr lang="ru-RU" sz="2400" dirty="0"/>
              <a:t> МО</a:t>
            </a:r>
          </a:p>
        </p:txBody>
      </p:sp>
      <p:pic>
        <p:nvPicPr>
          <p:cNvPr id="2050" name="Picture 2" descr="https://sun9-37.userapi.com/impg/Y1hRL3CQOx0JkRTwpO9d3_9cRQlazqCjp5GxAQ/fyOlVUeuHls.jpg?size=960x1280&amp;quality=95&amp;sign=032266131aca36fbbd37bb6f809b7cc9&amp;type=album">
            <a:extLst>
              <a:ext uri="{FF2B5EF4-FFF2-40B4-BE49-F238E27FC236}">
                <a16:creationId xmlns:a16="http://schemas.microsoft.com/office/drawing/2014/main" xmlns="" id="{07BCB766-5E92-4C9E-A7F2-4ABDB3EFE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074" y="1136342"/>
            <a:ext cx="2686605" cy="358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22.userapi.com/impg/kFOh7_CGsmE9u5e9QkwtoNsFrvXaCSkTSx95qA/QWlQthePz1s.jpg?size=960x1280&amp;quality=95&amp;sign=4613069f4f796daba0be7a3ec42af839&amp;type=album">
            <a:extLst>
              <a:ext uri="{FF2B5EF4-FFF2-40B4-BE49-F238E27FC236}">
                <a16:creationId xmlns:a16="http://schemas.microsoft.com/office/drawing/2014/main" xmlns="" id="{6B80B643-C88D-4692-8EDE-C47DCD9CD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1973" y="1136342"/>
            <a:ext cx="2686605" cy="358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42.userapi.com/impg/dhopYfCEnbK1mCVFr5zlWTBx2C3kM6N4MQwc5A/wDSWSL7w0PQ.jpg?size=1620x2160&amp;quality=95&amp;sign=aebb6e2b0f90fd50fd21b89f20481441&amp;type=album">
            <a:extLst>
              <a:ext uri="{FF2B5EF4-FFF2-40B4-BE49-F238E27FC236}">
                <a16:creationId xmlns:a16="http://schemas.microsoft.com/office/drawing/2014/main" xmlns="" id="{D4874A08-4D8F-4B83-8BA8-C66AB46DD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568" y="3060577"/>
            <a:ext cx="2486858" cy="331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75B1CEF-E814-4658-B7C3-93F7E5B9F116}"/>
              </a:ext>
            </a:extLst>
          </p:cNvPr>
          <p:cNvSpPr txBox="1"/>
          <p:nvPr/>
        </p:nvSpPr>
        <p:spPr>
          <a:xfrm>
            <a:off x="106532" y="2522133"/>
            <a:ext cx="550900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Идентификация сотрудника;</a:t>
            </a:r>
          </a:p>
          <a:p>
            <a:pPr marL="342900" indent="-342900">
              <a:buAutoNum type="arabicPeriod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Сбор жалоб (опрос);</a:t>
            </a:r>
          </a:p>
          <a:p>
            <a:pPr marL="342900" indent="-342900">
              <a:buAutoNum type="arabicPeriod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Измерение артериального давления и пульса;</a:t>
            </a:r>
          </a:p>
          <a:p>
            <a:pPr marL="342900" indent="-342900">
              <a:buAutoNum type="arabicPeriod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Тест на алкоголь;</a:t>
            </a:r>
          </a:p>
          <a:p>
            <a:pPr marL="342900" indent="-342900">
              <a:buAutoNum type="arabicPeriod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Измерение термометрии и оценка функционального состояния центральной нервной системы: 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тест вариационной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кардиоинтервалометрии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тест сложной зрительно-моторной реакции. </a:t>
            </a:r>
          </a:p>
          <a:p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8935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D08C38-E17F-4F4F-932B-595F9E19B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Дополнительное обследование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6856558-456F-459E-8F36-9BCA8F476780}"/>
              </a:ext>
            </a:extLst>
          </p:cNvPr>
          <p:cNvSpPr txBox="1"/>
          <p:nvPr/>
        </p:nvSpPr>
        <p:spPr>
          <a:xfrm>
            <a:off x="497890" y="2739899"/>
            <a:ext cx="2677736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177" dirty="0">
                <a:solidFill>
                  <a:srgbClr val="F5791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Более 100</a:t>
            </a:r>
          </a:p>
          <a:p>
            <a:pPr lvl="0"/>
            <a:r>
              <a:rPr lang="ru-RU" sz="1270" dirty="0">
                <a:latin typeface="Tahoma" pitchFamily="34" charset="0"/>
                <a:ea typeface="Tahoma" pitchFamily="34" charset="0"/>
                <a:cs typeface="Tahoma" pitchFamily="34" charset="0"/>
              </a:rPr>
              <a:t>сотрудников прошли дополнительное обследование</a:t>
            </a:r>
          </a:p>
          <a:p>
            <a:pPr lvl="0"/>
            <a:endParaRPr lang="ru-RU" sz="127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/>
            <a:r>
              <a:rPr lang="ru-RU" sz="1088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кардиология, гинекология, урология и применением дополнительных исследований (УЗИ и иные инструментальные обследования)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BAD944F-5A1F-4421-96AC-03AE5C49CA4A}"/>
              </a:ext>
            </a:extLst>
          </p:cNvPr>
          <p:cNvSpPr txBox="1"/>
          <p:nvPr/>
        </p:nvSpPr>
        <p:spPr>
          <a:xfrm>
            <a:off x="543440" y="890780"/>
            <a:ext cx="2743047" cy="929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42" dirty="0">
                <a:solidFill>
                  <a:srgbClr val="F5791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58 %</a:t>
            </a:r>
            <a:endParaRPr lang="ru-RU" sz="1270" dirty="0">
              <a:solidFill>
                <a:srgbClr val="F5791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8D2150A-818B-4EB2-A3A6-DDFE5FB7D5E7}"/>
              </a:ext>
            </a:extLst>
          </p:cNvPr>
          <p:cNvSpPr txBox="1"/>
          <p:nvPr/>
        </p:nvSpPr>
        <p:spPr>
          <a:xfrm>
            <a:off x="497890" y="1773878"/>
            <a:ext cx="4402584" cy="566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42" dirty="0">
                <a:solidFill>
                  <a:srgbClr val="1C3A8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Сотрудников не подлежат прохождению ПМО (класс условий труда 2.0)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DCCD690-7DF7-4A4C-88B4-D1430F3623E4}"/>
              </a:ext>
            </a:extLst>
          </p:cNvPr>
          <p:cNvSpPr txBox="1"/>
          <p:nvPr/>
        </p:nvSpPr>
        <p:spPr>
          <a:xfrm>
            <a:off x="5516172" y="2739899"/>
            <a:ext cx="2874705" cy="1320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177" dirty="0">
                <a:solidFill>
                  <a:srgbClr val="F5791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56</a:t>
            </a:r>
          </a:p>
          <a:p>
            <a:pPr lvl="0"/>
            <a:r>
              <a:rPr lang="ru-RU" sz="1270" dirty="0">
                <a:latin typeface="Tahoma" pitchFamily="34" charset="0"/>
                <a:ea typeface="Tahoma" pitchFamily="34" charset="0"/>
                <a:cs typeface="Tahoma" pitchFamily="34" charset="0"/>
              </a:rPr>
              <a:t>сотрудников входят в группу риска</a:t>
            </a:r>
          </a:p>
          <a:p>
            <a:pPr lvl="0"/>
            <a:endParaRPr lang="ru-RU" sz="127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/>
            <a:r>
              <a:rPr lang="ru-RU" sz="1088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проведено дополнительное комплексное обследование, с целью формирования программы лечения и оздоровления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AB72EDA-4381-47C3-8F1A-54600BF35394}"/>
              </a:ext>
            </a:extLst>
          </p:cNvPr>
          <p:cNvSpPr txBox="1"/>
          <p:nvPr/>
        </p:nvSpPr>
        <p:spPr>
          <a:xfrm>
            <a:off x="5516172" y="4593511"/>
            <a:ext cx="3974057" cy="1376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177" dirty="0">
                <a:solidFill>
                  <a:srgbClr val="F5791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366</a:t>
            </a:r>
          </a:p>
          <a:p>
            <a:pPr lvl="0"/>
            <a:r>
              <a:rPr lang="ru-RU" sz="1270" dirty="0">
                <a:latin typeface="Tahoma" pitchFamily="34" charset="0"/>
                <a:ea typeface="Tahoma" pitchFamily="34" charset="0"/>
                <a:cs typeface="Tahoma" pitchFamily="34" charset="0"/>
              </a:rPr>
              <a:t>сотрудников прошли дополнительное обследование в рамках корпоративной программы «Благополучие работников»</a:t>
            </a:r>
          </a:p>
          <a:p>
            <a:pPr lvl="0"/>
            <a:endParaRPr lang="ru-RU" sz="127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/>
            <a:r>
              <a:rPr lang="ru-RU" sz="1088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"Здоровое сердце и сосуды" и "</a:t>
            </a:r>
            <a:r>
              <a:rPr lang="ru-RU" sz="1088" dirty="0" err="1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Онкоскрининг</a:t>
            </a:r>
            <a:r>
              <a:rPr lang="ru-RU" sz="1088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"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C5A1BF4-06C7-48D3-8FF6-750B381E5941}"/>
              </a:ext>
            </a:extLst>
          </p:cNvPr>
          <p:cNvSpPr txBox="1"/>
          <p:nvPr/>
        </p:nvSpPr>
        <p:spPr>
          <a:xfrm>
            <a:off x="497890" y="4614567"/>
            <a:ext cx="2677736" cy="1181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177" dirty="0">
                <a:solidFill>
                  <a:srgbClr val="F5791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Более 200</a:t>
            </a:r>
          </a:p>
          <a:p>
            <a:pPr lvl="0"/>
            <a:r>
              <a:rPr lang="ru-RU" sz="1270" dirty="0">
                <a:latin typeface="Tahoma" pitchFamily="34" charset="0"/>
                <a:ea typeface="Tahoma" pitchFamily="34" charset="0"/>
                <a:cs typeface="Tahoma" pitchFamily="34" charset="0"/>
              </a:rPr>
              <a:t>сотрудников прошли дополнительное обследование</a:t>
            </a:r>
          </a:p>
          <a:p>
            <a:pPr lvl="0"/>
            <a:endParaRPr lang="ru-RU" sz="127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/>
            <a:r>
              <a:rPr lang="ru-RU" sz="1088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</a:t>
            </a:r>
            <a:r>
              <a:rPr lang="ru-RU" sz="1088" dirty="0" err="1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Онкопатруль</a:t>
            </a:r>
            <a:r>
              <a:rPr lang="ru-RU" sz="1088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 совместно с ДЦРБ</a:t>
            </a:r>
          </a:p>
        </p:txBody>
      </p:sp>
    </p:spTree>
    <p:extLst>
      <p:ext uri="{BB962C8B-B14F-4D97-AF65-F5344CB8AC3E}">
        <p14:creationId xmlns:p14="http://schemas.microsoft.com/office/powerpoint/2010/main" val="4109394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A54F8D-EFB8-4697-B7B6-1E4B34E0B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Фельдшерский здравпункт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62EA93A-A2D3-4BE9-802E-F7AA153663A4}"/>
              </a:ext>
            </a:extLst>
          </p:cNvPr>
          <p:cNvSpPr txBox="1"/>
          <p:nvPr/>
        </p:nvSpPr>
        <p:spPr>
          <a:xfrm>
            <a:off x="422029" y="1255125"/>
            <a:ext cx="64404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Круглосуточная работа фельдшерского здравпункта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Ночное время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фельдшера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Дневное время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фельдшера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Стоматологический кабинет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Процедурный кабинет</a:t>
            </a:r>
          </a:p>
          <a:p>
            <a:pPr marL="342900" indent="-342900">
              <a:buAutoNum type="arabicPeriod"/>
            </a:pP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74" name="Picture 2" descr="https://sun9-16.userapi.com/impg/75ystJrqBMC48U-y7mLKQIk13nVuRU-Zu-FmLg/D1lo9G_iEck.jpg?size=1620x2160&amp;quality=95&amp;sign=d20228c180fba5721351a379f9381a30&amp;type=album">
            <a:extLst>
              <a:ext uri="{FF2B5EF4-FFF2-40B4-BE49-F238E27FC236}">
                <a16:creationId xmlns:a16="http://schemas.microsoft.com/office/drawing/2014/main" xmlns="" id="{1ADB9528-E42C-4C0B-BBC9-AA0C6E89F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517" y="2283992"/>
            <a:ext cx="3019844" cy="402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sun9-19.userapi.com/impg/mMS-4n75_ydYNxZ_3mPEtatPEY_8gkkZCzmEHA/4GieSBVsxNk.jpg?size=1620x2160&amp;quality=95&amp;sign=06bae86ef1010be7142b82a70043f90d&amp;type=album">
            <a:extLst>
              <a:ext uri="{FF2B5EF4-FFF2-40B4-BE49-F238E27FC236}">
                <a16:creationId xmlns:a16="http://schemas.microsoft.com/office/drawing/2014/main" xmlns="" id="{C52E9986-C224-416A-936A-0D852A96A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255" y="2266648"/>
            <a:ext cx="3019844" cy="402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sun9-63.userapi.com/impg/4zGnuDOeR8sjOYQfLhvg8UqTpVSxCk6koKld3Q/LBuzLCBg6WA.jpg?size=2560x2097&amp;quality=95&amp;sign=243bf175d6b4d85a859614380f29b46b&amp;type=album">
            <a:extLst>
              <a:ext uri="{FF2B5EF4-FFF2-40B4-BE49-F238E27FC236}">
                <a16:creationId xmlns:a16="http://schemas.microsoft.com/office/drawing/2014/main" xmlns="" id="{1BE33804-DAED-4B22-8C83-D8750985E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09" y="3417142"/>
            <a:ext cx="3532248" cy="289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672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C2910216-EA94-44B7-BF1E-99016D080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" y="231775"/>
            <a:ext cx="10447338" cy="371475"/>
          </a:xfrm>
        </p:spPr>
        <p:txBody>
          <a:bodyPr/>
          <a:lstStyle/>
          <a:p>
            <a:r>
              <a:rPr lang="ru-RU" dirty="0"/>
              <a:t>Фельдшерский здравпункт</a:t>
            </a:r>
          </a:p>
        </p:txBody>
      </p:sp>
      <p:pic>
        <p:nvPicPr>
          <p:cNvPr id="4098" name="Picture 2" descr="https://sun9-51.userapi.com/impg/JyCX9qdhCz9otWmpE-OiRvmZrTqe-BN_q0-uzg/-UZSH5BBxEw.jpg?size=1620x2160&amp;quality=95&amp;sign=fd4708102be21a318408ffa6db3d294d&amp;type=album">
            <a:extLst>
              <a:ext uri="{FF2B5EF4-FFF2-40B4-BE49-F238E27FC236}">
                <a16:creationId xmlns:a16="http://schemas.microsoft.com/office/drawing/2014/main" xmlns="" id="{4E3C20CD-0EB8-4F4C-B9CD-F84F5A1FF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308" y="2413337"/>
            <a:ext cx="2421926" cy="322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87.userapi.com/impg/Lr1SEJVPN0-VGPRZGOIAlMVGtLFmqosPeoGdJw/hBuPhoNkpqU.jpg?size=1620x2160&amp;quality=95&amp;sign=c75b7e3c2bf3a20c60d8d62e85d90777&amp;type=album">
            <a:extLst>
              <a:ext uri="{FF2B5EF4-FFF2-40B4-BE49-F238E27FC236}">
                <a16:creationId xmlns:a16="http://schemas.microsoft.com/office/drawing/2014/main" xmlns="" id="{CFFDA232-585A-46A5-BB8C-F82228316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969" y="2413338"/>
            <a:ext cx="2421925" cy="322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9DCF66F-98E3-4917-B19E-3672489EAFFF}"/>
              </a:ext>
            </a:extLst>
          </p:cNvPr>
          <p:cNvSpPr/>
          <p:nvPr/>
        </p:nvSpPr>
        <p:spPr>
          <a:xfrm>
            <a:off x="668785" y="104662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Физ. Кабинет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Комната психологической разгрузки</a:t>
            </a:r>
          </a:p>
        </p:txBody>
      </p:sp>
      <p:pic>
        <p:nvPicPr>
          <p:cNvPr id="4102" name="Picture 6" descr="https://sun9-44.userapi.com/impg/ARkizkUUzi8c1ID5SP0cqXGDnstu0I9pFJcCQA/Fn6SXG50NNg.jpg?size=1620x2160&amp;quality=95&amp;sign=40795d8b0d53d2bca700b2bc45c6d103&amp;type=album">
            <a:extLst>
              <a:ext uri="{FF2B5EF4-FFF2-40B4-BE49-F238E27FC236}">
                <a16:creationId xmlns:a16="http://schemas.microsoft.com/office/drawing/2014/main" xmlns="" id="{4F45B65B-AB53-429F-90AF-351B6A73A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139" y="2413338"/>
            <a:ext cx="2421925" cy="322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sun9-37.userapi.com/impg/TS6SKCFyMWZXRKcJboUYqzh4EFaxQB1TMs9ofQ/sl1P0-RlFhI.jpg?size=960x1280&amp;quality=95&amp;sign=f992f14f4202630fc79231da7c411c44&amp;type=album">
            <a:extLst>
              <a:ext uri="{FF2B5EF4-FFF2-40B4-BE49-F238E27FC236}">
                <a16:creationId xmlns:a16="http://schemas.microsoft.com/office/drawing/2014/main" xmlns="" id="{DC584D18-2DEC-441E-AFF2-ACC42B52D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6" y="2413336"/>
            <a:ext cx="2421927" cy="322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179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42CA6F-BBF6-459D-BE14-492F78D56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вакцинация</a:t>
            </a:r>
          </a:p>
        </p:txBody>
      </p:sp>
      <p:pic>
        <p:nvPicPr>
          <p:cNvPr id="5122" name="Picture 2" descr="https://sun9-72.userapi.com/impg/xK76qnG9qU3t1NnRZ7qoqiM33k6zjBxBxneGmg/_qHOeg9HIkc.jpg?size=2560x1890&amp;quality=95&amp;sign=6e70ee0ed9b4860aee6f5240937ded07&amp;type=album">
            <a:extLst>
              <a:ext uri="{FF2B5EF4-FFF2-40B4-BE49-F238E27FC236}">
                <a16:creationId xmlns:a16="http://schemas.microsoft.com/office/drawing/2014/main" xmlns="" id="{EC178BEE-E30F-41F5-AB86-8AA46DEED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616" y="3932201"/>
            <a:ext cx="3121024" cy="230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un9-69.userapi.com/impg/4LvviF2V0bgWQ5lV86-nWo76ouVE3OCZfxS3AA/Dmv_P_gIh9c.jpg?size=2560x1920&amp;quality=96&amp;sign=60a0e034a329ab74ca43e3426e630999&amp;type=album">
            <a:extLst>
              <a:ext uri="{FF2B5EF4-FFF2-40B4-BE49-F238E27FC236}">
                <a16:creationId xmlns:a16="http://schemas.microsoft.com/office/drawing/2014/main" xmlns="" id="{4967D792-9AA9-421D-B9DD-5F5BF787F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518" y="1251752"/>
            <a:ext cx="4586794" cy="344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E6754C-AB98-4C2F-A3F9-499E97A08400}"/>
              </a:ext>
            </a:extLst>
          </p:cNvPr>
          <p:cNvSpPr txBox="1"/>
          <p:nvPr/>
        </p:nvSpPr>
        <p:spPr>
          <a:xfrm>
            <a:off x="601883" y="1407424"/>
            <a:ext cx="2743047" cy="929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42" dirty="0">
                <a:solidFill>
                  <a:srgbClr val="F5791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99,8 %</a:t>
            </a:r>
            <a:endParaRPr lang="ru-RU" sz="1270" dirty="0">
              <a:solidFill>
                <a:srgbClr val="F5791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586FEE1-7303-44F6-B0D7-9BF54C895E97}"/>
              </a:ext>
            </a:extLst>
          </p:cNvPr>
          <p:cNvSpPr txBox="1"/>
          <p:nvPr/>
        </p:nvSpPr>
        <p:spPr>
          <a:xfrm>
            <a:off x="556333" y="2290522"/>
            <a:ext cx="4402584" cy="566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42" dirty="0">
                <a:solidFill>
                  <a:srgbClr val="1C3A8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сотрудников было привито в разгар пандемии от </a:t>
            </a:r>
            <a:r>
              <a:rPr lang="en-US" sz="1542" dirty="0">
                <a:solidFill>
                  <a:srgbClr val="1C3A8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COVID-19</a:t>
            </a:r>
            <a:endParaRPr lang="ru-RU" sz="1542" dirty="0">
              <a:solidFill>
                <a:srgbClr val="1C3A8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4DA2932-AED8-4073-B698-C5DEEE05426C}"/>
              </a:ext>
            </a:extLst>
          </p:cNvPr>
          <p:cNvSpPr txBox="1"/>
          <p:nvPr/>
        </p:nvSpPr>
        <p:spPr>
          <a:xfrm>
            <a:off x="657688" y="4000528"/>
            <a:ext cx="2677736" cy="1680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177" dirty="0">
                <a:solidFill>
                  <a:srgbClr val="F5791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Вакцинация</a:t>
            </a:r>
          </a:p>
          <a:p>
            <a:pPr lvl="0"/>
            <a:r>
              <a:rPr lang="ru-RU" sz="1270" dirty="0">
                <a:latin typeface="Tahoma" pitchFamily="34" charset="0"/>
                <a:ea typeface="Tahoma" pitchFamily="34" charset="0"/>
                <a:cs typeface="Tahoma" pitchFamily="34" charset="0"/>
              </a:rPr>
              <a:t>организована в здравпункте</a:t>
            </a:r>
          </a:p>
          <a:p>
            <a:pPr lvl="0"/>
            <a:endParaRPr lang="ru-RU" sz="127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Клещевой энцефалит</a:t>
            </a:r>
          </a:p>
          <a:p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Грипп</a:t>
            </a:r>
          </a:p>
          <a:p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COVID-19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Гепатит А</a:t>
            </a:r>
          </a:p>
        </p:txBody>
      </p:sp>
    </p:spTree>
    <p:extLst>
      <p:ext uri="{BB962C8B-B14F-4D97-AF65-F5344CB8AC3E}">
        <p14:creationId xmlns:p14="http://schemas.microsoft.com/office/powerpoint/2010/main" val="3871867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B724E0-52EF-4773-BC8B-876D16439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СИЗ и спецодежда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6C72A72-C3D3-4A38-82E2-0DE07714D524}"/>
              </a:ext>
            </a:extLst>
          </p:cNvPr>
          <p:cNvSpPr txBox="1"/>
          <p:nvPr/>
        </p:nvSpPr>
        <p:spPr>
          <a:xfrm>
            <a:off x="1314636" y="1246443"/>
            <a:ext cx="3097566" cy="985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177" dirty="0">
                <a:solidFill>
                  <a:srgbClr val="F5791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6,3 млн. рублей</a:t>
            </a:r>
          </a:p>
          <a:p>
            <a:pPr lvl="0"/>
            <a:r>
              <a:rPr lang="ru-RU" sz="1270" dirty="0">
                <a:latin typeface="Tahoma" pitchFamily="34" charset="0"/>
                <a:ea typeface="Tahoma" pitchFamily="34" charset="0"/>
                <a:cs typeface="Tahoma" pitchFamily="34" charset="0"/>
              </a:rPr>
              <a:t>затраты на приобретение в 2022 году</a:t>
            </a:r>
          </a:p>
          <a:p>
            <a:pPr lvl="0"/>
            <a:endParaRPr lang="ru-RU" sz="127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/>
            <a:r>
              <a:rPr lang="ru-RU" sz="1088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СИЗ и смывающие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F223F6D-8908-450C-8244-743F6C630A76}"/>
              </a:ext>
            </a:extLst>
          </p:cNvPr>
          <p:cNvSpPr txBox="1"/>
          <p:nvPr/>
        </p:nvSpPr>
        <p:spPr>
          <a:xfrm>
            <a:off x="1314636" y="2443346"/>
            <a:ext cx="3097566" cy="985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177" dirty="0">
                <a:solidFill>
                  <a:srgbClr val="F5791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13,4 млн. рублей</a:t>
            </a:r>
          </a:p>
          <a:p>
            <a:pPr lvl="0"/>
            <a:r>
              <a:rPr lang="ru-RU" sz="1270" dirty="0">
                <a:latin typeface="Tahoma" pitchFamily="34" charset="0"/>
                <a:ea typeface="Tahoma" pitchFamily="34" charset="0"/>
                <a:cs typeface="Tahoma" pitchFamily="34" charset="0"/>
              </a:rPr>
              <a:t>затраты на приобретение в 2022 году</a:t>
            </a:r>
          </a:p>
          <a:p>
            <a:pPr lvl="0"/>
            <a:endParaRPr lang="ru-RU" sz="127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/>
            <a:r>
              <a:rPr lang="ru-RU" sz="1088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спецодежда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600FADF-68B4-4DB2-8146-6FC815BFCCB8}"/>
              </a:ext>
            </a:extLst>
          </p:cNvPr>
          <p:cNvSpPr txBox="1"/>
          <p:nvPr/>
        </p:nvSpPr>
        <p:spPr>
          <a:xfrm>
            <a:off x="1314636" y="3640249"/>
            <a:ext cx="3097566" cy="985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177" dirty="0">
                <a:solidFill>
                  <a:srgbClr val="F5791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2,1 млн. рублей</a:t>
            </a:r>
          </a:p>
          <a:p>
            <a:pPr lvl="0"/>
            <a:r>
              <a:rPr lang="ru-RU" sz="1270" dirty="0">
                <a:latin typeface="Tahoma" pitchFamily="34" charset="0"/>
                <a:ea typeface="Tahoma" pitchFamily="34" charset="0"/>
                <a:cs typeface="Tahoma" pitchFamily="34" charset="0"/>
              </a:rPr>
              <a:t>затраты на приобретение в 2022 году</a:t>
            </a:r>
          </a:p>
          <a:p>
            <a:pPr lvl="0"/>
            <a:endParaRPr lang="ru-RU" sz="127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/>
            <a:r>
              <a:rPr lang="ru-RU" sz="1088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спецобувь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F4B98D3-446B-4E10-8D9D-80801A84C8BE}"/>
              </a:ext>
            </a:extLst>
          </p:cNvPr>
          <p:cNvSpPr txBox="1"/>
          <p:nvPr/>
        </p:nvSpPr>
        <p:spPr>
          <a:xfrm>
            <a:off x="1314636" y="4837152"/>
            <a:ext cx="3097566" cy="985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177" dirty="0">
                <a:solidFill>
                  <a:srgbClr val="F5791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111,7 млн. рублей</a:t>
            </a:r>
          </a:p>
          <a:p>
            <a:pPr lvl="0"/>
            <a:r>
              <a:rPr lang="ru-RU" sz="1270" dirty="0">
                <a:latin typeface="Tahoma" pitchFamily="34" charset="0"/>
                <a:ea typeface="Tahoma" pitchFamily="34" charset="0"/>
                <a:cs typeface="Tahoma" pitchFamily="34" charset="0"/>
              </a:rPr>
              <a:t>затраты на приобретение в 2022 году</a:t>
            </a:r>
          </a:p>
          <a:p>
            <a:pPr lvl="0"/>
            <a:endParaRPr lang="ru-RU" sz="127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/>
            <a:r>
              <a:rPr lang="ru-RU" sz="1088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мероприятия по ОТ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6DA875D-ADE2-459A-B80C-67AB455A57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943" y="1701587"/>
            <a:ext cx="5815985" cy="387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85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sun9-84.userapi.com/impg/BphqhpC62DWeDyW4AMfVtaM6Ia3Wq9uwkEtbbg/-lwviflpK3E.jpg?size=1440x1920&amp;quality=95&amp;sign=7d4775515a9fb6e0a67f6756b02aa9e4&amp;type=album">
            <a:extLst>
              <a:ext uri="{FF2B5EF4-FFF2-40B4-BE49-F238E27FC236}">
                <a16:creationId xmlns:a16="http://schemas.microsoft.com/office/drawing/2014/main" xmlns="" id="{4FE58E3D-A70E-49A6-A36C-FD2B5EB85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363" y="3045038"/>
            <a:ext cx="2680128" cy="357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E38AFA-084A-4F68-A089-53B3E9BB6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Охрана труда</a:t>
            </a:r>
          </a:p>
        </p:txBody>
      </p:sp>
      <p:pic>
        <p:nvPicPr>
          <p:cNvPr id="7170" name="Picture 2" descr="https://sun9-88.userapi.com/impg/YxJGF9M9BdxSr1suXubGXdZJMxN6h5GT0eHMTg/XC1vRx849jw.jpg?size=960x1280&amp;quality=95&amp;sign=42d5fa048fb422006740573b6e7a7b97&amp;type=album">
            <a:extLst>
              <a:ext uri="{FF2B5EF4-FFF2-40B4-BE49-F238E27FC236}">
                <a16:creationId xmlns:a16="http://schemas.microsoft.com/office/drawing/2014/main" xmlns="" id="{088A63BE-4276-4024-91E5-638105DD4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08" y="739799"/>
            <a:ext cx="2680316" cy="357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sun9-49.userapi.com/impg/Rx3l29lq7n1cOl1oplqUixHy1iAAOlZtT1opzA/rOjhk_TRTnQ.jpg?size=960x1280&amp;quality=95&amp;sign=83b8c9b40b0a843fb8168a19ae7877a0&amp;type=album">
            <a:extLst>
              <a:ext uri="{FF2B5EF4-FFF2-40B4-BE49-F238E27FC236}">
                <a16:creationId xmlns:a16="http://schemas.microsoft.com/office/drawing/2014/main" xmlns="" id="{E14C7598-931D-40E6-A12F-73B4A83B8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0194" y="759278"/>
            <a:ext cx="1984346" cy="314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sun9-18.userapi.com/impg/J-JzkUJSjVcxOtN9JJ44I2XWpjhWJbbQQzqStg/gNIx5U4J5sk.jpg?size=960x1280&amp;quality=95&amp;sign=0ef486bea2e92c4b06133a0ac3ea4822&amp;type=album">
            <a:extLst>
              <a:ext uri="{FF2B5EF4-FFF2-40B4-BE49-F238E27FC236}">
                <a16:creationId xmlns:a16="http://schemas.microsoft.com/office/drawing/2014/main" xmlns="" id="{0AD185C1-E8AA-4948-A279-522173837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275" y="3429000"/>
            <a:ext cx="1901300" cy="3205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https://sun9-79.userapi.com/impg/JyPf5KQuNksE-eYDevw0DKN1tK-SGX6lpXRq9Q/LKdlAjXRrQI.jpg?size=1620x2160&amp;quality=95&amp;sign=ba41ae74ae6b49de88e7ea7acbb59e2a&amp;type=album">
            <a:extLst>
              <a:ext uri="{FF2B5EF4-FFF2-40B4-BE49-F238E27FC236}">
                <a16:creationId xmlns:a16="http://schemas.microsoft.com/office/drawing/2014/main" xmlns="" id="{0546E3EC-B786-4110-BE18-F4D0C6C10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061" y="739799"/>
            <a:ext cx="3146170" cy="357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https://sun9-79.userapi.com/impg/K1w2p25iFPVZQEP5ZqKYOCGTE-p_MvG201pjOw/teIW5o6IVsw.jpg?size=1620x2160&amp;quality=95&amp;sign=5f3b5443ac6d7dddb569c2779770f412&amp;type=album">
            <a:extLst>
              <a:ext uri="{FF2B5EF4-FFF2-40B4-BE49-F238E27FC236}">
                <a16:creationId xmlns:a16="http://schemas.microsoft.com/office/drawing/2014/main" xmlns="" id="{13C6FF0F-98A3-4E40-B7E6-22F5E0ED9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08" y="3481770"/>
            <a:ext cx="2669663" cy="313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s://sun9-20.userapi.com/impg/1csB0TZSx-Gj1ET3dLEjW3L5L35rhlPC1XCexw/hicmU8_JOSg.jpg?size=1620x2160&amp;quality=95&amp;sign=49bed389d5e98a11275647c558a0f608&amp;type=album">
            <a:extLst>
              <a:ext uri="{FF2B5EF4-FFF2-40B4-BE49-F238E27FC236}">
                <a16:creationId xmlns:a16="http://schemas.microsoft.com/office/drawing/2014/main" xmlns="" id="{6DC21146-117C-4AF7-A50B-B204A748F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177" y="3045040"/>
            <a:ext cx="3156823" cy="357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MMarkovskaya\Desktop\2018\Фото\ГРЭС\Попов\web\RRS_7674.jpg">
            <a:extLst>
              <a:ext uri="{FF2B5EF4-FFF2-40B4-BE49-F238E27FC236}">
                <a16:creationId xmlns:a16="http://schemas.microsoft.com/office/drawing/2014/main" xmlns="" id="{E1075904-1ADF-4A73-9845-1EEEA0C0B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348" y="759278"/>
            <a:ext cx="3437410" cy="267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sun9-13.userapi.com/impg/x-MdCOZQ6m0qw8CLB4ol3l0W3AehhEJrTeoV3Q/ppnA04BH8ME.jpg?size=960x1280&amp;quality=95&amp;sign=5c4cb122f423d99de1434226f6a99ab6&amp;type=album">
            <a:extLst>
              <a:ext uri="{FF2B5EF4-FFF2-40B4-BE49-F238E27FC236}">
                <a16:creationId xmlns:a16="http://schemas.microsoft.com/office/drawing/2014/main" xmlns="" id="{59491BA0-F002-403C-9FF4-BE6D607F3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2758" y="3413115"/>
            <a:ext cx="1831782" cy="3205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771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DE27A4F-93D1-46E4-80F8-87B594705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культура здорового образа жизни</a:t>
            </a:r>
          </a:p>
        </p:txBody>
      </p:sp>
      <p:pic>
        <p:nvPicPr>
          <p:cNvPr id="3" name="35ACF863-44F9-4D3E-AADC-1B7746AAB8CB" descr="IMG_9283.jpg">
            <a:extLst>
              <a:ext uri="{FF2B5EF4-FFF2-40B4-BE49-F238E27FC236}">
                <a16:creationId xmlns:a16="http://schemas.microsoft.com/office/drawing/2014/main" xmlns="" id="{844935D3-A1A3-4EAB-A8B0-0F5B13E69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41652" y="1960456"/>
            <a:ext cx="4607510" cy="3328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https://sun9-12.userapi.com/impg/AWSGuYNLeN9ycLGIbnuSID4ALk9HBtOzIRbB0w/v-XANWQd5-M.jpg?size=1200x900&amp;quality=95&amp;sign=61555c499ff436874d590e9f0d716bc0&amp;type=album">
            <a:extLst>
              <a:ext uri="{FF2B5EF4-FFF2-40B4-BE49-F238E27FC236}">
                <a16:creationId xmlns:a16="http://schemas.microsoft.com/office/drawing/2014/main" xmlns="" id="{C7374A4E-9A72-4FB8-A424-8B004CCA7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299" y="852259"/>
            <a:ext cx="3696826" cy="277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464CA54-AE92-4FCB-9776-85B203EFF4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982" y="852258"/>
            <a:ext cx="3696631" cy="2772473"/>
          </a:xfrm>
          <a:prstGeom prst="rect">
            <a:avLst/>
          </a:prstGeom>
        </p:spPr>
      </p:pic>
      <p:pic>
        <p:nvPicPr>
          <p:cNvPr id="6" name="Picture 2" descr="https://sun9-71.userapi.com/impg/E_eB4XAjMpx3Cs3YqeZJ1bxAXouzV31Md6sb8w/YkDrSlX7hXQ.jpg?size=1600x1200&amp;quality=95&amp;sign=ccb258bae445ad06c65f3b06bd6d8f77&amp;type=album">
            <a:extLst>
              <a:ext uri="{FF2B5EF4-FFF2-40B4-BE49-F238E27FC236}">
                <a16:creationId xmlns:a16="http://schemas.microsoft.com/office/drawing/2014/main" xmlns="" id="{E77665DE-79CA-4758-9641-B732DD998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045" y="3624731"/>
            <a:ext cx="3696568" cy="277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sun9-85.userapi.com/impg/lofKvZScZc7NDlExK-tLVVqc3pwzF5DXhvTo7w/A3h3iFIb_pE.jpg?size=1600x1200&amp;quality=95&amp;sign=4b6da8ef259e81422f0f796ef4412b4d&amp;type=album">
            <a:extLst>
              <a:ext uri="{FF2B5EF4-FFF2-40B4-BE49-F238E27FC236}">
                <a16:creationId xmlns:a16="http://schemas.microsoft.com/office/drawing/2014/main" xmlns="" id="{9D8D755E-74A7-4250-80E2-2F88A1CAB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300" y="3687349"/>
            <a:ext cx="3696826" cy="264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249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4950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1183</TotalTime>
  <Words>415</Words>
  <Application>Microsoft Office PowerPoint</Application>
  <PresentationFormat>Широкоэкранный</PresentationFormat>
  <Paragraphs>125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Segoe UI</vt:lpstr>
      <vt:lpstr>Tahoma</vt:lpstr>
      <vt:lpstr>Тема Office</vt:lpstr>
      <vt:lpstr>Презентация PowerPoint</vt:lpstr>
      <vt:lpstr>АО «Интер РАО – Электрогенерация»</vt:lpstr>
      <vt:lpstr>РОЛЬ ПЕРМСКОЙ ГРЭС В ЭНЕРГОСИСТЕМЕ СТРАНЫ и РЕГИОНА</vt:lpstr>
      <vt:lpstr>Медицинские осмотры</vt:lpstr>
      <vt:lpstr>Медицинские осмотры</vt:lpstr>
      <vt:lpstr>Дополнительное обследование</vt:lpstr>
      <vt:lpstr>Фельдшерский здравпункт</vt:lpstr>
      <vt:lpstr>Фельдшерский здравпункт</vt:lpstr>
      <vt:lpstr>вакцинация</vt:lpstr>
      <vt:lpstr>СИЗ и спецодежда</vt:lpstr>
      <vt:lpstr>Охрана труда</vt:lpstr>
      <vt:lpstr>культура здорового образа жизни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Палкин Антон Федорович</dc:creator>
  <cp:lastModifiedBy>Баранова Наталья Вячеславовна</cp:lastModifiedBy>
  <cp:revision>58</cp:revision>
  <dcterms:created xsi:type="dcterms:W3CDTF">2022-05-05T13:09:18Z</dcterms:created>
  <dcterms:modified xsi:type="dcterms:W3CDTF">2023-02-03T04:08:13Z</dcterms:modified>
</cp:coreProperties>
</file>