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10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80" r:id="rId3"/>
    <p:sldId id="381" r:id="rId4"/>
    <p:sldId id="382" r:id="rId5"/>
    <p:sldId id="383" r:id="rId6"/>
    <p:sldId id="384" r:id="rId7"/>
    <p:sldId id="385" r:id="rId8"/>
    <p:sldId id="370" r:id="rId9"/>
    <p:sldId id="342" r:id="rId10"/>
    <p:sldId id="357" r:id="rId11"/>
    <p:sldId id="364" r:id="rId12"/>
    <p:sldId id="387" r:id="rId13"/>
    <p:sldId id="369" r:id="rId14"/>
    <p:sldId id="307" r:id="rId15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515"/>
    <a:srgbClr val="0044CC"/>
    <a:srgbClr val="B8AAA4"/>
    <a:srgbClr val="DDD9C3"/>
    <a:srgbClr val="990000"/>
    <a:srgbClr val="F8E9E6"/>
    <a:srgbClr val="9DADBF"/>
    <a:srgbClr val="F5EBE9"/>
    <a:srgbClr val="FC695A"/>
    <a:srgbClr val="82B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83" autoAdjust="0"/>
    <p:restoredTop sz="78406" autoAdjust="0"/>
  </p:normalViewPr>
  <p:slideViewPr>
    <p:cSldViewPr>
      <p:cViewPr varScale="1">
        <p:scale>
          <a:sx n="116" d="100"/>
          <a:sy n="116" d="100"/>
        </p:scale>
        <p:origin x="16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&#1040;&#1088;&#1093;&#1080;&#1074;\2023\&#1071;&#1085;&#1074;&#1072;&#1088;&#1100;\31.01.2023\&#1048;&#1085;&#1092;&#1077;&#1082;&#1094;&#1080;&#1103;_&#1074;&#1079;&#1088;&#1086;&#1089;&#1083;&#1099;&#1077;%202018-2022%20&#1075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47;&#1072;&#1073;&#1086;&#1083;&#1077;&#1074;&#1072;&#1077;&#1084;&#1086;&#1089;&#1090;&#1100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54;&#1056;&#1042;&#1048;_&#1074;&#1079;&#1088;&#1086;&#1089;&#1083;&#1099;&#1077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8;&#1085;&#1092;&#1077;&#1082;&#1094;&#1080;&#1103;_&#1074;&#1079;&#1088;&#1086;&#1089;&#1083;&#1099;&#1077;%202018-2022%20&#1075;&#1075;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8;&#1085;&#1092;&#1077;&#1082;&#1094;&#1080;&#1103;_&#1074;&#1079;&#1088;&#1086;&#1089;&#1083;&#1099;&#1077;%202018-2022%20&#1075;&#1075;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8;&#1085;&#1092;&#1077;&#1082;&#1094;&#1080;&#1103;_&#1074;&#1079;&#1088;&#1086;&#1089;&#1083;&#1099;&#1077;%202018-2022%20&#1075;&#1075;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8;&#1085;&#1092;&#1077;&#1082;&#1094;&#1080;&#1103;_&#1074;&#1079;&#1088;&#1086;&#1089;&#1083;&#1099;&#1077;%202018-2022%20&#1075;&#1075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8;&#1085;&#1092;&#1077;&#1082;&#1094;&#1080;&#1103;_&#1074;&#1079;&#1088;&#1086;&#1089;&#1083;&#1099;&#1077;%202018-2022%20&#1075;&#1075;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1.01.2023\&#1057;&#1084;&#1077;&#1088;&#1090;&#1085;&#1086;&#1089;&#1090;&#1100;_2021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7;&#1072;&#1073;&#1086;&#1083;&#1077;&#1074;&#1072;&#1077;&#1084;&#1086;&#1089;&#1090;&#110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30.01.2023\&#1047;&#1072;&#1073;&#1086;&#1083;&#1077;&#1074;&#1072;&#1077;&#1084;&#1086;&#1089;&#1090;&#110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erv\&#1101;&#1083;.&#1087;&#1086;&#1095;&#1090;&#1072;\&#1042;&#1093;&#1086;&#1076;&#1103;&#1097;&#1072;&#1103;\&#1058;&#1088;&#1091;&#1076;\!2023\&#1071;&#1085;&#1074;&#1072;&#1088;&#1100;\31.01.23\&#1055;&#1047;%20&#1076;&#1083;&#1103;%20&#1087;&#1088;&#1077;&#1079;&#1077;&#1085;&#1090;&#1072;&#1094;&#1080;&#1080;_31.01.2023_&#1082;&#1086;&#1088;&#1088;%20&#1042;&#1083;&#1072;&#1076;_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erv\&#1101;&#1083;.&#1087;&#1086;&#1095;&#1090;&#1072;\&#1042;&#1093;&#1086;&#1076;&#1103;&#1097;&#1072;&#1103;\&#1058;&#1088;&#1091;&#1076;\!2023\&#1071;&#1085;&#1074;&#1072;&#1088;&#1100;\31.01.23\&#1055;&#1047;%20&#1076;&#1083;&#1103;%20&#1087;&#1088;&#1077;&#1079;&#1077;&#1085;&#1090;&#1072;&#1094;&#1080;&#1080;_31.01.2023_&#1082;&#1086;&#1088;&#1088;%20&#1042;&#1083;&#1072;&#1076;_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erv\&#1101;&#1083;.&#1087;&#1086;&#1095;&#1090;&#1072;\&#1042;&#1093;&#1086;&#1076;&#1103;&#1097;&#1072;&#1103;\&#1058;&#1088;&#1091;&#1076;\!2023\&#1071;&#1085;&#1074;&#1072;&#1088;&#1100;\31.01.23\&#1055;&#1047;%20&#1076;&#1083;&#1103;%20&#1087;&#1088;&#1077;&#1079;&#1077;&#1085;&#1090;&#1072;&#1094;&#1080;&#1080;_31.01.2023_&#1082;&#1086;&#1088;&#1088;%20&#1042;&#1083;&#1072;&#1076;_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erv\&#1101;&#1083;.&#1087;&#1086;&#1095;&#1090;&#1072;\&#1042;&#1093;&#1086;&#1076;&#1103;&#1097;&#1072;&#1103;\&#1058;&#1088;&#1091;&#1076;\!2023\&#1071;&#1085;&#1074;&#1072;&#1088;&#1100;\31.01.23\&#1055;&#1047;%20&#1076;&#1083;&#1103;%20&#1087;&#1088;&#1077;&#1079;&#1077;&#1085;&#1090;&#1072;&#1094;&#1080;&#1080;_31.01.2023_&#1082;&#1086;&#1088;&#1088;%20&#1042;&#1083;&#1072;&#1076;_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30.01.2023_&#1055;&#1088;&#1077;&#1079;&#1077;&#1085;&#1090;&#1072;&#1094;&#1080;&#1103;_03.02.23\&#1055;&#1047;%20&#1076;&#1083;&#1103;%20&#1087;&#1088;&#1077;&#1079;&#1077;&#1085;&#1090;&#1072;&#1094;&#1080;&#1080;_31.01.2023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30.01.2023_&#1055;&#1088;&#1077;&#1079;&#1077;&#1085;&#1090;&#1072;&#1094;&#1080;&#1103;_03.02.23\&#1055;&#1047;%20&#1076;&#1083;&#1103;%20&#1087;&#1088;&#1077;&#1079;&#1077;&#1085;&#1090;&#1072;&#1094;&#1080;&#1080;_31.01.2023_&#1082;&#1086;&#1088;&#1088;%20&#1042;&#1083;&#1072;&#1076;_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01.02.2023\&#1069;&#1085;&#1076;&#1086;&#1082;&#1088;_&#1074;&#1079;&#1088;&#1086;&#1089;&#1083;&#1099;&#1077;.xlsb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6;&#1095;&#1090;&#1072;\!!!%20&#1085;&#1072;%20&#1089;&#1072;&#1081;&#1090;!!!\01.02.2023\&#1069;&#1085;&#1076;&#1086;&#1082;&#1088;_&#1074;&#1079;&#1088;&#1086;&#1089;&#1083;&#1099;&#1077;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 w="3810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49E-40DB-BE34-B233CEA5D10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9E-40DB-BE34-B233CEA5D10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3810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49E-40DB-BE34-B233CEA5D100}"/>
              </c:ext>
            </c:extLst>
          </c:dPt>
          <c:dLbls>
            <c:dLbl>
              <c:idx val="0"/>
              <c:layout>
                <c:manualLayout>
                  <c:x val="1.219378827646545E-2"/>
                  <c:y val="-1.590296004666086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</a:defRPr>
                    </a:pPr>
                    <a:r>
                      <a:rPr lang="en-US" sz="1400" b="1">
                        <a:solidFill>
                          <a:srgbClr val="C00000"/>
                        </a:solidFill>
                      </a:rPr>
                      <a:t>22,6 %</a:t>
                    </a:r>
                  </a:p>
                </c:rich>
              </c:tx>
              <c:numFmt formatCode="0.0%" sourceLinked="0"/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49E-40DB-BE34-B233CEA5D100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480752405949378E-3"/>
                  <c:y val="4.6296296296296406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</a:defRPr>
                    </a:pPr>
                    <a:r>
                      <a:rPr lang="en-US" sz="1400" b="1">
                        <a:solidFill>
                          <a:srgbClr val="C00000"/>
                        </a:solidFill>
                      </a:rPr>
                      <a:t>54,6 %</a:t>
                    </a:r>
                  </a:p>
                </c:rich>
              </c:tx>
              <c:numFmt formatCode="0.0%" sourceLinked="0"/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49E-40DB-BE34-B233CEA5D10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281058617672837E-2"/>
                  <c:y val="1.1574074074074084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</a:defRPr>
                    </a:pPr>
                    <a:r>
                      <a:rPr lang="en-US" sz="1400" b="1">
                        <a:solidFill>
                          <a:srgbClr val="C00000"/>
                        </a:solidFill>
                      </a:rPr>
                      <a:t>22,8 %</a:t>
                    </a:r>
                  </a:p>
                </c:rich>
              </c:tx>
              <c:numFmt formatCode="0.0%" sourceLinked="0"/>
              <c:spPr/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49E-40DB-BE34-B233CEA5D100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Лист2!$A$4:$A$6</c:f>
              <c:strCache>
                <c:ptCount val="3"/>
                <c:pt idx="0">
                  <c:v>дети и подростки 
до 16 лет</c:v>
                </c:pt>
                <c:pt idx="1">
                  <c:v>взрослые трудоспособного возраста: 
муж 16-61;
жен  16-56</c:v>
                </c:pt>
                <c:pt idx="2">
                  <c:v>взрослые нетрудоспособного возраста: 
муж старше 62; 
жен старше 57</c:v>
                </c:pt>
              </c:strCache>
            </c:strRef>
          </c:cat>
          <c:val>
            <c:numRef>
              <c:f>Лист2!$B$4:$B$6</c:f>
              <c:numCache>
                <c:formatCode>General</c:formatCode>
                <c:ptCount val="3"/>
                <c:pt idx="0">
                  <c:v>577147</c:v>
                </c:pt>
                <c:pt idx="1">
                  <c:v>1397443</c:v>
                </c:pt>
                <c:pt idx="2">
                  <c:v>582262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49E-40DB-BE34-B233CEA5D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003732768"/>
        <c:axId val="-1256927040"/>
      </c:barChart>
      <c:catAx>
        <c:axId val="-100373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256927040"/>
        <c:crosses val="autoZero"/>
        <c:auto val="1"/>
        <c:lblAlgn val="ctr"/>
        <c:lblOffset val="100"/>
        <c:noMultiLvlLbl val="0"/>
      </c:catAx>
      <c:valAx>
        <c:axId val="-1256927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003732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1666666666666664E-2"/>
          <c:y val="4.6296296296296495E-2"/>
          <c:w val="0.93888888888889099"/>
          <c:h val="0.82153543307086663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960000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7777777777778143E-3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FDE-4B62-9468-7A060439493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'Лист1 (2)'!$E$11:$E$15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'Лист1 (2)'!$F$11:$F$15</c:f>
              <c:numCache>
                <c:formatCode>0.0</c:formatCode>
                <c:ptCount val="5"/>
                <c:pt idx="0">
                  <c:v>591.59</c:v>
                </c:pt>
                <c:pt idx="1">
                  <c:v>608.39</c:v>
                </c:pt>
                <c:pt idx="2">
                  <c:v>617.20000000000005</c:v>
                </c:pt>
                <c:pt idx="3">
                  <c:v>626.24</c:v>
                </c:pt>
                <c:pt idx="4">
                  <c:v>708.69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DE-4B62-9468-7A0604394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62802576"/>
        <c:axId val="-962791696"/>
      </c:barChart>
      <c:lineChart>
        <c:grouping val="standard"/>
        <c:varyColors val="0"/>
        <c:ser>
          <c:idx val="0"/>
          <c:order val="1"/>
          <c:spPr>
            <a:ln>
              <a:solidFill>
                <a:schemeClr val="bg2">
                  <a:lumMod val="75000"/>
                </a:schemeClr>
              </a:solidFill>
            </a:ln>
          </c:spPr>
          <c:marker>
            <c:symbol val="none"/>
          </c:marker>
          <c:dPt>
            <c:idx val="1"/>
            <c:bubble3D val="0"/>
            <c:spPr>
              <a:ln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058-4655-8D2F-716A203AD86F}"/>
              </c:ext>
            </c:extLst>
          </c:dPt>
          <c:dPt>
            <c:idx val="2"/>
            <c:bubble3D val="0"/>
            <c:spPr>
              <a:ln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58-4655-8D2F-716A203AD86F}"/>
              </c:ext>
            </c:extLst>
          </c:dPt>
          <c:dPt>
            <c:idx val="3"/>
            <c:bubble3D val="0"/>
            <c:spPr>
              <a:ln>
                <a:solidFill>
                  <a:schemeClr val="tx2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058-4655-8D2F-716A203AD86F}"/>
              </c:ext>
            </c:extLst>
          </c:dPt>
          <c:cat>
            <c:numRef>
              <c:f>'Лист1 (2)'!$E$11:$E$15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'Лист1 (2)'!$G$11:$G$15</c:f>
              <c:numCache>
                <c:formatCode>0.0</c:formatCode>
                <c:ptCount val="5"/>
                <c:pt idx="0">
                  <c:v>580.19400000000053</c:v>
                </c:pt>
                <c:pt idx="1">
                  <c:v>584.29300000000273</c:v>
                </c:pt>
                <c:pt idx="2">
                  <c:v>583.43199999999797</c:v>
                </c:pt>
                <c:pt idx="3">
                  <c:v>624.15699999999947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FDE-4B62-9468-7A0604394935}"/>
            </c:ext>
          </c:extLst>
        </c:ser>
        <c:ser>
          <c:idx val="2"/>
          <c:order val="2"/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'Лист1 (2)'!$E$11:$E$15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'Лист1 (2)'!$H$11:$H$15</c:f>
              <c:numCache>
                <c:formatCode>0.0</c:formatCode>
                <c:ptCount val="5"/>
                <c:pt idx="0">
                  <c:v>545.80199999999797</c:v>
                </c:pt>
                <c:pt idx="1">
                  <c:v>547.34199999999748</c:v>
                </c:pt>
                <c:pt idx="2">
                  <c:v>548.78900000000226</c:v>
                </c:pt>
                <c:pt idx="3">
                  <c:v>578.51400000000001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FDE-4B62-9468-7A0604394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62802576"/>
        <c:axId val="-962791696"/>
      </c:lineChart>
      <c:catAx>
        <c:axId val="-96280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-962791696"/>
        <c:crosses val="autoZero"/>
        <c:auto val="1"/>
        <c:lblAlgn val="ctr"/>
        <c:lblOffset val="100"/>
        <c:tickLblSkip val="1"/>
        <c:noMultiLvlLbl val="0"/>
      </c:catAx>
      <c:valAx>
        <c:axId val="-96279169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-962802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"/>
                  <c:y val="-3.2407407407407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806-4BD3-9E9E-3CE7FEBC80A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3.7037037037037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806-4BD3-9E9E-3CE7FEBC80A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3.2407407407407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806-4BD3-9E9E-3CE7FEBC80A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806-4BD3-9E9E-3CE7FEBC80A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1.851851851851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F806-4BD3-9E9E-3CE7FEBC80A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Лист1!$D$16:$H$16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Лист1!$D$17:$H$17</c:f>
              <c:numCache>
                <c:formatCode>0.0</c:formatCode>
                <c:ptCount val="5"/>
                <c:pt idx="0">
                  <c:v>12731</c:v>
                </c:pt>
                <c:pt idx="1">
                  <c:v>11107.2</c:v>
                </c:pt>
                <c:pt idx="2">
                  <c:v>19778.900000000001</c:v>
                </c:pt>
                <c:pt idx="3">
                  <c:v>23603.200000000001</c:v>
                </c:pt>
                <c:pt idx="4">
                  <c:v>23890.6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806-4BD3-9E9E-3CE7FEBC80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62798768"/>
        <c:axId val="-962798224"/>
      </c:barChart>
      <c:catAx>
        <c:axId val="-962798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962798224"/>
        <c:crosses val="autoZero"/>
        <c:auto val="1"/>
        <c:lblAlgn val="ctr"/>
        <c:lblOffset val="100"/>
        <c:noMultiLvlLbl val="0"/>
      </c:catAx>
      <c:valAx>
        <c:axId val="-9627982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-962798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1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305555555555556E-2"/>
          <c:y val="9.8434004474273321E-2"/>
          <c:w val="0.9236111111111116"/>
          <c:h val="0.803131991051454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4.7222222222222332E-2"/>
                  <c:y val="-2.3529411764705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E1B-4E13-BCEE-E66B1413B6E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000000000000001E-2"/>
                  <c:y val="-3.9215686274509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E1B-4E13-BCEE-E66B1413B6E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222222222222251E-2"/>
                  <c:y val="-3.137254901960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E1B-4E13-BCEE-E66B1413B6E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Лист3!$T$8:$T$10</c:f>
              <c:numCache>
                <c:formatCode>0.0</c:formatCode>
                <c:ptCount val="3"/>
                <c:pt idx="0">
                  <c:v>3.24</c:v>
                </c:pt>
                <c:pt idx="1">
                  <c:v>1.22</c:v>
                </c:pt>
                <c:pt idx="2">
                  <c:v>5.91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E1B-4E13-BCEE-E66B1413B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axId val="-962797136"/>
        <c:axId val="-962790608"/>
      </c:barChart>
      <c:catAx>
        <c:axId val="-962797136"/>
        <c:scaling>
          <c:orientation val="minMax"/>
        </c:scaling>
        <c:delete val="1"/>
        <c:axPos val="l"/>
        <c:majorTickMark val="out"/>
        <c:minorTickMark val="none"/>
        <c:tickLblPos val="none"/>
        <c:crossAx val="-962790608"/>
        <c:crosses val="autoZero"/>
        <c:auto val="1"/>
        <c:lblAlgn val="ctr"/>
        <c:lblOffset val="100"/>
        <c:noMultiLvlLbl val="0"/>
      </c:catAx>
      <c:valAx>
        <c:axId val="-96279060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one"/>
        <c:crossAx val="-96279713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0.05"/>
                  <c:y val="-1.30718954248366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8D5-4C5F-8115-9A15E35DE1E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4444444444444502E-2"/>
                  <c:y val="-2.6143790849673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8D5-4C5F-8115-9A15E35DE1E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777777777777964E-2"/>
                  <c:y val="-1.9607843137254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8D5-4C5F-8115-9A15E35DE1E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Лист3!$R$42:$R$44</c:f>
              <c:numCache>
                <c:formatCode>General</c:formatCode>
                <c:ptCount val="3"/>
                <c:pt idx="0">
                  <c:v>0.74000000000000155</c:v>
                </c:pt>
                <c:pt idx="1">
                  <c:v>1.7</c:v>
                </c:pt>
                <c:pt idx="2">
                  <c:v>2.9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8D5-4C5F-8115-9A15E35DE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axId val="-962790064"/>
        <c:axId val="-962796592"/>
      </c:barChart>
      <c:catAx>
        <c:axId val="-962790064"/>
        <c:scaling>
          <c:orientation val="minMax"/>
        </c:scaling>
        <c:delete val="1"/>
        <c:axPos val="l"/>
        <c:majorTickMark val="out"/>
        <c:minorTickMark val="none"/>
        <c:tickLblPos val="none"/>
        <c:crossAx val="-962796592"/>
        <c:crosses val="autoZero"/>
        <c:auto val="1"/>
        <c:lblAlgn val="ctr"/>
        <c:lblOffset val="100"/>
        <c:noMultiLvlLbl val="0"/>
      </c:catAx>
      <c:valAx>
        <c:axId val="-962796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9627900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127296587926512E-2"/>
          <c:y val="5.0925925925925923E-2"/>
          <c:w val="0.89399781277340595"/>
          <c:h val="0.8330941965587658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3.3333333333333229E-2"/>
                  <c:y val="-1.8518518518518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B17-4998-A3DA-22BAED5A1CC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0555555555555516E-2"/>
                  <c:y val="-1.3888888888888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B17-4998-A3DA-22BAED5A1CC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111111111111212E-2"/>
                  <c:y val="-2.0833333333333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B17-4998-A3DA-22BAED5A1CC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Лист3!$S$42:$S$44</c:f>
              <c:numCache>
                <c:formatCode>General</c:formatCode>
                <c:ptCount val="3"/>
                <c:pt idx="0">
                  <c:v>2.2000000000000002</c:v>
                </c:pt>
                <c:pt idx="1">
                  <c:v>4.4000000000000004</c:v>
                </c:pt>
                <c:pt idx="2" formatCode="0.0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B17-4998-A3DA-22BAED5A1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962795504"/>
        <c:axId val="-962802032"/>
      </c:barChart>
      <c:catAx>
        <c:axId val="-962795504"/>
        <c:scaling>
          <c:orientation val="minMax"/>
        </c:scaling>
        <c:delete val="1"/>
        <c:axPos val="l"/>
        <c:majorTickMark val="out"/>
        <c:minorTickMark val="none"/>
        <c:tickLblPos val="none"/>
        <c:crossAx val="-962802032"/>
        <c:crosses val="autoZero"/>
        <c:auto val="1"/>
        <c:lblAlgn val="ctr"/>
        <c:lblOffset val="100"/>
        <c:noMultiLvlLbl val="0"/>
      </c:catAx>
      <c:valAx>
        <c:axId val="-962802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96279550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8.71500773047991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EFB-4C70-9F65-A7B5F162B76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33333333333334E-2"/>
                  <c:y val="-1.3888888888888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EFB-4C70-9F65-A7B5F162B76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772357723577369E-2"/>
                  <c:y val="-2.0725388601036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EFB-4C70-9F65-A7B5F162B76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Лист3!$T$42:$T$44</c:f>
              <c:numCache>
                <c:formatCode>General</c:formatCode>
                <c:ptCount val="3"/>
                <c:pt idx="0" formatCode="0.0">
                  <c:v>61</c:v>
                </c:pt>
                <c:pt idx="1">
                  <c:v>56.8</c:v>
                </c:pt>
                <c:pt idx="2">
                  <c:v>55.4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EFB-4C70-9F65-A7B5F162B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axId val="-962799856"/>
        <c:axId val="-962800944"/>
      </c:barChart>
      <c:catAx>
        <c:axId val="-962799856"/>
        <c:scaling>
          <c:orientation val="minMax"/>
        </c:scaling>
        <c:delete val="1"/>
        <c:axPos val="l"/>
        <c:majorTickMark val="out"/>
        <c:minorTickMark val="none"/>
        <c:tickLblPos val="none"/>
        <c:crossAx val="-962800944"/>
        <c:crosses val="autoZero"/>
        <c:auto val="1"/>
        <c:lblAlgn val="ctr"/>
        <c:lblOffset val="100"/>
        <c:noMultiLvlLbl val="0"/>
      </c:catAx>
      <c:valAx>
        <c:axId val="-96280094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one"/>
        <c:crossAx val="-96279985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6.3492063492064984E-3"/>
                  <c:y val="3.5458359675843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1DA-443E-AE87-40CC360420B5}"/>
                </c:ext>
                <c:ext xmlns:c15="http://schemas.microsoft.com/office/drawing/2012/chart" uri="{CE6537A1-D6FC-4f65-9D91-7224C49458BB}">
                  <c15:layout>
                    <c:manualLayout>
                      <c:w val="0.22757936507936508"/>
                      <c:h val="0.4051581508515814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5.5557117860267494E-3"/>
                  <c:y val="-3.92014866754795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1DA-443E-AE87-40CC360420B5}"/>
                </c:ext>
                <c:ext xmlns:c15="http://schemas.microsoft.com/office/drawing/2012/chart" uri="{CE6537A1-D6FC-4f65-9D91-7224C49458BB}">
                  <c15:layout>
                    <c:manualLayout>
                      <c:w val="0.30781746031746027"/>
                      <c:h val="0.31756690997566905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7176274018379439E-2"/>
                  <c:y val="-4.4522750790055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1DA-443E-AE87-40CC360420B5}"/>
                </c:ext>
                <c:ext xmlns:c15="http://schemas.microsoft.com/office/drawing/2012/chart" uri="{CE6537A1-D6FC-4f65-9D91-7224C49458BB}">
                  <c15:layout>
                    <c:manualLayout>
                      <c:w val="0.21257936507936509"/>
                      <c:h val="0.3467639902676398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Лист3!$U$42:$U$44</c:f>
              <c:numCache>
                <c:formatCode>General</c:formatCode>
                <c:ptCount val="3"/>
                <c:pt idx="0">
                  <c:v>120.5</c:v>
                </c:pt>
                <c:pt idx="1">
                  <c:v>116.5</c:v>
                </c:pt>
                <c:pt idx="2">
                  <c:v>110.8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1DA-443E-AE87-40CC36042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-962800400"/>
        <c:axId val="-962793328"/>
      </c:barChart>
      <c:catAx>
        <c:axId val="-962800400"/>
        <c:scaling>
          <c:orientation val="minMax"/>
        </c:scaling>
        <c:delete val="1"/>
        <c:axPos val="l"/>
        <c:majorTickMark val="out"/>
        <c:minorTickMark val="none"/>
        <c:tickLblPos val="none"/>
        <c:crossAx val="-962793328"/>
        <c:crosses val="autoZero"/>
        <c:auto val="1"/>
        <c:lblAlgn val="ctr"/>
        <c:lblOffset val="100"/>
        <c:noMultiLvlLbl val="0"/>
      </c:catAx>
      <c:valAx>
        <c:axId val="-9627933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96280040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Костареву!$B$26</c:f>
              <c:strCache>
                <c:ptCount val="1"/>
                <c:pt idx="0">
                  <c:v>Пермский край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>
              <a:contourClr>
                <a:schemeClr val="bg2">
                  <a:lumMod val="5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1.2731334408020115E-17"/>
                  <c:y val="-2.7777777777777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444444444444445E-2"/>
                  <c:y val="-2.7777777777777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666666666666701E-2"/>
                  <c:y val="-2.7777777777778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583E-2"/>
                  <c:y val="-1.8518518518518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777777777777703E-2"/>
                  <c:y val="-2.7777777777777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FC0-4D13-9D49-685DD496C39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Костареву!$D$3:$G$3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Костареву!$D$26:$G$26</c:f>
              <c:numCache>
                <c:formatCode>0.0</c:formatCode>
                <c:ptCount val="4"/>
                <c:pt idx="0">
                  <c:v>599.34262534951745</c:v>
                </c:pt>
                <c:pt idx="1">
                  <c:v>574.04863492872153</c:v>
                </c:pt>
                <c:pt idx="2">
                  <c:v>659.04969105952682</c:v>
                </c:pt>
                <c:pt idx="3">
                  <c:v>686.60648419685253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FC0-4D13-9D49-685DD496C39E}"/>
            </c:ext>
          </c:extLst>
        </c:ser>
        <c:ser>
          <c:idx val="1"/>
          <c:order val="1"/>
          <c:tx>
            <c:strRef>
              <c:f>Костареву!$B$27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5.27775590551181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4444444444444432E-2"/>
                  <c:y val="-4.62962962962968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7222222222222325E-2"/>
                  <c:y val="-1.851851851851855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548,2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FC0-4D13-9D49-685DD496C39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1666666666666567E-2"/>
                  <c:y val="-1.8518518518518556E-2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ysClr val="windowText" lastClr="000000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FC0-4D13-9D49-685DD496C39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Костареву!$D$3:$G$3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Костареву!$D$27:$G$27</c:f>
              <c:numCache>
                <c:formatCode>0.0</c:formatCode>
                <c:ptCount val="4"/>
                <c:pt idx="0">
                  <c:v>482.2</c:v>
                </c:pt>
                <c:pt idx="1">
                  <c:v>470</c:v>
                </c:pt>
                <c:pt idx="2">
                  <c:v>548.20000000000005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FC0-4D13-9D49-685DD496C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963276160"/>
        <c:axId val="-963271808"/>
        <c:axId val="0"/>
      </c:bar3DChart>
      <c:catAx>
        <c:axId val="-96327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RU"/>
          </a:p>
        </c:txPr>
        <c:crossAx val="-963271808"/>
        <c:crosses val="autoZero"/>
        <c:auto val="1"/>
        <c:lblAlgn val="ctr"/>
        <c:lblOffset val="100"/>
        <c:noMultiLvlLbl val="0"/>
      </c:catAx>
      <c:valAx>
        <c:axId val="-96327180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-9632761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b="1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Лист7!$M$15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Лист7!$L$16:$L$21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Лист7!$M$16:$M$21</c:f>
              <c:numCache>
                <c:formatCode>General</c:formatCode>
                <c:ptCount val="6"/>
                <c:pt idx="0">
                  <c:v>4.9000000000000004</c:v>
                </c:pt>
                <c:pt idx="1">
                  <c:v>6.9</c:v>
                </c:pt>
                <c:pt idx="2">
                  <c:v>10.3</c:v>
                </c:pt>
                <c:pt idx="3">
                  <c:v>13.2</c:v>
                </c:pt>
                <c:pt idx="4">
                  <c:v>17.899999999999999</c:v>
                </c:pt>
                <c:pt idx="5">
                  <c:v>19.100000000000001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EE-41C2-A045-A087091118DD}"/>
            </c:ext>
          </c:extLst>
        </c:ser>
        <c:ser>
          <c:idx val="1"/>
          <c:order val="1"/>
          <c:tx>
            <c:strRef>
              <c:f>Лист7!$N$15</c:f>
              <c:strCache>
                <c:ptCount val="1"/>
                <c:pt idx="0">
                  <c:v>в т.ч. со смертельным исходом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2.2222222222222251E-2"/>
                  <c:y val="-4.62962962962965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CEE-41C2-A045-A087091118D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77777777777798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CEE-41C2-A045-A087091118D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555555555555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CEE-41C2-A045-A087091118D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000000000000001E-2"/>
                  <c:y val="-4.62962962962965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CEE-41C2-A045-A087091118D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33333333333334E-2"/>
                  <c:y val="4.62962962962965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CEE-41C2-A045-A087091118DD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6111111111111212E-2"/>
                  <c:y val="-9.2592592592593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CEE-41C2-A045-A087091118D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Лист7!$L$16:$L$21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Лист7!$N$16:$N$21</c:f>
              <c:numCache>
                <c:formatCode>General</c:formatCode>
                <c:ptCount val="6"/>
                <c:pt idx="0">
                  <c:v>2.6</c:v>
                </c:pt>
                <c:pt idx="1">
                  <c:v>3.4</c:v>
                </c:pt>
                <c:pt idx="2" formatCode="0.0">
                  <c:v>7</c:v>
                </c:pt>
                <c:pt idx="3">
                  <c:v>11.1</c:v>
                </c:pt>
                <c:pt idx="4">
                  <c:v>15.9</c:v>
                </c:pt>
                <c:pt idx="5">
                  <c:v>16.100000000000001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CEE-41C2-A045-A087091118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963276704"/>
        <c:axId val="-963281600"/>
        <c:axId val="0"/>
      </c:bar3DChart>
      <c:catAx>
        <c:axId val="-963276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963281600"/>
        <c:crosses val="autoZero"/>
        <c:auto val="1"/>
        <c:lblAlgn val="ctr"/>
        <c:lblOffset val="100"/>
        <c:noMultiLvlLbl val="0"/>
      </c:catAx>
      <c:valAx>
        <c:axId val="-963281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96327670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054352580927392"/>
          <c:y val="0.83287270341207364"/>
          <c:w val="0.7380793416447966"/>
          <c:h val="0.10046062992126023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'Лист7 (2)'!$M$15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'Лист7 (2)'!$L$16:$L$21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'Лист7 (2)'!$M$16:$M$21</c:f>
              <c:numCache>
                <c:formatCode>General</c:formatCode>
                <c:ptCount val="6"/>
                <c:pt idx="0">
                  <c:v>31.6</c:v>
                </c:pt>
                <c:pt idx="1">
                  <c:v>26.4</c:v>
                </c:pt>
                <c:pt idx="2">
                  <c:v>16.600000000000001</c:v>
                </c:pt>
                <c:pt idx="3">
                  <c:v>16.100000000000001</c:v>
                </c:pt>
                <c:pt idx="4">
                  <c:v>14.5</c:v>
                </c:pt>
                <c:pt idx="5">
                  <c:v>20.3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9A-4737-AC3F-735BE5F2FBE4}"/>
            </c:ext>
          </c:extLst>
        </c:ser>
        <c:ser>
          <c:idx val="1"/>
          <c:order val="1"/>
          <c:tx>
            <c:strRef>
              <c:f>'Лист7 (2)'!$N$15</c:f>
              <c:strCache>
                <c:ptCount val="1"/>
                <c:pt idx="0">
                  <c:v>в т.ч. со смертельным исходом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2.2222222222222251E-2"/>
                  <c:y val="-4.62962962962965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09A-4737-AC3F-735BE5F2FBE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7777777777780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09A-4737-AC3F-735BE5F2FBE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555555555555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09A-4737-AC3F-735BE5F2FBE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000000000000001E-2"/>
                  <c:y val="-4.62962962962965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09A-4737-AC3F-735BE5F2FBE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33333333333334E-2"/>
                  <c:y val="4.62962962962965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09A-4737-AC3F-735BE5F2FBE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6111111111111212E-2"/>
                  <c:y val="-9.25925925925932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09A-4737-AC3F-735BE5F2FBE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'Лист7 (2)'!$L$16:$L$21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'Лист7 (2)'!$N$16:$N$21</c:f>
              <c:numCache>
                <c:formatCode>General</c:formatCode>
                <c:ptCount val="6"/>
                <c:pt idx="0">
                  <c:v>20.399999999999999</c:v>
                </c:pt>
                <c:pt idx="1">
                  <c:v>16.899999999999999</c:v>
                </c:pt>
                <c:pt idx="2" formatCode="0.0">
                  <c:v>10.4</c:v>
                </c:pt>
                <c:pt idx="3">
                  <c:v>11.7</c:v>
                </c:pt>
                <c:pt idx="4">
                  <c:v>10.200000000000001</c:v>
                </c:pt>
                <c:pt idx="5">
                  <c:v>14.3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09A-4737-AC3F-735BE5F2F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963270720"/>
        <c:axId val="-963277248"/>
        <c:axId val="0"/>
      </c:bar3DChart>
      <c:catAx>
        <c:axId val="-963270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963277248"/>
        <c:crosses val="autoZero"/>
        <c:auto val="1"/>
        <c:lblAlgn val="ctr"/>
        <c:lblOffset val="100"/>
        <c:noMultiLvlLbl val="0"/>
      </c:catAx>
      <c:valAx>
        <c:axId val="-963277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963270720"/>
        <c:crosses val="autoZero"/>
        <c:crossBetween val="between"/>
      </c:valAx>
    </c:plotArea>
    <c:legend>
      <c:legendPos val="b"/>
      <c:overlay val="0"/>
      <c:spPr>
        <a:noFill/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ru-RU" sz="1600" dirty="0"/>
              <a:t>Микроклимат</a:t>
            </a:r>
          </a:p>
        </c:rich>
      </c:tx>
      <c:layout>
        <c:manualLayout>
          <c:xMode val="edge"/>
          <c:yMode val="edge"/>
          <c:x val="0.2035555555555555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7.7396636431932203E-2"/>
          <c:y val="0.10499671916010504"/>
          <c:w val="0.88742307428082623"/>
          <c:h val="0.7273909120734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Лист2!$C$34</c:f>
              <c:strCache>
                <c:ptCount val="1"/>
                <c:pt idx="0">
                  <c:v>Микроклимат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Лист2!$B$35:$B$39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Лист2!$C$35:$C$39</c:f>
              <c:numCache>
                <c:formatCode>General</c:formatCode>
                <c:ptCount val="5"/>
                <c:pt idx="0">
                  <c:v>6</c:v>
                </c:pt>
                <c:pt idx="1">
                  <c:v>4.4000000000000004</c:v>
                </c:pt>
                <c:pt idx="2">
                  <c:v>3.5</c:v>
                </c:pt>
                <c:pt idx="3">
                  <c:v>5.5</c:v>
                </c:pt>
                <c:pt idx="4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6D-4E01-B79A-72C4004B5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963273984"/>
        <c:axId val="-963278336"/>
      </c:barChart>
      <c:catAx>
        <c:axId val="-96327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200" b="1"/>
            </a:pPr>
            <a:endParaRPr lang="ru-RU"/>
          </a:p>
        </c:txPr>
        <c:crossAx val="-963278336"/>
        <c:crosses val="autoZero"/>
        <c:auto val="1"/>
        <c:lblAlgn val="ctr"/>
        <c:lblOffset val="100"/>
        <c:noMultiLvlLbl val="0"/>
      </c:catAx>
      <c:valAx>
        <c:axId val="-963278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-9632739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0" cap="flat" cmpd="sng" algn="ctr">
      <a:noFill/>
      <a:round/>
    </a:ln>
    <a:effectLst/>
  </c:spPr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ru-RU" sz="1600" dirty="0"/>
              <a:t>Шум</a:t>
            </a:r>
          </a:p>
        </c:rich>
      </c:tx>
      <c:layout>
        <c:manualLayout>
          <c:xMode val="edge"/>
          <c:yMode val="edge"/>
          <c:x val="0.38146529097655918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218390804597721E-2"/>
          <c:y val="0.13725694444444456"/>
          <c:w val="0.87356321839080464"/>
          <c:h val="0.736306321084864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Лист2!$D$34</c:f>
              <c:strCache>
                <c:ptCount val="1"/>
                <c:pt idx="0">
                  <c:v>Шум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Лист2!$B$35:$B$39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Лист2!$D$35:$D$39</c:f>
              <c:numCache>
                <c:formatCode>General</c:formatCode>
                <c:ptCount val="5"/>
                <c:pt idx="0">
                  <c:v>20</c:v>
                </c:pt>
                <c:pt idx="1">
                  <c:v>19.600000000000001</c:v>
                </c:pt>
                <c:pt idx="2">
                  <c:v>19.399999999999999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6D-4E01-B79A-72C4004B5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963279424"/>
        <c:axId val="-963272896"/>
      </c:barChart>
      <c:catAx>
        <c:axId val="-96327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b="1"/>
            </a:pPr>
            <a:endParaRPr lang="ru-RU"/>
          </a:p>
        </c:txPr>
        <c:crossAx val="-963272896"/>
        <c:crosses val="autoZero"/>
        <c:auto val="1"/>
        <c:lblAlgn val="ctr"/>
        <c:lblOffset val="100"/>
        <c:noMultiLvlLbl val="0"/>
      </c:catAx>
      <c:valAx>
        <c:axId val="-963272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-96327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400"/>
            </a:pPr>
            <a:r>
              <a:rPr lang="ru-RU" sz="1600" dirty="0"/>
              <a:t>Вибрация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3218390804597721E-2"/>
          <c:y val="0.13445578231292532"/>
          <c:w val="0.87356321839080464"/>
          <c:h val="0.67711236567127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Лист2!$E$34</c:f>
              <c:strCache>
                <c:ptCount val="1"/>
                <c:pt idx="0">
                  <c:v>Вибрация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Лист2!$B$35:$B$39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Лист2!$E$35:$E$39</c:f>
              <c:numCache>
                <c:formatCode>General</c:formatCode>
                <c:ptCount val="5"/>
                <c:pt idx="0">
                  <c:v>8.3000000000000007</c:v>
                </c:pt>
                <c:pt idx="1">
                  <c:v>14.5</c:v>
                </c:pt>
                <c:pt idx="2">
                  <c:v>8.2000000000000011</c:v>
                </c:pt>
                <c:pt idx="3">
                  <c:v>10.7</c:v>
                </c:pt>
                <c:pt idx="4">
                  <c:v>9.2000000000000011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6D-4E01-B79A-72C4004B5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963268544"/>
        <c:axId val="-963281056"/>
      </c:barChart>
      <c:catAx>
        <c:axId val="-96326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200" b="1"/>
            </a:pPr>
            <a:endParaRPr lang="ru-RU"/>
          </a:p>
        </c:txPr>
        <c:crossAx val="-963281056"/>
        <c:crosses val="autoZero"/>
        <c:auto val="1"/>
        <c:lblAlgn val="ctr"/>
        <c:lblOffset val="100"/>
        <c:noMultiLvlLbl val="0"/>
      </c:catAx>
      <c:valAx>
        <c:axId val="-9632810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-96326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0298600174978126"/>
          <c:y val="0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1111111111111123E-2"/>
          <c:y val="0.13725694444444456"/>
          <c:w val="0.87777777777777821"/>
          <c:h val="0.654843014906156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Лист2!$F$34</c:f>
              <c:strCache>
                <c:ptCount val="1"/>
                <c:pt idx="0">
                  <c:v>Освещенность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Лист2!$B$35:$B$39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Лист2!$F$35:$F$39</c:f>
              <c:numCache>
                <c:formatCode>General</c:formatCode>
                <c:ptCount val="5"/>
                <c:pt idx="0">
                  <c:v>12.6</c:v>
                </c:pt>
                <c:pt idx="1">
                  <c:v>12.5</c:v>
                </c:pt>
                <c:pt idx="2">
                  <c:v>7.5</c:v>
                </c:pt>
                <c:pt idx="3">
                  <c:v>8.5</c:v>
                </c:pt>
                <c:pt idx="4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6D-4E01-B79A-72C4004B5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963282688"/>
        <c:axId val="-963282144"/>
      </c:barChart>
      <c:catAx>
        <c:axId val="-96328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b="1"/>
            </a:pPr>
            <a:endParaRPr lang="ru-RU"/>
          </a:p>
        </c:txPr>
        <c:crossAx val="-963282144"/>
        <c:crosses val="autoZero"/>
        <c:auto val="1"/>
        <c:lblAlgn val="ctr"/>
        <c:lblOffset val="100"/>
        <c:noMultiLvlLbl val="0"/>
      </c:catAx>
      <c:valAx>
        <c:axId val="-963282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-96328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2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7124417283660445E-2"/>
          <c:y val="3.5275590551181152E-2"/>
          <c:w val="0.6546546793591117"/>
          <c:h val="0.804083750894774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Пермский край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7.1906198641057718E-3"/>
                  <c:y val="0.22131498192088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301959918561601E-2"/>
                  <c:y val="0.28668742411791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2743640689773665E-3"/>
                  <c:y val="0.22821919987274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748522088944572E-3"/>
                  <c:y val="0.219842189614366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1700149630828894E-4"/>
                  <c:y val="0.250180682906977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6248681531630976E-3"/>
                  <c:y val="0.26365877542582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509433962264151E-2"/>
                  <c:y val="0.14891774891774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509433962264151E-2"/>
                  <c:y val="0.190476190476191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6771488469601723E-2"/>
                  <c:y val="9.3506493506494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0062893081761009E-2"/>
                  <c:y val="0.103896103896104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1.6771488469601723E-2"/>
                  <c:y val="0.11428571428571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Лист1!$C$5:$G$5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Лист1!$C$6:$G$6</c:f>
              <c:numCache>
                <c:formatCode>General</c:formatCode>
                <c:ptCount val="5"/>
                <c:pt idx="0">
                  <c:v>0.71000000000000063</c:v>
                </c:pt>
                <c:pt idx="1">
                  <c:v>0.82000000000000062</c:v>
                </c:pt>
                <c:pt idx="2">
                  <c:v>0.59</c:v>
                </c:pt>
                <c:pt idx="3">
                  <c:v>0.62000000000000077</c:v>
                </c:pt>
                <c:pt idx="4">
                  <c:v>0.65000000000000102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64140000"/>
        <c:axId val="-964149792"/>
      </c:barChart>
      <c:lineChart>
        <c:grouping val="standard"/>
        <c:varyColors val="0"/>
        <c:ser>
          <c:idx val="1"/>
          <c:order val="1"/>
          <c:tx>
            <c:strRef>
              <c:f>Лист1!$B$7</c:f>
              <c:strCache>
                <c:ptCount val="1"/>
                <c:pt idx="0">
                  <c:v>РФ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1.6771488469601737E-3"/>
                  <c:y val="3.8095238095238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0314465408805124E-3"/>
                  <c:y val="5.541125541125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0314465408805124E-3"/>
                  <c:y val="6.233766233766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062893081761009E-2"/>
                  <c:y val="-2.42424242424242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8.3857442348009206E-3"/>
                  <c:y val="-3.1168831168831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6771488469601737E-3"/>
                  <c:y val="-3.4632034632034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5.0314465408805853E-3"/>
                  <c:y val="-4.1558441558441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5.0314465408805124E-3"/>
                  <c:y val="-3.4632034632034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8511530398322837E-2"/>
                  <c:y val="-6.233766233766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8.3857442348009206E-3"/>
                  <c:y val="-1.0389610389610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Лист1!$C$7:$G$7</c:f>
              <c:numCache>
                <c:formatCode>General</c:formatCode>
                <c:ptCount val="5"/>
                <c:pt idx="0">
                  <c:v>1.1700000000000015</c:v>
                </c:pt>
                <c:pt idx="1">
                  <c:v>1.03</c:v>
                </c:pt>
                <c:pt idx="2">
                  <c:v>0.78</c:v>
                </c:pt>
                <c:pt idx="3">
                  <c:v>1.0900000000000001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64140000"/>
        <c:axId val="-964149792"/>
      </c:lineChart>
      <c:catAx>
        <c:axId val="-964140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-964149792"/>
        <c:crosses val="autoZero"/>
        <c:auto val="1"/>
        <c:lblAlgn val="ctr"/>
        <c:lblOffset val="100"/>
        <c:noMultiLvlLbl val="0"/>
      </c:catAx>
      <c:valAx>
        <c:axId val="-964149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964140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6916147608414789"/>
          <c:y val="9.2246480553567156E-2"/>
          <c:w val="0.32754162259568298"/>
          <c:h val="0.45228346456692914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Лист5!$C$41:$G$41</c:f>
              <c:strCache>
                <c:ptCount val="1"/>
                <c:pt idx="0">
                  <c:v>60 69 46 48 48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Лист5!$C$40:$G$40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Лист5!$C$41:$G$41</c:f>
              <c:numCache>
                <c:formatCode>General</c:formatCode>
                <c:ptCount val="5"/>
                <c:pt idx="0">
                  <c:v>60</c:v>
                </c:pt>
                <c:pt idx="1">
                  <c:v>69</c:v>
                </c:pt>
                <c:pt idx="2">
                  <c:v>46</c:v>
                </c:pt>
                <c:pt idx="3">
                  <c:v>48</c:v>
                </c:pt>
                <c:pt idx="4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A0-40CB-A1AD-5D01ED537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64142176"/>
        <c:axId val="-964147072"/>
      </c:barChart>
      <c:catAx>
        <c:axId val="-964142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-964147072"/>
        <c:crosses val="autoZero"/>
        <c:auto val="1"/>
        <c:lblAlgn val="ctr"/>
        <c:lblOffset val="100"/>
        <c:noMultiLvlLbl val="0"/>
      </c:catAx>
      <c:valAx>
        <c:axId val="-9641470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964142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0.14444444444444476"/>
                  <c:y val="-8.0834991825168976E-17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83F-4FCF-9223-AE5558A9101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27777777777779"/>
                  <c:y val="-8.8184646150427891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83F-4FCF-9223-AE5558A9101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Лист3!$B$11:$C$11</c:f>
              <c:numCache>
                <c:formatCode>0.00</c:formatCode>
                <c:ptCount val="2"/>
                <c:pt idx="0">
                  <c:v>25.565381305701592</c:v>
                </c:pt>
                <c:pt idx="1">
                  <c:v>35.00770181846655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E1-496E-9525-0941338D5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axId val="-964153056"/>
        <c:axId val="-964151424"/>
      </c:barChart>
      <c:catAx>
        <c:axId val="-964153056"/>
        <c:scaling>
          <c:orientation val="minMax"/>
        </c:scaling>
        <c:delete val="1"/>
        <c:axPos val="l"/>
        <c:majorTickMark val="out"/>
        <c:minorTickMark val="none"/>
        <c:tickLblPos val="none"/>
        <c:crossAx val="-964151424"/>
        <c:crosses val="autoZero"/>
        <c:auto val="1"/>
        <c:lblAlgn val="ctr"/>
        <c:lblOffset val="100"/>
        <c:noMultiLvlLbl val="0"/>
      </c:catAx>
      <c:valAx>
        <c:axId val="-964151424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one"/>
        <c:crossAx val="-9641530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0.13611111111111121"/>
                  <c:y val="-8.81846461504270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92C-40C5-A95B-3D37057FB74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16666666666666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A70-411F-9C43-22A41E820518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Лист3!$B$12:$C$12</c:f>
              <c:numCache>
                <c:formatCode>0.00</c:formatCode>
                <c:ptCount val="2"/>
                <c:pt idx="0">
                  <c:v>7.4064486056161112</c:v>
                </c:pt>
                <c:pt idx="1">
                  <c:v>8.296950172937116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A70-411F-9C43-22A41E820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axId val="-964140544"/>
        <c:axId val="-964148704"/>
      </c:barChart>
      <c:catAx>
        <c:axId val="-964140544"/>
        <c:scaling>
          <c:orientation val="minMax"/>
        </c:scaling>
        <c:delete val="1"/>
        <c:axPos val="l"/>
        <c:majorTickMark val="out"/>
        <c:minorTickMark val="none"/>
        <c:tickLblPos val="none"/>
        <c:crossAx val="-964148704"/>
        <c:crosses val="autoZero"/>
        <c:auto val="1"/>
        <c:lblAlgn val="ctr"/>
        <c:lblOffset val="100"/>
        <c:noMultiLvlLbl val="0"/>
      </c:catAx>
      <c:valAx>
        <c:axId val="-964148704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one"/>
        <c:crossAx val="-96414054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45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231" cy="341458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B2CF1B57-D0E5-44C2-9D3F-FDF03951AE68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80284" tIns="40142" rIns="80284" bIns="401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2231" cy="34145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09" y="6456219"/>
            <a:ext cx="4302231" cy="341457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BAEBEF9D-7453-48BE-99C3-D2D676CD6E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13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BEF9D-7453-48BE-99C3-D2D676CD6E8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19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73105" y="4687810"/>
            <a:ext cx="5389554" cy="4441663"/>
          </a:xfrm>
          <a:prstGeom prst="rect">
            <a:avLst/>
          </a:prstGeom>
          <a:noFill/>
          <a:ln>
            <a:noFill/>
          </a:ln>
        </p:spPr>
        <p:txBody>
          <a:bodyPr wrap="square" lIns="90739" tIns="90739" rIns="90739" bIns="90739" anchor="t" anchorCtr="0">
            <a:noAutofit/>
          </a:bodyPr>
          <a:lstStyle/>
          <a:p>
            <a:pPr indent="0">
              <a:buSzPct val="25000"/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1849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73105" y="4687810"/>
            <a:ext cx="5389554" cy="4441663"/>
          </a:xfrm>
          <a:prstGeom prst="rect">
            <a:avLst/>
          </a:prstGeom>
          <a:noFill/>
          <a:ln>
            <a:noFill/>
          </a:ln>
        </p:spPr>
        <p:txBody>
          <a:bodyPr wrap="square" lIns="90739" tIns="90739" rIns="90739" bIns="90739" anchor="t" anchorCtr="0">
            <a:noAutofit/>
          </a:bodyPr>
          <a:lstStyle/>
          <a:p>
            <a:pPr indent="0">
              <a:buSzPct val="25000"/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56393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73105" y="4687810"/>
            <a:ext cx="5389554" cy="4441663"/>
          </a:xfrm>
          <a:prstGeom prst="rect">
            <a:avLst/>
          </a:prstGeom>
          <a:noFill/>
          <a:ln>
            <a:noFill/>
          </a:ln>
        </p:spPr>
        <p:txBody>
          <a:bodyPr wrap="square" lIns="90739" tIns="90739" rIns="90739" bIns="90739" anchor="t" anchorCtr="0">
            <a:noAutofit/>
          </a:bodyPr>
          <a:lstStyle/>
          <a:p>
            <a:pPr indent="0">
              <a:buSzPct val="25000"/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071432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73105" y="4687810"/>
            <a:ext cx="5389554" cy="4441663"/>
          </a:xfrm>
          <a:prstGeom prst="rect">
            <a:avLst/>
          </a:prstGeom>
          <a:noFill/>
          <a:ln>
            <a:noFill/>
          </a:ln>
        </p:spPr>
        <p:txBody>
          <a:bodyPr wrap="square" lIns="90739" tIns="90739" rIns="90739" bIns="90739" anchor="t" anchorCtr="0">
            <a:noAutofit/>
          </a:bodyPr>
          <a:lstStyle/>
          <a:p>
            <a:pPr indent="0">
              <a:buSzPct val="25000"/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27756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992128" y="3228760"/>
            <a:ext cx="7943971" cy="3059225"/>
          </a:xfrm>
          <a:prstGeom prst="rect">
            <a:avLst/>
          </a:prstGeom>
          <a:noFill/>
          <a:ln>
            <a:noFill/>
          </a:ln>
        </p:spPr>
        <p:txBody>
          <a:bodyPr wrap="square" lIns="90739" tIns="90739" rIns="90739" bIns="90739" anchor="t" anchorCtr="0">
            <a:noAutofit/>
          </a:bodyPr>
          <a:lstStyle/>
          <a:p>
            <a:pPr indent="0">
              <a:buSzPct val="25000"/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062306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73105" y="4687810"/>
            <a:ext cx="5389554" cy="4441663"/>
          </a:xfrm>
          <a:prstGeom prst="rect">
            <a:avLst/>
          </a:prstGeom>
          <a:noFill/>
          <a:ln>
            <a:noFill/>
          </a:ln>
        </p:spPr>
        <p:txBody>
          <a:bodyPr wrap="square" lIns="90739" tIns="90739" rIns="90739" bIns="90739" anchor="t" anchorCtr="0">
            <a:noAutofit/>
          </a:bodyPr>
          <a:lstStyle/>
          <a:p>
            <a:pPr indent="0">
              <a:buSzPct val="25000"/>
              <a:buNone/>
            </a:pPr>
            <a:endParaRPr/>
          </a:p>
        </p:txBody>
      </p:sp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68673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	</a:t>
            </a:r>
          </a:p>
          <a:p>
            <a:pPr>
              <a:spcBef>
                <a:spcPct val="0"/>
              </a:spcBef>
            </a:pPr>
            <a:r>
              <a:rPr kumimoji="0" lang="ru-RU" alt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Tahoma" panose="020B0604030504040204" pitchFamily="34" charset="0"/>
              </a:rPr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BEF9D-7453-48BE-99C3-D2D676CD6E8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025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ru-RU" dirty="0" smtClean="0"/>
              <a:t>	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BEF9D-7453-48BE-99C3-D2D676CD6E8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405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dirty="0" smtClean="0"/>
              <a:t>	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BEF9D-7453-48BE-99C3-D2D676CD6E89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780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dirty="0" smtClean="0"/>
              <a:t>	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BEF9D-7453-48BE-99C3-D2D676CD6E89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607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BEF9D-7453-48BE-99C3-D2D676CD6E8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663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31115">
              <a:lnSpc>
                <a:spcPct val="100000"/>
              </a:lnSpc>
            </a:pPr>
            <a:fld id="{81D60167-4931-47E6-BA6A-407CBD079E47}" type="slidenum">
              <a:rPr dirty="0"/>
              <a:pPr marL="31115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31115">
              <a:lnSpc>
                <a:spcPct val="100000"/>
              </a:lnSpc>
            </a:pPr>
            <a:fld id="{81D60167-4931-47E6-BA6A-407CBD079E47}" type="slidenum">
              <a:rPr dirty="0"/>
              <a:pPr marL="31115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6892" y="1435861"/>
            <a:ext cx="5399405" cy="4555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1F5F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315836" y="1435861"/>
            <a:ext cx="5391150" cy="3881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212A35"/>
                </a:solidFill>
                <a:latin typeface="Franklin Gothic Book"/>
                <a:cs typeface="Franklin Gothic Book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31115">
              <a:lnSpc>
                <a:spcPct val="100000"/>
              </a:lnSpc>
            </a:pPr>
            <a:fld id="{81D60167-4931-47E6-BA6A-407CBD079E47}" type="slidenum">
              <a:rPr dirty="0"/>
              <a:pPr marL="31115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23" y="6740650"/>
            <a:ext cx="11568430" cy="28575"/>
          </a:xfrm>
          <a:custGeom>
            <a:avLst/>
            <a:gdLst/>
            <a:ahLst/>
            <a:cxnLst/>
            <a:rect l="l" t="t" r="r" b="b"/>
            <a:pathLst>
              <a:path w="11568430" h="28575">
                <a:moveTo>
                  <a:pt x="0" y="0"/>
                </a:moveTo>
                <a:lnTo>
                  <a:pt x="11568176" y="28510"/>
                </a:lnTo>
              </a:path>
            </a:pathLst>
          </a:custGeom>
          <a:ln w="27432">
            <a:solidFill>
              <a:srgbClr val="9207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79831" y="33528"/>
            <a:ext cx="862584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307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31115">
              <a:lnSpc>
                <a:spcPct val="100000"/>
              </a:lnSpc>
            </a:pPr>
            <a:fld id="{81D60167-4931-47E6-BA6A-407CBD079E47}" type="slidenum">
              <a:rPr dirty="0"/>
              <a:pPr marL="31115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981710"/>
          </a:xfrm>
          <a:custGeom>
            <a:avLst/>
            <a:gdLst/>
            <a:ahLst/>
            <a:cxnLst/>
            <a:rect l="l" t="t" r="r" b="b"/>
            <a:pathLst>
              <a:path w="12192000" h="981710">
                <a:moveTo>
                  <a:pt x="0" y="981455"/>
                </a:moveTo>
                <a:lnTo>
                  <a:pt x="12192000" y="981455"/>
                </a:lnTo>
                <a:lnTo>
                  <a:pt x="12192000" y="0"/>
                </a:lnTo>
                <a:lnTo>
                  <a:pt x="0" y="0"/>
                </a:lnTo>
                <a:lnTo>
                  <a:pt x="0" y="981455"/>
                </a:lnTo>
                <a:close/>
              </a:path>
            </a:pathLst>
          </a:custGeom>
          <a:solidFill>
            <a:srgbClr val="9307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23" y="6740650"/>
            <a:ext cx="11568430" cy="28575"/>
          </a:xfrm>
          <a:custGeom>
            <a:avLst/>
            <a:gdLst/>
            <a:ahLst/>
            <a:cxnLst/>
            <a:rect l="l" t="t" r="r" b="b"/>
            <a:pathLst>
              <a:path w="11568430" h="28575">
                <a:moveTo>
                  <a:pt x="0" y="0"/>
                </a:moveTo>
                <a:lnTo>
                  <a:pt x="11568176" y="28510"/>
                </a:lnTo>
              </a:path>
            </a:pathLst>
          </a:custGeom>
          <a:ln w="27432">
            <a:solidFill>
              <a:srgbClr val="9207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23" y="6850379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37160" y="94488"/>
            <a:ext cx="0" cy="756285"/>
          </a:xfrm>
          <a:custGeom>
            <a:avLst/>
            <a:gdLst/>
            <a:ahLst/>
            <a:cxnLst/>
            <a:rect l="l" t="t" r="r" b="b"/>
            <a:pathLst>
              <a:path h="756285">
                <a:moveTo>
                  <a:pt x="0" y="0"/>
                </a:moveTo>
                <a:lnTo>
                  <a:pt x="0" y="755904"/>
                </a:lnTo>
              </a:path>
            </a:pathLst>
          </a:custGeom>
          <a:ln w="18287">
            <a:solidFill>
              <a:srgbClr val="FD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53923" y="91439"/>
            <a:ext cx="0" cy="253365"/>
          </a:xfrm>
          <a:custGeom>
            <a:avLst/>
            <a:gdLst/>
            <a:ahLst/>
            <a:cxnLst/>
            <a:rect l="l" t="t" r="r" b="b"/>
            <a:pathLst>
              <a:path h="253365">
                <a:moveTo>
                  <a:pt x="0" y="0"/>
                </a:moveTo>
                <a:lnTo>
                  <a:pt x="0" y="252983"/>
                </a:lnTo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53923" y="347472"/>
            <a:ext cx="0" cy="250190"/>
          </a:xfrm>
          <a:custGeom>
            <a:avLst/>
            <a:gdLst/>
            <a:ahLst/>
            <a:cxnLst/>
            <a:rect l="l" t="t" r="r" b="b"/>
            <a:pathLst>
              <a:path h="250190">
                <a:moveTo>
                  <a:pt x="0" y="0"/>
                </a:moveTo>
                <a:lnTo>
                  <a:pt x="0" y="249936"/>
                </a:lnTo>
              </a:path>
            </a:pathLst>
          </a:custGeom>
          <a:ln w="15239">
            <a:solidFill>
              <a:srgbClr val="0039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53923" y="597408"/>
            <a:ext cx="0" cy="253365"/>
          </a:xfrm>
          <a:custGeom>
            <a:avLst/>
            <a:gdLst/>
            <a:ahLst/>
            <a:cxnLst/>
            <a:rect l="l" t="t" r="r" b="b"/>
            <a:pathLst>
              <a:path h="253365">
                <a:moveTo>
                  <a:pt x="0" y="0"/>
                </a:moveTo>
                <a:lnTo>
                  <a:pt x="0" y="252984"/>
                </a:lnTo>
              </a:path>
            </a:pathLst>
          </a:custGeom>
          <a:ln w="15239">
            <a:solidFill>
              <a:srgbClr val="D4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79831" y="33528"/>
            <a:ext cx="862584" cy="902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9247" y="3758184"/>
            <a:ext cx="4840605" cy="2822575"/>
          </a:xfrm>
          <a:custGeom>
            <a:avLst/>
            <a:gdLst/>
            <a:ahLst/>
            <a:cxnLst/>
            <a:rect l="l" t="t" r="r" b="b"/>
            <a:pathLst>
              <a:path w="4840605" h="2822575">
                <a:moveTo>
                  <a:pt x="0" y="2822448"/>
                </a:moveTo>
                <a:lnTo>
                  <a:pt x="4840224" y="2822448"/>
                </a:lnTo>
                <a:lnTo>
                  <a:pt x="4840224" y="0"/>
                </a:lnTo>
                <a:lnTo>
                  <a:pt x="0" y="0"/>
                </a:lnTo>
                <a:lnTo>
                  <a:pt x="0" y="2822448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31115">
              <a:lnSpc>
                <a:spcPct val="100000"/>
              </a:lnSpc>
            </a:pPr>
            <a:fld id="{81D60167-4931-47E6-BA6A-407CBD079E47}" type="slidenum">
              <a:rPr dirty="0"/>
              <a:pPr marL="31115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14400" y="2375431"/>
            <a:ext cx="10363200" cy="980018"/>
          </a:xfrm>
          <a:prstGeom prst="rect">
            <a:avLst/>
          </a:prstGeom>
          <a:noFill/>
          <a:ln>
            <a:noFill/>
          </a:ln>
        </p:spPr>
        <p:txBody>
          <a:bodyPr wrap="square" lIns="104270" tIns="104270" rIns="104270" bIns="104270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5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2100"/>
            </a:lvl2pPr>
            <a:lvl3pPr lvl="2" indent="0">
              <a:spcBef>
                <a:spcPts val="0"/>
              </a:spcBef>
              <a:buFont typeface="Arial"/>
              <a:buNone/>
              <a:defRPr sz="2100"/>
            </a:lvl3pPr>
            <a:lvl4pPr lvl="3" indent="0">
              <a:spcBef>
                <a:spcPts val="0"/>
              </a:spcBef>
              <a:buFont typeface="Arial"/>
              <a:buNone/>
              <a:defRPr sz="2100"/>
            </a:lvl4pPr>
            <a:lvl5pPr lvl="4" indent="0">
              <a:spcBef>
                <a:spcPts val="0"/>
              </a:spcBef>
              <a:buFont typeface="Arial"/>
              <a:buNone/>
              <a:defRPr sz="2100"/>
            </a:lvl5pPr>
            <a:lvl6pPr lvl="5" indent="0">
              <a:spcBef>
                <a:spcPts val="0"/>
              </a:spcBef>
              <a:buFont typeface="Arial"/>
              <a:buNone/>
              <a:defRPr sz="2100"/>
            </a:lvl6pPr>
            <a:lvl7pPr lvl="6" indent="0">
              <a:spcBef>
                <a:spcPts val="0"/>
              </a:spcBef>
              <a:buFont typeface="Arial"/>
              <a:buNone/>
              <a:defRPr sz="2100"/>
            </a:lvl7pPr>
            <a:lvl8pPr lvl="7" indent="0">
              <a:spcBef>
                <a:spcPts val="0"/>
              </a:spcBef>
              <a:buFont typeface="Arial"/>
              <a:buNone/>
              <a:defRPr sz="2100"/>
            </a:lvl8pPr>
            <a:lvl9pPr lvl="8" indent="0">
              <a:spcBef>
                <a:spcPts val="0"/>
              </a:spcBef>
              <a:buFont typeface="Arial"/>
              <a:buNone/>
              <a:defRPr sz="21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764574"/>
          </a:xfrm>
          <a:prstGeom prst="rect">
            <a:avLst/>
          </a:prstGeom>
          <a:noFill/>
          <a:ln>
            <a:noFill/>
          </a:ln>
        </p:spPr>
        <p:txBody>
          <a:bodyPr wrap="square" lIns="104270" tIns="104270" rIns="104270" bIns="104270" anchor="t" anchorCtr="0"/>
          <a:lstStyle>
            <a:lvl1pPr marL="0" marR="0" lvl="0" indent="0" algn="ctr" rtl="0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1437" marR="0" lvl="1" indent="0" algn="ctr" rtl="0">
              <a:lnSpc>
                <a:spcPct val="100000"/>
              </a:lnSpc>
              <a:spcBef>
                <a:spcPts val="639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42873" marR="0" lvl="2" indent="0" algn="ctr" rtl="0">
              <a:lnSpc>
                <a:spcPct val="100000"/>
              </a:lnSpc>
              <a:spcBef>
                <a:spcPts val="547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64310" marR="0" lvl="3" indent="0" algn="ctr" rtl="0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85746" marR="0" lvl="4" indent="0" algn="ctr" rtl="0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607183" marR="0" lvl="5" indent="0" algn="ctr" rtl="0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28620" marR="0" lvl="6" indent="0" algn="ctr" rtl="0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0056" marR="0" lvl="7" indent="0" algn="ctr" rtl="0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71493" marR="0" lvl="8" indent="0" algn="ctr" rtl="0">
              <a:lnSpc>
                <a:spcPct val="100000"/>
              </a:lnSpc>
              <a:spcBef>
                <a:spcPts val="456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609600" y="6325905"/>
            <a:ext cx="2844801" cy="426020"/>
          </a:xfrm>
          <a:prstGeom prst="rect">
            <a:avLst/>
          </a:prstGeom>
          <a:noFill/>
          <a:ln>
            <a:noFill/>
          </a:ln>
        </p:spPr>
        <p:txBody>
          <a:bodyPr wrap="square" lIns="104270" tIns="104270" rIns="104270" bIns="104270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143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42873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6431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85746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607183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2862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0056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71493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165601" y="6325905"/>
            <a:ext cx="3860800" cy="426020"/>
          </a:xfrm>
          <a:prstGeom prst="rect">
            <a:avLst/>
          </a:prstGeom>
          <a:noFill/>
          <a:ln>
            <a:noFill/>
          </a:ln>
        </p:spPr>
        <p:txBody>
          <a:bodyPr wrap="square" lIns="104270" tIns="104270" rIns="104270" bIns="104270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21437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42873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6431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85746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607183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12862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0056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71493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737599" y="6356352"/>
            <a:ext cx="2844801" cy="365125"/>
          </a:xfrm>
          <a:prstGeom prst="rect">
            <a:avLst/>
          </a:prstGeom>
          <a:noFill/>
          <a:ln>
            <a:noFill/>
          </a:ln>
        </p:spPr>
        <p:txBody>
          <a:bodyPr wrap="square" lIns="104270" tIns="52121" rIns="104270" bIns="52121" anchor="ctr" anchorCtr="0">
            <a:noAutofit/>
          </a:bodyPr>
          <a:lstStyle/>
          <a:p>
            <a:pPr algn="r">
              <a:buClr>
                <a:srgbClr val="888888"/>
              </a:buClr>
              <a:buSzPct val="25000"/>
            </a:pPr>
            <a:fld id="{00000000-1234-1234-1234-123412341234}" type="slidenum">
              <a:rPr lang="ru-RU" sz="14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Clr>
                  <a:srgbClr val="888888"/>
                </a:buClr>
                <a:buSzPct val="25000"/>
              </a:pPr>
              <a:t>‹#›</a:t>
            </a:fld>
            <a:endParaRPr lang="ru-RU" sz="14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981710"/>
          </a:xfrm>
          <a:custGeom>
            <a:avLst/>
            <a:gdLst/>
            <a:ahLst/>
            <a:cxnLst/>
            <a:rect l="l" t="t" r="r" b="b"/>
            <a:pathLst>
              <a:path w="12192000" h="981710">
                <a:moveTo>
                  <a:pt x="0" y="981455"/>
                </a:moveTo>
                <a:lnTo>
                  <a:pt x="12192000" y="981455"/>
                </a:lnTo>
                <a:lnTo>
                  <a:pt x="12192000" y="0"/>
                </a:lnTo>
                <a:lnTo>
                  <a:pt x="0" y="0"/>
                </a:lnTo>
                <a:lnTo>
                  <a:pt x="0" y="981455"/>
                </a:lnTo>
                <a:close/>
              </a:path>
            </a:pathLst>
          </a:custGeom>
          <a:solidFill>
            <a:srgbClr val="9307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23" y="6740650"/>
            <a:ext cx="11568430" cy="28575"/>
          </a:xfrm>
          <a:custGeom>
            <a:avLst/>
            <a:gdLst/>
            <a:ahLst/>
            <a:cxnLst/>
            <a:rect l="l" t="t" r="r" b="b"/>
            <a:pathLst>
              <a:path w="11568430" h="28575">
                <a:moveTo>
                  <a:pt x="0" y="0"/>
                </a:moveTo>
                <a:lnTo>
                  <a:pt x="11568176" y="28510"/>
                </a:lnTo>
              </a:path>
            </a:pathLst>
          </a:custGeom>
          <a:ln w="27432">
            <a:solidFill>
              <a:srgbClr val="9207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23" y="6850379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912" y="-15621"/>
            <a:ext cx="11568175" cy="94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6075" y="1793243"/>
            <a:ext cx="5698490" cy="381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93168" y="6604430"/>
            <a:ext cx="233679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marL="31115">
              <a:lnSpc>
                <a:spcPct val="100000"/>
              </a:lnSpc>
            </a:pPr>
            <a:fld id="{81D60167-4931-47E6-BA6A-407CBD079E47}" type="slidenum">
              <a:rPr dirty="0"/>
              <a:pPr marL="31115">
                <a:lnSpc>
                  <a:spcPct val="10000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chart" Target="../charts/char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4.emf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10" Type="http://schemas.openxmlformats.org/officeDocument/2006/relationships/image" Target="../media/image7.png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chart" Target="../charts/chart19.xml"/><Relationship Id="rId7" Type="http://schemas.openxmlformats.org/officeDocument/2006/relationships/image" Target="../media/image12.jpeg"/><Relationship Id="rId12" Type="http://schemas.openxmlformats.org/officeDocument/2006/relationships/image" Target="../media/image7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37160" y="94488"/>
            <a:ext cx="0" cy="756285"/>
          </a:xfrm>
          <a:custGeom>
            <a:avLst/>
            <a:gdLst/>
            <a:ahLst/>
            <a:cxnLst/>
            <a:rect l="l" t="t" r="r" b="b"/>
            <a:pathLst>
              <a:path h="756285">
                <a:moveTo>
                  <a:pt x="0" y="0"/>
                </a:moveTo>
                <a:lnTo>
                  <a:pt x="0" y="755904"/>
                </a:lnTo>
              </a:path>
            </a:pathLst>
          </a:custGeom>
          <a:ln w="18287">
            <a:solidFill>
              <a:srgbClr val="FDCC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53923" y="91439"/>
            <a:ext cx="0" cy="253365"/>
          </a:xfrm>
          <a:custGeom>
            <a:avLst/>
            <a:gdLst/>
            <a:ahLst/>
            <a:cxnLst/>
            <a:rect l="l" t="t" r="r" b="b"/>
            <a:pathLst>
              <a:path h="253365">
                <a:moveTo>
                  <a:pt x="0" y="0"/>
                </a:moveTo>
                <a:lnTo>
                  <a:pt x="0" y="252983"/>
                </a:lnTo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53923" y="347472"/>
            <a:ext cx="0" cy="250190"/>
          </a:xfrm>
          <a:custGeom>
            <a:avLst/>
            <a:gdLst/>
            <a:ahLst/>
            <a:cxnLst/>
            <a:rect l="l" t="t" r="r" b="b"/>
            <a:pathLst>
              <a:path h="250190">
                <a:moveTo>
                  <a:pt x="0" y="0"/>
                </a:moveTo>
                <a:lnTo>
                  <a:pt x="0" y="249936"/>
                </a:lnTo>
              </a:path>
            </a:pathLst>
          </a:custGeom>
          <a:ln w="15239">
            <a:solidFill>
              <a:srgbClr val="0039A6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53923" y="597408"/>
            <a:ext cx="0" cy="253365"/>
          </a:xfrm>
          <a:custGeom>
            <a:avLst/>
            <a:gdLst/>
            <a:ahLst/>
            <a:cxnLst/>
            <a:rect l="l" t="t" r="r" b="b"/>
            <a:pathLst>
              <a:path h="253365">
                <a:moveTo>
                  <a:pt x="0" y="0"/>
                </a:moveTo>
                <a:lnTo>
                  <a:pt x="0" y="252984"/>
                </a:lnTo>
              </a:path>
            </a:pathLst>
          </a:custGeom>
          <a:ln w="15239">
            <a:solidFill>
              <a:srgbClr val="D42B1E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79831" y="33528"/>
            <a:ext cx="862584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41895" y="2438400"/>
            <a:ext cx="11280775" cy="177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90100"/>
              </a:lnSpc>
            </a:pPr>
            <a:r>
              <a:rPr lang="ru-RU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Показатели здоровья работников, подлежащих наблюдению в системе промышленного здравоохранения. </a:t>
            </a:r>
            <a:br>
              <a:rPr lang="ru-RU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 профилактики.</a:t>
            </a:r>
            <a:endParaRPr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20665" y="6478727"/>
            <a:ext cx="161353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1400" spc="-10" dirty="0">
                <a:solidFill>
                  <a:srgbClr val="FFFFFF"/>
                </a:solidFill>
                <a:latin typeface="Franklin Gothic Book"/>
                <a:cs typeface="Franklin Gothic Book"/>
              </a:rPr>
              <a:t>ПЕРМЬ</a:t>
            </a:r>
            <a:endParaRPr sz="1400" dirty="0">
              <a:latin typeface="Franklin Gothic Book"/>
              <a:cs typeface="Franklin Gothic Boo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85661" y="6478727"/>
            <a:ext cx="44005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solidFill>
                  <a:srgbClr val="FFFFFF"/>
                </a:solidFill>
                <a:latin typeface="Franklin Gothic Book"/>
                <a:cs typeface="Franklin Gothic Book"/>
              </a:rPr>
              <a:t>202</a:t>
            </a:r>
            <a:r>
              <a:rPr lang="ru-RU" sz="1400" spc="-10" dirty="0" smtClean="0">
                <a:solidFill>
                  <a:srgbClr val="FFFFFF"/>
                </a:solidFill>
                <a:latin typeface="Franklin Gothic Book"/>
                <a:cs typeface="Franklin Gothic Book"/>
              </a:rPr>
              <a:t>3</a:t>
            </a:r>
            <a:endParaRPr sz="1400" dirty="0">
              <a:latin typeface="Franklin Gothic Book"/>
              <a:cs typeface="Franklin Gothic Boo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05144" y="6507480"/>
            <a:ext cx="0" cy="180340"/>
          </a:xfrm>
          <a:custGeom>
            <a:avLst/>
            <a:gdLst/>
            <a:ahLst/>
            <a:cxnLst/>
            <a:rect l="l" t="t" r="r" b="b"/>
            <a:pathLst>
              <a:path h="180340">
                <a:moveTo>
                  <a:pt x="0" y="0"/>
                </a:moveTo>
                <a:lnTo>
                  <a:pt x="0" y="179997"/>
                </a:lnTo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1295400" y="5105400"/>
            <a:ext cx="9722485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spc="-5" dirty="0">
                <a:solidFill>
                  <a:srgbClr val="D9D9D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Руководитель </a:t>
            </a:r>
            <a:r>
              <a:rPr lang="ru-RU" sz="2600" spc="-5" dirty="0">
                <a:solidFill>
                  <a:srgbClr val="D9D9D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Управления Роспотребнадзора по Пермскому краю</a:t>
            </a:r>
          </a:p>
          <a:p>
            <a:pPr algn="ctr"/>
            <a:r>
              <a:rPr lang="ru-RU" sz="2600" spc="-5" dirty="0">
                <a:solidFill>
                  <a:srgbClr val="D9D9D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Виталий Геннадьевич Костарев</a:t>
            </a:r>
            <a:endParaRPr sz="2600" spc="-5" dirty="0">
              <a:solidFill>
                <a:srgbClr val="D9D9D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49823" y="326136"/>
            <a:ext cx="1264920" cy="14386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996439"/>
            <a:ext cx="4075429" cy="0"/>
          </a:xfrm>
          <a:custGeom>
            <a:avLst/>
            <a:gdLst/>
            <a:ahLst/>
            <a:cxnLst/>
            <a:rect l="l" t="t" r="r" b="b"/>
            <a:pathLst>
              <a:path w="4075429">
                <a:moveTo>
                  <a:pt x="0" y="0"/>
                </a:moveTo>
                <a:lnTo>
                  <a:pt x="4075176" y="0"/>
                </a:lnTo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75176" y="1996439"/>
            <a:ext cx="4078604" cy="0"/>
          </a:xfrm>
          <a:custGeom>
            <a:avLst/>
            <a:gdLst/>
            <a:ahLst/>
            <a:cxnLst/>
            <a:rect l="l" t="t" r="r" b="b"/>
            <a:pathLst>
              <a:path w="4078604">
                <a:moveTo>
                  <a:pt x="0" y="0"/>
                </a:moveTo>
                <a:lnTo>
                  <a:pt x="4078224" y="0"/>
                </a:lnTo>
              </a:path>
            </a:pathLst>
          </a:custGeom>
          <a:ln w="18287">
            <a:solidFill>
              <a:srgbClr val="0039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153400" y="1999488"/>
            <a:ext cx="4029710" cy="0"/>
          </a:xfrm>
          <a:custGeom>
            <a:avLst/>
            <a:gdLst/>
            <a:ahLst/>
            <a:cxnLst/>
            <a:rect l="l" t="t" r="r" b="b"/>
            <a:pathLst>
              <a:path w="4029709">
                <a:moveTo>
                  <a:pt x="0" y="0"/>
                </a:moveTo>
                <a:lnTo>
                  <a:pt x="4029455" y="0"/>
                </a:lnTo>
              </a:path>
            </a:pathLst>
          </a:custGeom>
          <a:ln w="24384">
            <a:solidFill>
              <a:srgbClr val="D4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213930"/>
              </p:ext>
            </p:extLst>
          </p:nvPr>
        </p:nvGraphicFramePr>
        <p:xfrm>
          <a:off x="5760634" y="1026604"/>
          <a:ext cx="51816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49766" y="6241874"/>
            <a:ext cx="9692468" cy="276051"/>
          </a:xfrm>
          <a:prstGeom prst="rect">
            <a:avLst/>
          </a:prstGeom>
        </p:spPr>
      </p:pic>
      <p:sp>
        <p:nvSpPr>
          <p:cNvPr id="11" name="Shape 164"/>
          <p:cNvSpPr txBox="1">
            <a:spLocks noGrp="1"/>
          </p:cNvSpPr>
          <p:nvPr/>
        </p:nvSpPr>
        <p:spPr>
          <a:xfrm>
            <a:off x="0" y="196502"/>
            <a:ext cx="12039600" cy="601730"/>
          </a:xfrm>
          <a:prstGeom prst="rect">
            <a:avLst/>
          </a:prstGeom>
          <a:noFill/>
          <a:ln>
            <a:noFill/>
          </a:ln>
        </p:spPr>
        <p:txBody>
          <a:bodyPr wrap="square" lIns="82904" tIns="41441" rIns="82904" bIns="4144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Структура населения </a:t>
            </a:r>
            <a:r>
              <a:rPr lang="bg-BG" sz="2200" b="1" cap="al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пермского </a:t>
            </a:r>
            <a:r>
              <a:rPr lang="bg-BG" sz="2200" b="1" cap="al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края</a:t>
            </a:r>
            <a:endParaRPr lang="ru-RU" sz="2200" b="1" cap="al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9953" y="1676400"/>
            <a:ext cx="3297382" cy="1431802"/>
          </a:xfrm>
          <a:prstGeom prst="rect">
            <a:avLst/>
          </a:prstGeom>
          <a:solidFill>
            <a:srgbClr val="DDD9C3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632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численность </a:t>
            </a:r>
            <a:r>
              <a:rPr lang="ru-RU" sz="1632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населения Пермского края</a:t>
            </a:r>
          </a:p>
          <a:p>
            <a:pPr algn="ctr"/>
            <a:r>
              <a:rPr lang="ru-RU" sz="1632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32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01.01.2022) </a:t>
            </a:r>
            <a:endParaRPr lang="ru-RU" sz="1632" b="1" dirty="0" smtClean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632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ru-RU" sz="2176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ru-RU" sz="2176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556,852 </a:t>
            </a:r>
            <a:r>
              <a:rPr lang="ru-RU" sz="1632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тыс.</a:t>
            </a:r>
            <a:r>
              <a:rPr lang="ru-RU" sz="2176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32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человек</a:t>
            </a:r>
            <a:endParaRPr lang="ru-RU" sz="1632" b="1" dirty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632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5"/>
          <p:cNvSpPr txBox="1"/>
          <p:nvPr/>
        </p:nvSpPr>
        <p:spPr>
          <a:xfrm>
            <a:off x="11896090" y="6566535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2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356127"/>
              </p:ext>
            </p:extLst>
          </p:nvPr>
        </p:nvGraphicFramePr>
        <p:xfrm>
          <a:off x="228600" y="4323759"/>
          <a:ext cx="11667495" cy="2050542"/>
        </p:xfrm>
        <a:graphic>
          <a:graphicData uri="http://schemas.openxmlformats.org/drawingml/2006/table">
            <a:tbl>
              <a:tblPr/>
              <a:tblGrid>
                <a:gridCol w="17461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99213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82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2013</a:t>
                      </a:r>
                      <a:endParaRPr lang="ru-RU" sz="13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2014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2015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2016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2017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2018</a:t>
                      </a:r>
                      <a:endParaRPr lang="ru-RU" sz="9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2019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2020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2021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2022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Население, всего (тыс. чел.)</a:t>
                      </a:r>
                      <a:endParaRPr lang="ru-RU" sz="13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2634,461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2636,154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2637,032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2634,409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2632,097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2623,122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2610,800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2599,260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2579,261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2556,852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7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трудоспособное</a:t>
                      </a:r>
                      <a:r>
                        <a:rPr lang="ru-RU" sz="1300" b="1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население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0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(тыс. чел.)</a:t>
                      </a:r>
                      <a:endParaRPr lang="ru-RU" sz="13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1504,988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1483,857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1460,715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1433,195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1410,948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1386,913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1364,543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1380,450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1362,927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1379,963</a:t>
                      </a:r>
                      <a:endParaRPr lang="ru-RU" sz="1300" b="1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76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работающее население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(тыс. чел.)</a:t>
                      </a:r>
                      <a:endParaRPr lang="ru-RU" sz="13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1019,0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997,2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994,9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897,2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864,7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850,5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837,1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781,7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773,7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761,4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8287" marR="582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390075" y="2577253"/>
            <a:ext cx="685800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577,2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58511" y="2588704"/>
            <a:ext cx="685800" cy="292388"/>
          </a:xfrm>
          <a:prstGeom prst="rect">
            <a:avLst/>
          </a:prstGeom>
          <a:solidFill>
            <a:schemeClr val="bg1"/>
          </a:solidFill>
        </p:spPr>
        <p:txBody>
          <a:bodyPr wrap="square" lIns="54000" rIns="54000" rtlCol="0">
            <a:spAutoFit/>
          </a:bodyPr>
          <a:lstStyle/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582,3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39706" y="2555649"/>
            <a:ext cx="823457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1397,4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5507" y="2561864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абс</a:t>
            </a:r>
            <a:r>
              <a:rPr lang="ru-RU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(тыс.чел.)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50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SPB_Page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873" y="-8428"/>
            <a:ext cx="485007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1666" y="6190166"/>
            <a:ext cx="9692468" cy="276051"/>
          </a:xfrm>
          <a:prstGeom prst="rect">
            <a:avLst/>
          </a:prstGeom>
        </p:spPr>
      </p:pic>
      <p:sp>
        <p:nvSpPr>
          <p:cNvPr id="11" name="Shape 164"/>
          <p:cNvSpPr txBox="1">
            <a:spLocks noGrp="1"/>
          </p:cNvSpPr>
          <p:nvPr/>
        </p:nvSpPr>
        <p:spPr>
          <a:xfrm>
            <a:off x="152400" y="229879"/>
            <a:ext cx="11811000" cy="601730"/>
          </a:xfrm>
          <a:prstGeom prst="rect">
            <a:avLst/>
          </a:prstGeom>
          <a:noFill/>
          <a:ln>
            <a:noFill/>
          </a:ln>
        </p:spPr>
        <p:txBody>
          <a:bodyPr wrap="square" lIns="82904" tIns="41441" rIns="82904" bIns="4144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Динамика заболеваемости взрослого </a:t>
            </a:r>
            <a:r>
              <a:rPr lang="bg-BG" sz="2200" b="1" cap="al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населения Пермского края</a:t>
            </a:r>
            <a:endParaRPr lang="ru-RU" sz="2200" b="1" cap="al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9577" y="4416861"/>
            <a:ext cx="3880146" cy="594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32" b="1" dirty="0">
                <a:solidFill>
                  <a:srgbClr val="8E0000"/>
                </a:solidFill>
              </a:rPr>
              <a:t>Динамика впервые выявленной </a:t>
            </a:r>
          </a:p>
          <a:p>
            <a:pPr algn="ctr"/>
            <a:r>
              <a:rPr lang="ru-RU" sz="1632" b="1" dirty="0">
                <a:solidFill>
                  <a:srgbClr val="8E0000"/>
                </a:solidFill>
              </a:rPr>
              <a:t> заболеваемости (на 1000 населения)</a:t>
            </a:r>
          </a:p>
        </p:txBody>
      </p:sp>
      <p:graphicFrame>
        <p:nvGraphicFramePr>
          <p:cNvPr id="17" name="Диаграмма 16"/>
          <p:cNvGraphicFramePr/>
          <p:nvPr>
            <p:extLst/>
          </p:nvPr>
        </p:nvGraphicFramePr>
        <p:xfrm>
          <a:off x="416405" y="2017852"/>
          <a:ext cx="4338653" cy="2257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6200" y="2338185"/>
            <a:ext cx="617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ПФО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218" y="2551795"/>
            <a:ext cx="460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91400" y="5653750"/>
            <a:ext cx="3331681" cy="594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32" b="1" dirty="0">
                <a:solidFill>
                  <a:srgbClr val="8E0000"/>
                </a:solidFill>
              </a:rPr>
              <a:t>Структура впервые выявленной </a:t>
            </a:r>
          </a:p>
          <a:p>
            <a:pPr algn="ctr"/>
            <a:r>
              <a:rPr lang="ru-RU" sz="1632" b="1" dirty="0">
                <a:solidFill>
                  <a:srgbClr val="8E0000"/>
                </a:solidFill>
              </a:rPr>
              <a:t>заболеваемости в 2021 г. (на 1000)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042" y="3483894"/>
            <a:ext cx="806631" cy="273793"/>
          </a:xfrm>
          <a:prstGeom prst="rect">
            <a:avLst/>
          </a:prstGeom>
          <a:solidFill>
            <a:schemeClr val="bg1"/>
          </a:solidFill>
          <a:ln>
            <a:solidFill>
              <a:srgbClr val="8E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17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554981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21348" y="3168758"/>
            <a:ext cx="857927" cy="273793"/>
          </a:xfrm>
          <a:prstGeom prst="rect">
            <a:avLst/>
          </a:prstGeom>
          <a:solidFill>
            <a:schemeClr val="bg1"/>
          </a:solidFill>
          <a:ln>
            <a:solidFill>
              <a:srgbClr val="8E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17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1239515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93078" y="3483894"/>
            <a:ext cx="857927" cy="273793"/>
          </a:xfrm>
          <a:prstGeom prst="rect">
            <a:avLst/>
          </a:prstGeom>
          <a:solidFill>
            <a:schemeClr val="bg1"/>
          </a:solidFill>
          <a:ln>
            <a:solidFill>
              <a:srgbClr val="8E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17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1248602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16332" y="3146779"/>
            <a:ext cx="857927" cy="273793"/>
          </a:xfrm>
          <a:prstGeom prst="rect">
            <a:avLst/>
          </a:prstGeom>
          <a:solidFill>
            <a:schemeClr val="bg1"/>
          </a:solidFill>
          <a:ln>
            <a:solidFill>
              <a:srgbClr val="8E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17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1260395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92902" y="3469019"/>
            <a:ext cx="857927" cy="273793"/>
          </a:xfrm>
          <a:prstGeom prst="rect">
            <a:avLst/>
          </a:prstGeom>
          <a:solidFill>
            <a:schemeClr val="bg1"/>
          </a:solidFill>
          <a:ln>
            <a:solidFill>
              <a:srgbClr val="8E0000"/>
            </a:solidFill>
          </a:ln>
        </p:spPr>
        <p:txBody>
          <a:bodyPr wrap="none" rtlCol="0">
            <a:spAutoFit/>
          </a:bodyPr>
          <a:lstStyle/>
          <a:p>
            <a:r>
              <a:rPr lang="ru-RU" sz="1179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1415279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3166632"/>
            <a:ext cx="575542" cy="102688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ru-RU" sz="127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абс</a:t>
            </a:r>
            <a:r>
              <a:rPr lang="ru-RU" sz="127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число </a:t>
            </a:r>
          </a:p>
          <a:p>
            <a:pPr algn="ctr"/>
            <a:r>
              <a:rPr lang="ru-RU" sz="127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случаев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20781" y="4913975"/>
            <a:ext cx="184731" cy="343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32" dirty="0"/>
          </a:p>
        </p:txBody>
      </p:sp>
      <p:sp>
        <p:nvSpPr>
          <p:cNvPr id="20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 txBox="1"/>
          <p:nvPr/>
        </p:nvSpPr>
        <p:spPr>
          <a:xfrm>
            <a:off x="11896090" y="6566535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3</a:t>
            </a:r>
            <a:endParaRPr sz="12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50829" y="1122427"/>
            <a:ext cx="7212193" cy="4432176"/>
          </a:xfrm>
          <a:prstGeom prst="rect">
            <a:avLst/>
          </a:prstGeom>
        </p:spPr>
      </p:pic>
      <p:sp>
        <p:nvSpPr>
          <p:cNvPr id="22" name="Овал 21"/>
          <p:cNvSpPr/>
          <p:nvPr/>
        </p:nvSpPr>
        <p:spPr>
          <a:xfrm>
            <a:off x="5019063" y="2017852"/>
            <a:ext cx="1655123" cy="25541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2"/>
          </a:p>
        </p:txBody>
      </p:sp>
      <p:sp>
        <p:nvSpPr>
          <p:cNvPr id="24" name="Овал 23"/>
          <p:cNvSpPr/>
          <p:nvPr/>
        </p:nvSpPr>
        <p:spPr>
          <a:xfrm>
            <a:off x="10503670" y="2209800"/>
            <a:ext cx="1655123" cy="127409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2"/>
          </a:p>
        </p:txBody>
      </p:sp>
    </p:spTree>
    <p:extLst>
      <p:ext uri="{BB962C8B-B14F-4D97-AF65-F5344CB8AC3E}">
        <p14:creationId xmlns:p14="http://schemas.microsoft.com/office/powerpoint/2010/main" val="29945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SPB_Page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63" y="0"/>
            <a:ext cx="4850071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49766" y="6241874"/>
            <a:ext cx="9692468" cy="276051"/>
          </a:xfrm>
          <a:prstGeom prst="rect">
            <a:avLst/>
          </a:prstGeom>
        </p:spPr>
      </p:pic>
      <p:sp>
        <p:nvSpPr>
          <p:cNvPr id="11" name="Shape 164"/>
          <p:cNvSpPr txBox="1">
            <a:spLocks noGrp="1"/>
          </p:cNvSpPr>
          <p:nvPr/>
        </p:nvSpPr>
        <p:spPr>
          <a:xfrm>
            <a:off x="1249767" y="228600"/>
            <a:ext cx="10646324" cy="601730"/>
          </a:xfrm>
          <a:prstGeom prst="rect">
            <a:avLst/>
          </a:prstGeom>
          <a:noFill/>
          <a:ln>
            <a:noFill/>
          </a:ln>
        </p:spPr>
        <p:txBody>
          <a:bodyPr wrap="square" lIns="82904" tIns="41441" rIns="82904" bIns="4144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Динамика приоритетных заболеваний</a:t>
            </a:r>
          </a:p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Взрослого населения пермского края</a:t>
            </a:r>
            <a:endParaRPr lang="ru-RU" sz="2200" b="1" cap="al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17654"/>
              </p:ext>
            </p:extLst>
          </p:nvPr>
        </p:nvGraphicFramePr>
        <p:xfrm>
          <a:off x="228598" y="1463845"/>
          <a:ext cx="11734802" cy="3764827"/>
        </p:xfrm>
        <a:graphic>
          <a:graphicData uri="http://schemas.openxmlformats.org/drawingml/2006/table">
            <a:tbl>
              <a:tblPr/>
              <a:tblGrid>
                <a:gridCol w="34290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53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53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536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53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113472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2017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2018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2019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 изменений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17/21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ПФО,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РФ,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1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Болезни органов дыхания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190,7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208,0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207,1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260,9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251,3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31,8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254,7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228,3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4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Травмы и отравления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98,5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89,0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92,6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-7,4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79,9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77,5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1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Болезни мочеполовой системы 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56,7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51,4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53,9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-22,4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41,9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39,4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1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Болезни костно-мышечной системы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36,1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38,7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40,1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34,3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36,4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0,8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27,4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26,1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1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Болезни системы кровообращения</a:t>
                      </a:r>
                    </a:p>
                  </a:txBody>
                  <a:tcPr marL="8577" marR="8577" marT="85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32,3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38,0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29,7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30,5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-5,6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39,8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36,7</a:t>
                      </a:r>
                    </a:p>
                  </a:txBody>
                  <a:tcPr marL="8577" marR="8577" marT="85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5"/>
          <p:cNvSpPr txBox="1"/>
          <p:nvPr/>
        </p:nvSpPr>
        <p:spPr>
          <a:xfrm>
            <a:off x="11896090" y="6566535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4</a:t>
            </a:r>
            <a:endParaRPr sz="12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968187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4013" y="6196536"/>
            <a:ext cx="9692468" cy="276051"/>
          </a:xfrm>
          <a:prstGeom prst="rect">
            <a:avLst/>
          </a:prstGeom>
        </p:spPr>
      </p:pic>
      <p:sp>
        <p:nvSpPr>
          <p:cNvPr id="11" name="Shape 164"/>
          <p:cNvSpPr txBox="1">
            <a:spLocks noGrp="1"/>
          </p:cNvSpPr>
          <p:nvPr/>
        </p:nvSpPr>
        <p:spPr>
          <a:xfrm>
            <a:off x="98323" y="190423"/>
            <a:ext cx="12115800" cy="601730"/>
          </a:xfrm>
          <a:prstGeom prst="rect">
            <a:avLst/>
          </a:prstGeom>
          <a:noFill/>
          <a:ln>
            <a:noFill/>
          </a:ln>
        </p:spPr>
        <p:txBody>
          <a:bodyPr wrap="square" lIns="82904" tIns="41441" rIns="82904" bIns="4144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Инфекционная заболеваемость Взрослого населения пермского </a:t>
            </a:r>
            <a:r>
              <a:rPr lang="bg-BG" sz="2200" b="1" cap="al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края</a:t>
            </a:r>
            <a:endParaRPr lang="ru-RU" sz="2200" b="1" cap="al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63056" y="1332908"/>
            <a:ext cx="1127572" cy="343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32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32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2,6 раза</a:t>
            </a:r>
            <a:endParaRPr lang="ru-RU" sz="1632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Стрелка вверх 13"/>
          <p:cNvSpPr/>
          <p:nvPr/>
        </p:nvSpPr>
        <p:spPr>
          <a:xfrm>
            <a:off x="10972800" y="1168802"/>
            <a:ext cx="180511" cy="448630"/>
          </a:xfrm>
          <a:prstGeom prst="upArrow">
            <a:avLst>
              <a:gd name="adj1" fmla="val 66052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2"/>
          </a:p>
        </p:txBody>
      </p:sp>
      <p:sp>
        <p:nvSpPr>
          <p:cNvPr id="30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5"/>
          <p:cNvSpPr txBox="1"/>
          <p:nvPr/>
        </p:nvSpPr>
        <p:spPr>
          <a:xfrm>
            <a:off x="11896090" y="6566535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5</a:t>
            </a:r>
            <a:endParaRPr sz="12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698019"/>
              </p:ext>
            </p:extLst>
          </p:nvPr>
        </p:nvGraphicFramePr>
        <p:xfrm>
          <a:off x="725640" y="1056014"/>
          <a:ext cx="10210799" cy="762000"/>
        </p:xfrm>
        <a:graphic>
          <a:graphicData uri="http://schemas.openxmlformats.org/drawingml/2006/table">
            <a:tbl>
              <a:tblPr/>
              <a:tblGrid>
                <a:gridCol w="328311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855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855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855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855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8553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абс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число случаев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302253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272290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463007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635319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774497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показатель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14718,3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13325,0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22696,0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31048,7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37858,9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-22126" y="2131188"/>
            <a:ext cx="21924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Геморрагическая</a:t>
            </a:r>
          </a:p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лихорадка с почечным</a:t>
            </a:r>
          </a:p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синдромом </a:t>
            </a:r>
          </a:p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тыс.)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638" y="3625474"/>
            <a:ext cx="132600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Клещевой</a:t>
            </a:r>
          </a:p>
          <a:p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</a:t>
            </a:r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нцефалит</a:t>
            </a:r>
          </a:p>
          <a:p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тыс.)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3112" y="4782161"/>
            <a:ext cx="132600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Болезнь</a:t>
            </a:r>
          </a:p>
          <a:p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Лайма</a:t>
            </a:r>
          </a:p>
          <a:p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тыс.)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217796" y="2209800"/>
            <a:ext cx="132600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Туберкулез</a:t>
            </a:r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активный</a:t>
            </a:r>
          </a:p>
          <a:p>
            <a:pPr algn="ctr"/>
            <a:r>
              <a:rPr lang="ru-RU" sz="1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</a:t>
            </a:r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тыс.)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99026" y="3596916"/>
            <a:ext cx="155363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ВИЧ -инфекция</a:t>
            </a:r>
          </a:p>
          <a:p>
            <a:pPr algn="ctr"/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тыс.)</a:t>
            </a:r>
            <a:endParaRPr lang="ru-RU" sz="1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6" name="Диаграмма 55"/>
          <p:cNvGraphicFramePr/>
          <p:nvPr>
            <p:extLst>
              <p:ext uri="{D42A27DB-BD31-4B8C-83A1-F6EECF244321}">
                <p14:modId xmlns:p14="http://schemas.microsoft.com/office/powerpoint/2010/main" val="1186731022"/>
              </p:ext>
            </p:extLst>
          </p:nvPr>
        </p:nvGraphicFramePr>
        <p:xfrm>
          <a:off x="6305473" y="4623416"/>
          <a:ext cx="3219527" cy="1593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5285682" y="5310918"/>
            <a:ext cx="1322798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ОРВИ</a:t>
            </a:r>
          </a:p>
          <a:p>
            <a:pPr algn="ctr"/>
            <a:r>
              <a:rPr lang="ru-RU" sz="13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100 тыс.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47639" y="2512822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+5,3%</a:t>
            </a:r>
            <a:endParaRPr lang="ru-RU" sz="2400" b="1" dirty="0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32734" y="241719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14838" y="289560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9093" y="3664235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+3,9 р</a:t>
            </a:r>
            <a:endParaRPr lang="ru-RU" sz="2400" b="1" dirty="0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682308" y="4991268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+4 р</a:t>
            </a:r>
            <a:endParaRPr lang="ru-RU" sz="2400" b="1" dirty="0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4262940"/>
              </p:ext>
            </p:extLst>
          </p:nvPr>
        </p:nvGraphicFramePr>
        <p:xfrm>
          <a:off x="2700867" y="1981201"/>
          <a:ext cx="3657600" cy="106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743200" y="2405744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43200" y="2683328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846131"/>
              </p:ext>
            </p:extLst>
          </p:nvPr>
        </p:nvGraphicFramePr>
        <p:xfrm>
          <a:off x="2647873" y="3334280"/>
          <a:ext cx="3657600" cy="100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2743200" y="3481012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52635" y="2109717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43200" y="3951210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3" name="Диаграмма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438055"/>
              </p:ext>
            </p:extLst>
          </p:nvPr>
        </p:nvGraphicFramePr>
        <p:xfrm>
          <a:off x="2590800" y="4639735"/>
          <a:ext cx="3400425" cy="99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2743200" y="5256507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748857" y="4980216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753721" y="4701936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6" name="Диаграмма 6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244391"/>
              </p:ext>
            </p:extLst>
          </p:nvPr>
        </p:nvGraphicFramePr>
        <p:xfrm>
          <a:off x="8420100" y="1990619"/>
          <a:ext cx="3086100" cy="981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7" name="Диаграмма 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393164"/>
              </p:ext>
            </p:extLst>
          </p:nvPr>
        </p:nvGraphicFramePr>
        <p:xfrm>
          <a:off x="8466734" y="3255415"/>
          <a:ext cx="3200400" cy="1011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7381579" y="2324314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-9,1%</a:t>
            </a:r>
            <a:endParaRPr lang="ru-RU" sz="2400" b="1" dirty="0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625229" y="3894740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2021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531553" y="2129087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531553" y="2370612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9220200" y="3124200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2020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550679" y="2601688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96121" y="3628602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-8,0%</a:t>
            </a:r>
            <a:endParaRPr lang="ru-RU" sz="2400" b="1" dirty="0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4400" y="3410635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534400" y="3641272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42564" y="3886200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90236" y="4663582"/>
            <a:ext cx="260039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sz="1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2022 г. по </a:t>
            </a:r>
          </a:p>
          <a:p>
            <a:pPr algn="ctr"/>
            <a:r>
              <a:rPr lang="ru-RU" sz="1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заболеваемости</a:t>
            </a:r>
          </a:p>
          <a:p>
            <a:pPr algn="ctr"/>
            <a:r>
              <a:rPr lang="ru-RU" sz="1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ВИЧ-инфекцией </a:t>
            </a:r>
          </a:p>
          <a:p>
            <a:pPr algn="ctr"/>
            <a:r>
              <a:rPr lang="ru-RU" sz="1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Пермский край занимает </a:t>
            </a:r>
          </a:p>
          <a:p>
            <a:pPr algn="ctr"/>
            <a:r>
              <a:rPr lang="ru-RU" sz="1400" b="1" dirty="0" smtClean="0">
                <a:solidFill>
                  <a:srgbClr val="99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место в РФ</a:t>
            </a:r>
            <a:endParaRPr lang="ru-RU" sz="1400" b="1" dirty="0">
              <a:solidFill>
                <a:srgbClr val="99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216" y="4689639"/>
            <a:ext cx="576064" cy="58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2759528" y="3717472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29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41874"/>
            <a:ext cx="12192000" cy="276051"/>
          </a:xfrm>
          <a:prstGeom prst="rect">
            <a:avLst/>
          </a:prstGeom>
        </p:spPr>
      </p:pic>
      <p:sp>
        <p:nvSpPr>
          <p:cNvPr id="11" name="Shape 164"/>
          <p:cNvSpPr txBox="1">
            <a:spLocks noGrp="1"/>
          </p:cNvSpPr>
          <p:nvPr/>
        </p:nvSpPr>
        <p:spPr>
          <a:xfrm>
            <a:off x="152400" y="228600"/>
            <a:ext cx="12039600" cy="60173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смертность в трудоспособном возрасте</a:t>
            </a:r>
            <a:endParaRPr lang="ru-RU" sz="2200" b="1" i="0" u="none" strike="noStrike" cap="al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1208" y="3816158"/>
            <a:ext cx="423545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Динамика показателей смертности населения</a:t>
            </a:r>
          </a:p>
          <a:p>
            <a:pPr algn="ctr"/>
            <a:r>
              <a:rPr lang="ru-RU" sz="13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(на 100 тыс. населения)</a:t>
            </a:r>
            <a:endParaRPr lang="ru-RU" sz="1300" b="1" dirty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7612" y="1186739"/>
            <a:ext cx="4859988" cy="269946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376563" y="3837064"/>
            <a:ext cx="39157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смертности населения</a:t>
            </a:r>
          </a:p>
          <a:p>
            <a:pPr algn="ctr"/>
            <a:r>
              <a:rPr lang="ru-RU" sz="13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(на 100 тыс. населения)</a:t>
            </a:r>
            <a:endParaRPr lang="ru-RU" sz="1300" b="1" dirty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5"/>
          <p:cNvSpPr txBox="1"/>
          <p:nvPr/>
        </p:nvSpPr>
        <p:spPr>
          <a:xfrm>
            <a:off x="11896090" y="6566535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6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027157"/>
              </p:ext>
            </p:extLst>
          </p:nvPr>
        </p:nvGraphicFramePr>
        <p:xfrm>
          <a:off x="533400" y="4445319"/>
          <a:ext cx="11250167" cy="1521574"/>
        </p:xfrm>
        <a:graphic>
          <a:graphicData uri="http://schemas.openxmlformats.org/drawingml/2006/table">
            <a:tbl>
              <a:tblPr/>
              <a:tblGrid>
                <a:gridCol w="19589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161404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1997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Причины смертности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2018</a:t>
                      </a:r>
                    </a:p>
                  </a:txBody>
                  <a:tcPr marL="9510" marR="9510" marT="95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2019</a:t>
                      </a:r>
                    </a:p>
                  </a:txBody>
                  <a:tcPr marL="9510" marR="9510" marT="95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</a:p>
                  </a:txBody>
                  <a:tcPr marL="9510" marR="9510" marT="95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9510" marR="9510" marT="951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4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Пермский</a:t>
                      </a:r>
                      <a:b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край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РФ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Пермский</a:t>
                      </a:r>
                      <a:b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край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РФ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Пермский</a:t>
                      </a:r>
                      <a:b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край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РФ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Пермский</a:t>
                      </a:r>
                      <a:b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край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РФ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8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болезни системы кровообращения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182,8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147,0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180,2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141,8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208,4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167,9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203,2</a:t>
                      </a:r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8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травмы и отравления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154,7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116,6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139,7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110,7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146,3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113,6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147,0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9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новообразования 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78,2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74,0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72,4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71,3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79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75,9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72,8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9510" marR="9510" marT="951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9278619"/>
              </p:ext>
            </p:extLst>
          </p:nvPr>
        </p:nvGraphicFramePr>
        <p:xfrm>
          <a:off x="1001447" y="1143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56659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9766" y="6241874"/>
            <a:ext cx="9692468" cy="276051"/>
          </a:xfrm>
          <a:prstGeom prst="rect">
            <a:avLst/>
          </a:prstGeom>
        </p:spPr>
      </p:pic>
      <p:sp>
        <p:nvSpPr>
          <p:cNvPr id="11" name="Shape 164"/>
          <p:cNvSpPr txBox="1">
            <a:spLocks noGrp="1"/>
          </p:cNvSpPr>
          <p:nvPr/>
        </p:nvSpPr>
        <p:spPr>
          <a:xfrm>
            <a:off x="135236" y="169876"/>
            <a:ext cx="11887200" cy="601730"/>
          </a:xfrm>
          <a:prstGeom prst="rect">
            <a:avLst/>
          </a:prstGeom>
          <a:noFill/>
          <a:ln>
            <a:noFill/>
          </a:ln>
        </p:spPr>
        <p:txBody>
          <a:bodyPr wrap="square" lIns="82904" tIns="41441" rIns="82904" bIns="41441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lvl="0">
              <a:lnSpc>
                <a:spcPct val="120000"/>
              </a:lnSpc>
              <a:buClr>
                <a:schemeClr val="lt1"/>
              </a:buClr>
              <a:buSzPct val="25000"/>
            </a:pPr>
            <a:r>
              <a:rPr lang="bg-BG" sz="2200" b="1" cap="al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Динамика отравлений наркотиками и </a:t>
            </a:r>
            <a:r>
              <a:rPr lang="bg-BG" sz="2200" b="1" cap="all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спиртосодержащей продукцией трудоспособного населения Пермского края</a:t>
            </a:r>
            <a:endParaRPr lang="ru-RU" sz="2200" b="1" cap="al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79672"/>
              </p:ext>
            </p:extLst>
          </p:nvPr>
        </p:nvGraphicFramePr>
        <p:xfrm>
          <a:off x="228600" y="1676400"/>
          <a:ext cx="6400800" cy="4145310"/>
        </p:xfrm>
        <a:graphic>
          <a:graphicData uri="http://schemas.openxmlformats.org/drawingml/2006/table">
            <a:tbl>
              <a:tblPr/>
              <a:tblGrid>
                <a:gridCol w="21383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07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78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44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936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83110">
                <a:tc rowSpan="2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1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т.ч.со </a:t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смертельным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исходом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т.ч.со </a:t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смертельным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исходом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07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Башкортостан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3,0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Марий Эл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1,8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Мордовия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0,8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0,8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Татарстан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10,0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13,4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8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Удмуртская Республика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1,9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2,2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8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Чувашская Республика 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Кировская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91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Нижегородская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7,8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6,2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Оренбургская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7,0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13,4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Пензенская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18,2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2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Пермский край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11,4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Самарская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10,0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12,4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Саратовская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5,2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4,3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831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Ульяновская область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496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Приволжский ФО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8,5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5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Российская Федерация</a:t>
                      </a:r>
                    </a:p>
                  </a:txBody>
                  <a:tcPr marL="8637" marR="8637" marT="863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12,4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14,6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</a:t>
                      </a:r>
                    </a:p>
                  </a:txBody>
                  <a:tcPr marL="8637" marR="8637" marT="863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158653" y="5809098"/>
            <a:ext cx="4382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Отравления спиртосодержащей продукцией</a:t>
            </a:r>
          </a:p>
          <a:p>
            <a:pPr algn="ctr"/>
            <a:r>
              <a:rPr lang="ru-RU" sz="14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4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100 </a:t>
            </a:r>
            <a:r>
              <a:rPr lang="ru-RU" sz="14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тыс./</a:t>
            </a:r>
            <a:r>
              <a:rPr lang="ru-RU" sz="1400" b="1" dirty="0" err="1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абс</a:t>
            </a:r>
            <a:r>
              <a:rPr lang="ru-RU" sz="14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 </a:t>
            </a:r>
            <a:endParaRPr lang="ru-RU" sz="1400" b="1" dirty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53200" y="3124200"/>
            <a:ext cx="5194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Отравления наркотиками </a:t>
            </a:r>
            <a:r>
              <a:rPr lang="ru-RU" sz="14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sz="1400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100 тыс</a:t>
            </a:r>
            <a:r>
              <a:rPr lang="ru-RU" sz="14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./</a:t>
            </a:r>
            <a:r>
              <a:rPr lang="ru-RU" sz="1400" b="1" dirty="0" err="1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абс</a:t>
            </a:r>
            <a:r>
              <a:rPr lang="ru-RU" sz="1400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  <a:endParaRPr lang="ru-RU" sz="1400" b="1" dirty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8200" y="1005550"/>
            <a:ext cx="5790368" cy="594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32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Отравления наркотиками по территориям</a:t>
            </a:r>
          </a:p>
          <a:p>
            <a:pPr algn="ctr"/>
            <a:r>
              <a:rPr lang="ru-RU" sz="1632" b="1" dirty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Приволжского федерального </a:t>
            </a:r>
            <a:r>
              <a:rPr lang="ru-RU" sz="1632" b="1" dirty="0" smtClean="0">
                <a:solidFill>
                  <a:srgbClr val="8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округа (на 100 тыс.)</a:t>
            </a:r>
            <a:endParaRPr lang="ru-RU" sz="1632" b="1" dirty="0">
              <a:solidFill>
                <a:srgbClr val="8E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656" y="4599214"/>
            <a:ext cx="6629400" cy="3567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2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992641"/>
              </p:ext>
            </p:extLst>
          </p:nvPr>
        </p:nvGraphicFramePr>
        <p:xfrm>
          <a:off x="10363200" y="1148684"/>
          <a:ext cx="1620000" cy="1600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0000">
                  <a:extLst>
                    <a:ext uri="{9D8B030D-6E8A-4147-A177-3AD203B41FA5}">
                      <a16:colId xmlns="" xmlns:a16="http://schemas.microsoft.com/office/drawing/2014/main" val="4269247659"/>
                    </a:ext>
                  </a:extLst>
                </a:gridCol>
                <a:gridCol w="540000">
                  <a:extLst>
                    <a:ext uri="{9D8B030D-6E8A-4147-A177-3AD203B41FA5}">
                      <a16:colId xmlns="" xmlns:a16="http://schemas.microsoft.com/office/drawing/2014/main" val="3325274169"/>
                    </a:ext>
                  </a:extLst>
                </a:gridCol>
                <a:gridCol w="540000">
                  <a:extLst>
                    <a:ext uri="{9D8B030D-6E8A-4147-A177-3AD203B41FA5}">
                      <a16:colId xmlns="" xmlns:a16="http://schemas.microsoft.com/office/drawing/2014/main" val="1478193324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ru-RU" sz="900" b="1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Абс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смерт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8020972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6670999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896100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215073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129087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3118204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0620506"/>
                  </a:ext>
                </a:extLst>
              </a:tr>
            </a:tbl>
          </a:graphicData>
        </a:graphic>
      </p:graphicFrame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171115"/>
              </p:ext>
            </p:extLst>
          </p:nvPr>
        </p:nvGraphicFramePr>
        <p:xfrm>
          <a:off x="10439400" y="4077509"/>
          <a:ext cx="1620000" cy="1600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0000">
                  <a:extLst>
                    <a:ext uri="{9D8B030D-6E8A-4147-A177-3AD203B41FA5}">
                      <a16:colId xmlns="" xmlns:a16="http://schemas.microsoft.com/office/drawing/2014/main" val="4269247659"/>
                    </a:ext>
                  </a:extLst>
                </a:gridCol>
                <a:gridCol w="540000">
                  <a:extLst>
                    <a:ext uri="{9D8B030D-6E8A-4147-A177-3AD203B41FA5}">
                      <a16:colId xmlns="" xmlns:a16="http://schemas.microsoft.com/office/drawing/2014/main" val="3325274169"/>
                    </a:ext>
                  </a:extLst>
                </a:gridCol>
                <a:gridCol w="540000">
                  <a:extLst>
                    <a:ext uri="{9D8B030D-6E8A-4147-A177-3AD203B41FA5}">
                      <a16:colId xmlns="" xmlns:a16="http://schemas.microsoft.com/office/drawing/2014/main" val="1478193324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r>
                        <a:rPr lang="ru-RU" sz="900" b="1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Абс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смерт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8020972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546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6670999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896100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8215073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129087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3118204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0620506"/>
                  </a:ext>
                </a:extLst>
              </a:tr>
            </a:tbl>
          </a:graphicData>
        </a:graphic>
      </p:graphicFrame>
      <p:sp>
        <p:nvSpPr>
          <p:cNvPr id="42" name="object 15"/>
          <p:cNvSpPr txBox="1"/>
          <p:nvPr/>
        </p:nvSpPr>
        <p:spPr>
          <a:xfrm>
            <a:off x="11896090" y="6566535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7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sp>
        <p:nvSpPr>
          <p:cNvPr id="43" name="object 9"/>
          <p:cNvSpPr/>
          <p:nvPr/>
        </p:nvSpPr>
        <p:spPr>
          <a:xfrm>
            <a:off x="11719998" y="6414109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5"/>
          <p:cNvSpPr txBox="1"/>
          <p:nvPr/>
        </p:nvSpPr>
        <p:spPr>
          <a:xfrm>
            <a:off x="11832520" y="6445733"/>
            <a:ext cx="14351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Franklin Gothic Book"/>
                <a:cs typeface="Franklin Gothic Book"/>
              </a:rPr>
              <a:t>7</a:t>
            </a:r>
            <a:endParaRPr sz="1200" b="1" dirty="0">
              <a:solidFill>
                <a:schemeClr val="bg1"/>
              </a:solidFill>
              <a:latin typeface="Franklin Gothic Book"/>
              <a:cs typeface="Franklin Gothic Book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583735702"/>
              </p:ext>
            </p:extLst>
          </p:nvPr>
        </p:nvGraphicFramePr>
        <p:xfrm>
          <a:off x="6477000" y="990600"/>
          <a:ext cx="3657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481980183"/>
              </p:ext>
            </p:extLst>
          </p:nvPr>
        </p:nvGraphicFramePr>
        <p:xfrm>
          <a:off x="6553200" y="3505200"/>
          <a:ext cx="36576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56737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83568" y="6495288"/>
            <a:ext cx="408940" cy="363220"/>
          </a:xfrm>
          <a:custGeom>
            <a:avLst/>
            <a:gdLst/>
            <a:ahLst/>
            <a:cxnLst/>
            <a:rect l="l" t="t" r="r" b="b"/>
            <a:pathLst>
              <a:path w="408940" h="363220">
                <a:moveTo>
                  <a:pt x="408431" y="362709"/>
                </a:moveTo>
                <a:lnTo>
                  <a:pt x="408431" y="0"/>
                </a:lnTo>
                <a:lnTo>
                  <a:pt x="0" y="0"/>
                </a:lnTo>
                <a:lnTo>
                  <a:pt x="0" y="362709"/>
                </a:lnTo>
                <a:lnTo>
                  <a:pt x="408431" y="36270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842750" y="6264363"/>
            <a:ext cx="0" cy="396240"/>
          </a:xfrm>
          <a:custGeom>
            <a:avLst/>
            <a:gdLst/>
            <a:ahLst/>
            <a:cxnLst/>
            <a:rect l="l" t="t" r="r" b="b"/>
            <a:pathLst>
              <a:path h="396240">
                <a:moveTo>
                  <a:pt x="0" y="0"/>
                </a:moveTo>
                <a:lnTo>
                  <a:pt x="0" y="396239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8612" y="6270713"/>
            <a:ext cx="11520805" cy="0"/>
          </a:xfrm>
          <a:custGeom>
            <a:avLst/>
            <a:gdLst/>
            <a:ahLst/>
            <a:cxnLst/>
            <a:rect l="l" t="t" r="r" b="b"/>
            <a:pathLst>
              <a:path w="11520805">
                <a:moveTo>
                  <a:pt x="0" y="0"/>
                </a:moveTo>
                <a:lnTo>
                  <a:pt x="11520487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8612" y="6641553"/>
            <a:ext cx="11520805" cy="0"/>
          </a:xfrm>
          <a:custGeom>
            <a:avLst/>
            <a:gdLst/>
            <a:ahLst/>
            <a:cxnLst/>
            <a:rect l="l" t="t" r="r" b="b"/>
            <a:pathLst>
              <a:path w="11520805">
                <a:moveTo>
                  <a:pt x="0" y="0"/>
                </a:moveTo>
                <a:lnTo>
                  <a:pt x="1152048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842750" y="6587363"/>
            <a:ext cx="285368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8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sp>
        <p:nvSpPr>
          <p:cNvPr id="29" name="object 2"/>
          <p:cNvSpPr/>
          <p:nvPr/>
        </p:nvSpPr>
        <p:spPr>
          <a:xfrm>
            <a:off x="838200" y="662940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Прямоугольник 4"/>
          <p:cNvSpPr>
            <a:spLocks noChangeArrowheads="1"/>
          </p:cNvSpPr>
          <p:nvPr/>
        </p:nvSpPr>
        <p:spPr bwMode="auto">
          <a:xfrm>
            <a:off x="1524000" y="134024"/>
            <a:ext cx="9704387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СИТУАЦИЯ ПО ЗАБОЛЕВАЕМОСТЬЮ КОРЬЮ В МИРЕ И РФ. МЕРЫ ПРОФИЛАКТИКИ</a:t>
            </a:r>
            <a:endParaRPr lang="ru-RU" altLang="ru-RU" sz="2200" b="1" dirty="0" smtClean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 eaLnBrk="1" hangingPunct="1"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altLang="ru-RU" sz="2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1143001"/>
            <a:ext cx="1165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dirty="0" smtClean="0"/>
              <a:t>	</a:t>
            </a:r>
            <a:r>
              <a:rPr lang="ru-RU" sz="1700" b="1" dirty="0" smtClean="0">
                <a:latin typeface="Tahoma" pitchFamily="34" charset="0"/>
                <a:cs typeface="Tahoma" pitchFamily="34" charset="0"/>
              </a:rPr>
              <a:t>По данным ВОЗ за 8 месяцев 2022 года зарегистрировано более 155,5 тыс. случаев заболевания корью в 153 странах мира (за 7 мес. – 61,1 тыс. случаев).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700" b="1" dirty="0" smtClean="0">
                <a:latin typeface="Tahoma" pitchFamily="34" charset="0"/>
                <a:cs typeface="Tahoma" pitchFamily="34" charset="0"/>
              </a:rPr>
              <a:t>	Осложнение </a:t>
            </a:r>
            <a:r>
              <a:rPr lang="ru-RU" sz="1700" b="1" dirty="0" err="1" smtClean="0">
                <a:latin typeface="Tahoma" pitchFamily="34" charset="0"/>
                <a:cs typeface="Tahoma" pitchFamily="34" charset="0"/>
              </a:rPr>
              <a:t>эпид</a:t>
            </a:r>
            <a:r>
              <a:rPr lang="ru-RU" sz="1700" b="1" dirty="0" smtClean="0">
                <a:latin typeface="Tahoma" pitchFamily="34" charset="0"/>
                <a:cs typeface="Tahoma" pitchFamily="34" charset="0"/>
              </a:rPr>
              <a:t>. ситуации по кори отмечается в странах ближнего зарубежья (Украина, Таджикистан, Казахстан).  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700" b="1" dirty="0" smtClean="0">
                <a:latin typeface="Tahoma" pitchFamily="34" charset="0"/>
                <a:cs typeface="Tahoma" pitchFamily="34" charset="0"/>
              </a:rPr>
              <a:t>	В РФ очаги вспышечной и групповой заболеваемости  зарегистрированы в Новосибирской, Самарской, Волгоградской областях, р. Дагестан, р. Алтай, Алтайском крае (2021г. – 1 сл., 2022г. – 101 сл.). </a:t>
            </a:r>
            <a:endParaRPr lang="ru-RU" sz="1700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8600" y="3276600"/>
            <a:ext cx="1173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Основной причиной неблагополучия является снижение охватов плановой иммунизации против кори детей и взрослых, рост числа отказов от прививок.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4038600"/>
            <a:ext cx="1173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ahoma" pitchFamily="34" charset="0"/>
                <a:cs typeface="Tahoma" pitchFamily="34" charset="0"/>
              </a:rPr>
              <a:t>Группы риска: мигранты, беженцы, вынужденные переселенцы, кочующие группы населения.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14400" y="5029200"/>
            <a:ext cx="10972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ahoma" pitchFamily="34" charset="0"/>
                <a:cs typeface="Tahoma" pitchFamily="34" charset="0"/>
              </a:rPr>
              <a:t>Профилактика: </a:t>
            </a:r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вакцинация  лиц</a:t>
            </a:r>
            <a:r>
              <a:rPr lang="ru-RU" sz="24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не болевших, не привитых, привитых однократно, не имеющих сведений о прививках против кори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05400"/>
            <a:ext cx="576064" cy="58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87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83568" y="6566535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887200" y="6566535"/>
            <a:ext cx="30480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9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="" xmlns:a16="http://schemas.microsoft.com/office/drawing/2014/main" id="{B3F03023-794E-4756-979B-75E91195CC28}"/>
              </a:ext>
            </a:extLst>
          </p:cNvPr>
          <p:cNvSpPr txBox="1">
            <a:spLocks noChangeArrowheads="1"/>
          </p:cNvSpPr>
          <p:nvPr/>
        </p:nvSpPr>
        <p:spPr>
          <a:xfrm>
            <a:off x="1102670" y="132583"/>
            <a:ext cx="10519755" cy="74981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pPr algn="ctr"/>
            <a:r>
              <a:rPr lang="ru-RU" altLang="ru-RU" sz="2200" b="1" kern="0" dirty="0" smtClean="0">
                <a:latin typeface="Tahoma" panose="020B0604030504040204" pitchFamily="34" charset="0"/>
              </a:rPr>
              <a:t>ГИГИЕНИЧЕСКАЯ ХАРАКТЕРИСТИКА РАБОЧИХ МЕСТ ПО ФИЗИЧЕСКИМ ФАКТОРАМ</a:t>
            </a:r>
            <a:endParaRPr lang="ru-RU" altLang="ru-RU" sz="2200" b="1" kern="0" dirty="0">
              <a:solidFill>
                <a:srgbClr val="FFFF00"/>
              </a:solidFill>
              <a:latin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2600" y="58674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Доля рабочих мест, не отвечающих гигиеническим </a:t>
            </a:r>
            <a:r>
              <a:rPr lang="ru-RU" alt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нормативам по параметрам микроклимата, шума, вибрации и освещенности  (%)</a:t>
            </a:r>
            <a:endParaRPr lang="ru-RU" alt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62D54FCA-7E0C-4F52-99B9-A3C0E67CCBE7}"/>
              </a:ext>
            </a:extLst>
          </p:cNvPr>
          <p:cNvGraphicFramePr/>
          <p:nvPr/>
        </p:nvGraphicFramePr>
        <p:xfrm>
          <a:off x="609600" y="1371600"/>
          <a:ext cx="2286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5F338958-11DC-4CBD-A825-10882B289C81}"/>
              </a:ext>
            </a:extLst>
          </p:cNvPr>
          <p:cNvGraphicFramePr/>
          <p:nvPr/>
        </p:nvGraphicFramePr>
        <p:xfrm>
          <a:off x="3505200" y="1371600"/>
          <a:ext cx="2209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5216BC96-9800-4233-ADD3-BB72C21B64F5}"/>
              </a:ext>
            </a:extLst>
          </p:cNvPr>
          <p:cNvGraphicFramePr/>
          <p:nvPr/>
        </p:nvGraphicFramePr>
        <p:xfrm>
          <a:off x="6248400" y="1295400"/>
          <a:ext cx="22098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9DB30661-A309-48CD-9E20-F77F9D1338F2}"/>
              </a:ext>
            </a:extLst>
          </p:cNvPr>
          <p:cNvGraphicFramePr/>
          <p:nvPr/>
        </p:nvGraphicFramePr>
        <p:xfrm>
          <a:off x="8991600" y="1371600"/>
          <a:ext cx="2286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066800" y="5257800"/>
          <a:ext cx="1524000" cy="243840"/>
        </p:xfrm>
        <a:graphic>
          <a:graphicData uri="http://schemas.openxmlformats.org/drawingml/2006/table">
            <a:tbl>
              <a:tblPr/>
              <a:tblGrid>
                <a:gridCol w="1524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РФ, 2021г. -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4,1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9448800" y="5257800"/>
          <a:ext cx="1676400" cy="243840"/>
        </p:xfrm>
        <a:graphic>
          <a:graphicData uri="http://schemas.openxmlformats.org/drawingml/2006/table">
            <a:tbl>
              <a:tblPr/>
              <a:tblGrid>
                <a:gridCol w="1676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РФ, 2021г.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– 9,3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6629400" y="5257800"/>
          <a:ext cx="1600200" cy="243840"/>
        </p:xfrm>
        <a:graphic>
          <a:graphicData uri="http://schemas.openxmlformats.org/drawingml/2006/table">
            <a:tbl>
              <a:tblPr/>
              <a:tblGrid>
                <a:gridCol w="16002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РФ, 2021г.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– 6,0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3810000" y="5257800"/>
          <a:ext cx="1676400" cy="243840"/>
        </p:xfrm>
        <a:graphic>
          <a:graphicData uri="http://schemas.openxmlformats.org/drawingml/2006/table">
            <a:tbl>
              <a:tblPr/>
              <a:tblGrid>
                <a:gridCol w="16764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РФ, 2021г.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– 14,6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763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1895398" y="6586238"/>
            <a:ext cx="256032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10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="" xmlns:a16="http://schemas.microsoft.com/office/drawing/2014/main" id="{B3F03023-794E-4756-979B-75E91195CC28}"/>
              </a:ext>
            </a:extLst>
          </p:cNvPr>
          <p:cNvSpPr txBox="1">
            <a:spLocks noChangeArrowheads="1"/>
          </p:cNvSpPr>
          <p:nvPr/>
        </p:nvSpPr>
        <p:spPr>
          <a:xfrm>
            <a:off x="1102670" y="132583"/>
            <a:ext cx="10519755" cy="749812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pPr algn="ctr"/>
            <a:r>
              <a:rPr lang="ru-RU" altLang="ru-RU" sz="2200" b="1" kern="0" dirty="0" smtClean="0">
                <a:latin typeface="Tahoma" panose="020B0604030504040204" pitchFamily="34" charset="0"/>
              </a:rPr>
              <a:t>УРОВЕНЬ ПРОФЕССИОНАЛЬНОЙ ЗАБОЛЕВАЕМОСТИ </a:t>
            </a:r>
          </a:p>
          <a:p>
            <a:pPr algn="ctr"/>
            <a:r>
              <a:rPr lang="ru-RU" altLang="ru-RU" sz="2200" b="1" kern="0" dirty="0" smtClean="0">
                <a:latin typeface="Tahoma" panose="020B0604030504040204" pitchFamily="34" charset="0"/>
              </a:rPr>
              <a:t>В ПЕРМСКОМ КРАЕ</a:t>
            </a:r>
            <a:endParaRPr lang="ru-RU" altLang="ru-RU" sz="2200" b="1" kern="0" dirty="0">
              <a:solidFill>
                <a:srgbClr val="FFFF00"/>
              </a:solidFill>
              <a:latin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1000" y="1066800"/>
            <a:ext cx="4572000" cy="5334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4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Профессиональная заболеваемость в Пермском крае и РФ (на 10 тыс.работающих )  </a:t>
            </a:r>
            <a:endParaRPr lang="ru-RU" sz="14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72200" y="1066800"/>
            <a:ext cx="6019800" cy="53340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sz="14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Количество впервые зарегистрированных случаев профессиональной заболеваемости в Пермском крае (</a:t>
            </a:r>
            <a:r>
              <a:rPr lang="ru-RU" sz="1400" b="1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абс</a:t>
            </a:r>
            <a:r>
              <a:rPr lang="ru-RU" sz="14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.)  </a:t>
            </a:r>
            <a:endParaRPr lang="ru-RU" sz="1400" b="1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62200" y="4038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профессиональной заболеваемости, %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304800" y="4419600"/>
          <a:ext cx="11201400" cy="2057400"/>
        </p:xfrm>
        <a:graphic>
          <a:graphicData uri="http://schemas.openxmlformats.org/drawingml/2006/table">
            <a:tbl>
              <a:tblPr/>
              <a:tblGrid>
                <a:gridCol w="6123432"/>
                <a:gridCol w="1045464"/>
                <a:gridCol w="1045464"/>
                <a:gridCol w="1045464"/>
                <a:gridCol w="970788"/>
                <a:gridCol w="970788"/>
              </a:tblGrid>
              <a:tr h="2972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Наименование заболеваний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2022</a:t>
                      </a:r>
                      <a:endParaRPr lang="ru-RU" sz="135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569"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Вибрационная болезнь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33,3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49,3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Нейросенсорная тугоухость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20,0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14,5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21,7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18,8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25,0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Заболевания опорно-двигательного  аппарата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29,0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14,6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3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Заболевания органов дыхания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25,0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4,2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5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Заболевания, связанные с воздействием биологического фактора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13,0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22,9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0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18,8</a:t>
                      </a:r>
                      <a:endParaRPr lang="ru-RU" sz="1350" b="0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533400" y="1600200"/>
          <a:ext cx="5105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400-000004000000}"/>
              </a:ext>
            </a:extLst>
          </p:cNvPr>
          <p:cNvGraphicFramePr/>
          <p:nvPr/>
        </p:nvGraphicFramePr>
        <p:xfrm>
          <a:off x="6934200" y="1828800"/>
          <a:ext cx="4238625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73924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11811000" y="6566535"/>
            <a:ext cx="22860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11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="" xmlns:a16="http://schemas.microsoft.com/office/drawing/2014/main" id="{B3F03023-794E-4756-979B-75E91195CC28}"/>
              </a:ext>
            </a:extLst>
          </p:cNvPr>
          <p:cNvSpPr txBox="1">
            <a:spLocks noChangeArrowheads="1"/>
          </p:cNvSpPr>
          <p:nvPr/>
        </p:nvSpPr>
        <p:spPr>
          <a:xfrm>
            <a:off x="1102670" y="40251"/>
            <a:ext cx="10519755" cy="934478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pPr algn="ctr"/>
            <a:r>
              <a:rPr lang="ru-RU" altLang="ru-RU" sz="2800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характеристика качества проведения медицинских осмотров</a:t>
            </a:r>
            <a:endParaRPr lang="ru-RU" altLang="ru-RU" sz="2800" b="1" kern="0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43000" y="4648200"/>
            <a:ext cx="102108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100" b="1" dirty="0">
                <a:latin typeface="Franklin Gothic Book" panose="020B0503020102020204" pitchFamily="34" charset="0"/>
              </a:rPr>
              <a:t>Среди </a:t>
            </a:r>
            <a:r>
              <a:rPr lang="ru-RU" sz="2100" b="1" dirty="0" smtClean="0">
                <a:latin typeface="Franklin Gothic Book" panose="020B0503020102020204" pitchFamily="34" charset="0"/>
              </a:rPr>
              <a:t>установленных профессиональных заболеваний 52-62% выявлены </a:t>
            </a:r>
          </a:p>
          <a:p>
            <a:pPr algn="ctr">
              <a:defRPr/>
            </a:pPr>
            <a:r>
              <a:rPr lang="ru-RU" sz="2100" b="1" dirty="0" smtClean="0">
                <a:latin typeface="Franklin Gothic Book" panose="020B0503020102020204" pitchFamily="34" charset="0"/>
              </a:rPr>
              <a:t>в ходе проведения периодических медицинских осмотров.</a:t>
            </a:r>
            <a:endParaRPr lang="ru-RU" sz="2100" b="1" dirty="0">
              <a:latin typeface="Franklin Gothic Book" panose="020B0503020102020204" pitchFamily="34" charset="0"/>
              <a:sym typeface="Wingdings" pitchFamily="2" charset="2"/>
            </a:endParaRPr>
          </a:p>
          <a:p>
            <a:pPr algn="ctr">
              <a:defRPr/>
            </a:pPr>
            <a:r>
              <a:rPr lang="ru-RU" sz="2100" b="1" dirty="0" smtClean="0">
                <a:latin typeface="Franklin Gothic Book" panose="020B0503020102020204" pitchFamily="34" charset="0"/>
                <a:sym typeface="Wingdings" pitchFamily="2" charset="2"/>
              </a:rPr>
              <a:t>! Ситуация аналогична общероссийской</a:t>
            </a:r>
            <a:r>
              <a:rPr lang="ru-RU" sz="2100" b="1" dirty="0" smtClean="0">
                <a:sym typeface="Wingdings" pitchFamily="2" charset="2"/>
              </a:rPr>
              <a:t>.  </a:t>
            </a:r>
            <a:endParaRPr lang="ru-RU" sz="2100" b="1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95800"/>
            <a:ext cx="576064" cy="58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09600" y="1752600"/>
          <a:ext cx="10668000" cy="2296723"/>
        </p:xfrm>
        <a:graphic>
          <a:graphicData uri="http://schemas.openxmlformats.org/drawingml/2006/table">
            <a:tbl>
              <a:tblPr/>
              <a:tblGrid>
                <a:gridCol w="4648199"/>
                <a:gridCol w="1219200"/>
                <a:gridCol w="1219200"/>
                <a:gridCol w="1219200"/>
                <a:gridCol w="1295400"/>
                <a:gridCol w="1066801"/>
              </a:tblGrid>
              <a:tr h="3583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93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Охват медицинскими осмотрами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97,9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98,0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98,7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98,8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906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Выявляемость профбольных (%)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55,0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52,0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8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534426" y="1322490"/>
            <a:ext cx="3200400" cy="389337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Научно-исследовательскими институтами </a:t>
            </a:r>
            <a:r>
              <a:rPr lang="ru-RU" sz="1300" b="1" dirty="0" err="1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Роспотребнадзора</a:t>
            </a:r>
            <a:r>
              <a:rPr lang="ru-RU" sz="13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2020 году утверждены </a:t>
            </a:r>
          </a:p>
          <a:p>
            <a:pPr algn="ctr"/>
            <a:r>
              <a:rPr lang="ru-RU" sz="1300" b="1" u="sng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обучающих (просветительских) программ по вопросам здорового питания: 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 взрослого населения,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беременных  и кормящих  женщин,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лиц пожилого возраста,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детей школьного возраста,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детей дошкольного возраста,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лиц с повышенной физической активностью,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людей проживающих на особых территориях,</a:t>
            </a:r>
          </a:p>
          <a:p>
            <a:pPr algn="ctr">
              <a:buFont typeface="Arial" pitchFamily="34" charset="0"/>
              <a:buChar char="•"/>
            </a:pPr>
            <a:r>
              <a:rPr lang="ru-RU" sz="1300" b="1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для работающих в тяжелых условиях труда</a:t>
            </a:r>
            <a:endParaRPr lang="ru-RU" sz="13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4800"/>
            <a:ext cx="12000668" cy="369332"/>
          </a:xfrm>
        </p:spPr>
        <p:txBody>
          <a:bodyPr/>
          <a:lstStyle/>
          <a:p>
            <a:pPr algn="ctr"/>
            <a:r>
              <a:rPr lang="ru-RU" altLang="ru-RU" b="1" dirty="0">
                <a:latin typeface="Tahoma" panose="020B0604030504040204" pitchFamily="34" charset="0"/>
              </a:rPr>
              <a:t>ПРАВИЛЬНОЕ ПИТАНИЕ </a:t>
            </a:r>
            <a:r>
              <a:rPr lang="ru-RU" altLang="ru-RU" b="1" dirty="0" smtClean="0">
                <a:latin typeface="Tahoma" panose="020B0604030504040204" pitchFamily="34" charset="0"/>
              </a:rPr>
              <a:t>- ЗАЛОГ </a:t>
            </a:r>
            <a:r>
              <a:rPr lang="ru-RU" altLang="ru-RU" b="1" dirty="0">
                <a:latin typeface="Tahoma" panose="020B0604030504040204" pitchFamily="34" charset="0"/>
              </a:rPr>
              <a:t>ЗДОРОВЬЯ </a:t>
            </a:r>
            <a:r>
              <a:rPr lang="ru-RU" altLang="ru-RU" b="1" dirty="0" smtClean="0">
                <a:latin typeface="Tahoma" panose="020B0604030504040204" pitchFamily="34" charset="0"/>
              </a:rPr>
              <a:t>НАСЕЛЕНИЯ</a:t>
            </a:r>
            <a:endParaRPr lang="ru-RU" altLang="ru-RU" b="1" dirty="0">
              <a:latin typeface="Tahoma" panose="020B060403050404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11783060" y="6534785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fld id="{81D60167-4931-47E6-BA6A-407CBD079E47}" type="slidenum">
              <a:rPr lang="ru-RU" sz="1400" b="1" smtClean="0">
                <a:solidFill>
                  <a:srgbClr val="FFFFFF"/>
                </a:solidFill>
                <a:latin typeface="Franklin Gothic Book"/>
                <a:cs typeface="Franklin Gothic Book"/>
              </a:rPr>
              <a:pPr/>
              <a:t>12</a:t>
            </a:fld>
            <a:endParaRPr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15351" y="5316904"/>
            <a:ext cx="320040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Заболеваемость ожирением </a:t>
            </a:r>
            <a:r>
              <a:rPr lang="ru-RU" altLang="ru-RU" sz="1400" b="1" kern="0" dirty="0" smtClean="0">
                <a:latin typeface="Tahoma" panose="020B0604030504040204" pitchFamily="34" charset="0"/>
                <a:cs typeface="Franklin Gothic Medium"/>
              </a:rPr>
              <a:t>населения Пермского края </a:t>
            </a:r>
          </a:p>
          <a:p>
            <a:pPr algn="ctr"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(</a:t>
            </a:r>
            <a:r>
              <a:rPr kumimoji="0" lang="ru-RU" altLang="ru-RU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абс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./на 1 тыс.)</a:t>
            </a:r>
            <a:r>
              <a:rPr lang="ru-RU" sz="1400" b="1" dirty="0" smtClean="0">
                <a:solidFill>
                  <a:srgbClr val="C00000"/>
                </a:solidFill>
              </a:rPr>
              <a:t>      </a:t>
            </a:r>
            <a:endParaRPr lang="ru-RU" b="1" dirty="0" smtClean="0">
              <a:solidFill>
                <a:srgbClr val="C00000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9120" y="2829684"/>
            <a:ext cx="388620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Заболеваемость сахарным</a:t>
            </a:r>
            <a:r>
              <a:rPr kumimoji="0" lang="ru-RU" altLang="ru-RU" sz="14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 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диабетом населения Пермского края </a:t>
            </a:r>
          </a:p>
          <a:p>
            <a:pPr algn="ctr"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(</a:t>
            </a:r>
            <a:r>
              <a:rPr kumimoji="0" lang="ru-RU" altLang="ru-RU" sz="1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абс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+mj-ea"/>
                <a:cs typeface="Franklin Gothic Medium"/>
              </a:rPr>
              <a:t>./на 1 тыс.)    </a:t>
            </a:r>
            <a:endParaRPr lang="ru-RU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767859370"/>
              </p:ext>
            </p:extLst>
          </p:nvPr>
        </p:nvGraphicFramePr>
        <p:xfrm>
          <a:off x="432048" y="1371600"/>
          <a:ext cx="457200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0" y="2235695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2012</a:t>
            </a:r>
            <a:endParaRPr lang="ru-RU" sz="14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1651164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4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6064" y="1659631"/>
            <a:ext cx="1074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90294 сл.</a:t>
            </a:r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4531" y="2235695"/>
            <a:ext cx="1074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67351 сл.</a:t>
            </a:r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853615419"/>
              </p:ext>
            </p:extLst>
          </p:nvPr>
        </p:nvGraphicFramePr>
        <p:xfrm>
          <a:off x="381000" y="3962400"/>
          <a:ext cx="4572000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-51048" y="4830767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2012</a:t>
            </a:r>
            <a:endParaRPr lang="ru-RU" sz="14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51048" y="4250431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2021</a:t>
            </a:r>
            <a:endParaRPr lang="ru-RU" sz="14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024" y="4826495"/>
            <a:ext cx="1074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19512 сл.</a:t>
            </a:r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7024" y="4250431"/>
            <a:ext cx="1074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21400 сл.</a:t>
            </a:r>
            <a:endParaRPr 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3216589" y="4773183"/>
            <a:ext cx="1185256" cy="471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2"/>
          </a:p>
        </p:txBody>
      </p:sp>
      <p:sp>
        <p:nvSpPr>
          <p:cNvPr id="26" name="Овал 25"/>
          <p:cNvSpPr/>
          <p:nvPr/>
        </p:nvSpPr>
        <p:spPr>
          <a:xfrm>
            <a:off x="3423123" y="2194490"/>
            <a:ext cx="1185256" cy="32615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2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24297" y="1529237"/>
            <a:ext cx="2367703" cy="1322907"/>
          </a:xfrm>
          <a:prstGeom prst="rect">
            <a:avLst/>
          </a:prstGeom>
        </p:spPr>
      </p:pic>
      <p:pic>
        <p:nvPicPr>
          <p:cNvPr id="24" name="Рисунок 23" descr="взрослы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41438" y="1109763"/>
            <a:ext cx="2170199" cy="1217234"/>
          </a:xfrm>
          <a:prstGeom prst="rect">
            <a:avLst/>
          </a:prstGeom>
        </p:spPr>
      </p:pic>
      <p:pic>
        <p:nvPicPr>
          <p:cNvPr id="27" name="Рисунок 26" descr="дошкол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54810" y="3862386"/>
            <a:ext cx="2526123" cy="1400400"/>
          </a:xfrm>
          <a:prstGeom prst="rect">
            <a:avLst/>
          </a:prstGeom>
        </p:spPr>
      </p:pic>
      <p:pic>
        <p:nvPicPr>
          <p:cNvPr id="28" name="Рисунок 27" descr="пожилой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96197" y="5329690"/>
            <a:ext cx="2543677" cy="1400400"/>
          </a:xfrm>
          <a:prstGeom prst="rect">
            <a:avLst/>
          </a:prstGeom>
        </p:spPr>
      </p:pic>
      <p:pic>
        <p:nvPicPr>
          <p:cNvPr id="29" name="Рисунок 28" descr="рабочий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62984" y="5344397"/>
            <a:ext cx="2527106" cy="1400400"/>
          </a:xfrm>
          <a:prstGeom prst="rect">
            <a:avLst/>
          </a:prstGeom>
        </p:spPr>
      </p:pic>
      <p:pic>
        <p:nvPicPr>
          <p:cNvPr id="30" name="Рисунок 29" descr="спортсмен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652058" y="4544783"/>
            <a:ext cx="2530056" cy="1400400"/>
          </a:xfrm>
          <a:prstGeom prst="rect">
            <a:avLst/>
          </a:prstGeom>
        </p:spPr>
      </p:pic>
      <p:pic>
        <p:nvPicPr>
          <p:cNvPr id="31" name="Рисунок 30" descr="чукча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652058" y="2969780"/>
            <a:ext cx="2539942" cy="1400400"/>
          </a:xfrm>
          <a:prstGeom prst="rect">
            <a:avLst/>
          </a:prstGeom>
        </p:spPr>
      </p:pic>
      <p:pic>
        <p:nvPicPr>
          <p:cNvPr id="32" name="Рисунок 31" descr="школьник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73886" y="2372234"/>
            <a:ext cx="2287482" cy="12593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36452" y="2151310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+36,9 %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50568" y="477318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+12,0 %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755" y="1176286"/>
            <a:ext cx="363059" cy="36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9827" y="6621780"/>
            <a:ext cx="10660380" cy="0"/>
          </a:xfrm>
          <a:custGeom>
            <a:avLst/>
            <a:gdLst/>
            <a:ahLst/>
            <a:cxnLst/>
            <a:rect l="l" t="t" r="r" b="b"/>
            <a:pathLst>
              <a:path w="10660380">
                <a:moveTo>
                  <a:pt x="0" y="0"/>
                </a:moveTo>
                <a:lnTo>
                  <a:pt x="1065999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11123" y="6621780"/>
            <a:ext cx="298450" cy="229235"/>
          </a:xfrm>
          <a:custGeom>
            <a:avLst/>
            <a:gdLst/>
            <a:ahLst/>
            <a:cxnLst/>
            <a:rect l="l" t="t" r="r" b="b"/>
            <a:pathLst>
              <a:path w="298450" h="229234">
                <a:moveTo>
                  <a:pt x="0" y="228942"/>
                </a:moveTo>
                <a:lnTo>
                  <a:pt x="298450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11783568" y="6534911"/>
            <a:ext cx="408940" cy="323215"/>
          </a:xfrm>
          <a:custGeom>
            <a:avLst/>
            <a:gdLst/>
            <a:ahLst/>
            <a:cxnLst/>
            <a:rect l="l" t="t" r="r" b="b"/>
            <a:pathLst>
              <a:path w="408940" h="323215">
                <a:moveTo>
                  <a:pt x="0" y="323087"/>
                </a:moveTo>
                <a:lnTo>
                  <a:pt x="408431" y="323087"/>
                </a:lnTo>
                <a:lnTo>
                  <a:pt x="408431" y="0"/>
                </a:lnTo>
                <a:lnTo>
                  <a:pt x="0" y="0"/>
                </a:lnTo>
                <a:lnTo>
                  <a:pt x="0" y="323087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 txBox="1"/>
          <p:nvPr/>
        </p:nvSpPr>
        <p:spPr>
          <a:xfrm>
            <a:off x="11811000" y="6566535"/>
            <a:ext cx="22860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fld id="{81D60167-4931-47E6-BA6A-407CBD079E47}" type="slidenum">
              <a:rPr sz="1200" b="1" dirty="0">
                <a:solidFill>
                  <a:srgbClr val="FFFFFF"/>
                </a:solidFill>
                <a:latin typeface="Franklin Gothic Book"/>
                <a:cs typeface="Franklin Gothic Book"/>
              </a:rPr>
              <a:pPr marL="25400">
                <a:lnSpc>
                  <a:spcPct val="100000"/>
                </a:lnSpc>
                <a:spcBef>
                  <a:spcPts val="135"/>
                </a:spcBef>
              </a:pPr>
              <a:t>13</a:t>
            </a:fld>
            <a:endParaRPr sz="1200" b="1" dirty="0">
              <a:latin typeface="Franklin Gothic Book"/>
              <a:cs typeface="Franklin Gothic Book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="" xmlns:a16="http://schemas.microsoft.com/office/drawing/2014/main" id="{B3F03023-794E-4756-979B-75E91195CC28}"/>
              </a:ext>
            </a:extLst>
          </p:cNvPr>
          <p:cNvSpPr txBox="1">
            <a:spLocks noChangeArrowheads="1"/>
          </p:cNvSpPr>
          <p:nvPr/>
        </p:nvSpPr>
        <p:spPr>
          <a:xfrm>
            <a:off x="1102670" y="286471"/>
            <a:ext cx="10519755" cy="442035"/>
          </a:xfrm>
          <a:prstGeom prst="rect">
            <a:avLst/>
          </a:prstGeom>
        </p:spPr>
        <p:txBody>
          <a:bodyPr wrap="square" lIns="36000" tIns="36000" rIns="36000" bIns="36000" anchor="ctr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Franklin Gothic Medium"/>
                <a:ea typeface="+mj-ea"/>
                <a:cs typeface="Franklin Gothic Medium"/>
              </a:defRPr>
            </a:lvl1pPr>
          </a:lstStyle>
          <a:p>
            <a:pPr algn="ctr"/>
            <a:r>
              <a:rPr lang="ru-RU" altLang="ru-RU" b="1" kern="0" dirty="0" smtClean="0">
                <a:latin typeface="Tahoma" panose="020B0604030504040204" pitchFamily="34" charset="0"/>
              </a:rPr>
              <a:t>НАПРАВЛЕНИЯ ПРОФИЛАКТИКИ</a:t>
            </a:r>
            <a:endParaRPr lang="ru-RU" altLang="ru-RU" b="1" kern="0" dirty="0">
              <a:latin typeface="Tahoma" panose="020B060403050404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1219200"/>
            <a:ext cx="119634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ru-RU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проведение анализа заболеваемости работающих на локальном объекте; 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системное информирование работающих о показателях здоровья и мерах профилактики;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периодическое углубленное изучение «здоровья коллектива»;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непрерывное обучение медицинского персонала лечебного учреждения, обслуживающего соответствующее предприятие; 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вакцинация (грипп, корь, КВЭ);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дополнительное включения в систему медицинских осмотров работников проведение анализа на </a:t>
            </a:r>
            <a:r>
              <a:rPr lang="ru-RU" sz="2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онкомаркеры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поэтапная реализация мероприятий по улучшению условий труда; 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своевременный медицинский осмотр работников; </a:t>
            </a:r>
          </a:p>
          <a:p>
            <a:pPr lvl="1">
              <a:buFont typeface="Wingdings" pitchFamily="2" charset="2"/>
              <a:buChar char="Ø"/>
            </a:pP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популяризация здорового образа жизни работающих, отказа от вредных привычек и здорового питания. </a:t>
            </a:r>
          </a:p>
          <a:p>
            <a:pPr algn="just">
              <a:defRPr/>
            </a:pPr>
            <a:endParaRPr lang="ru-RU" sz="2800" dirty="0" smtClean="0"/>
          </a:p>
          <a:p>
            <a:pPr algn="just">
              <a:defRPr/>
            </a:pPr>
            <a:endParaRPr lang="ru-RU" sz="2800" dirty="0" smtClean="0"/>
          </a:p>
          <a:p>
            <a:pPr algn="just"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  <a:p>
            <a:pPr algn="just">
              <a:defRPr/>
            </a:pPr>
            <a:endParaRPr lang="ru-RU" sz="2800" b="1" dirty="0" smtClean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84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9057" y="2964433"/>
            <a:ext cx="745680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Благодарю </a:t>
            </a:r>
            <a:r>
              <a:rPr sz="36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</a:t>
            </a:r>
            <a:r>
              <a:rPr sz="3600" b="1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внимание</a:t>
            </a:r>
            <a:r>
              <a:rPr lang="ru-RU" sz="3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996439"/>
            <a:ext cx="4075429" cy="0"/>
          </a:xfrm>
          <a:custGeom>
            <a:avLst/>
            <a:gdLst/>
            <a:ahLst/>
            <a:cxnLst/>
            <a:rect l="l" t="t" r="r" b="b"/>
            <a:pathLst>
              <a:path w="4075429">
                <a:moveTo>
                  <a:pt x="0" y="0"/>
                </a:moveTo>
                <a:lnTo>
                  <a:pt x="4075176" y="0"/>
                </a:lnTo>
              </a:path>
            </a:pathLst>
          </a:custGeom>
          <a:ln w="1828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75176" y="1996439"/>
            <a:ext cx="4078604" cy="0"/>
          </a:xfrm>
          <a:custGeom>
            <a:avLst/>
            <a:gdLst/>
            <a:ahLst/>
            <a:cxnLst/>
            <a:rect l="l" t="t" r="r" b="b"/>
            <a:pathLst>
              <a:path w="4078604">
                <a:moveTo>
                  <a:pt x="0" y="0"/>
                </a:moveTo>
                <a:lnTo>
                  <a:pt x="4078224" y="0"/>
                </a:lnTo>
              </a:path>
            </a:pathLst>
          </a:custGeom>
          <a:ln w="18287">
            <a:solidFill>
              <a:srgbClr val="0039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53400" y="1999488"/>
            <a:ext cx="4029710" cy="0"/>
          </a:xfrm>
          <a:custGeom>
            <a:avLst/>
            <a:gdLst/>
            <a:ahLst/>
            <a:cxnLst/>
            <a:rect l="l" t="t" r="r" b="b"/>
            <a:pathLst>
              <a:path w="4029709">
                <a:moveTo>
                  <a:pt x="0" y="0"/>
                </a:moveTo>
                <a:lnTo>
                  <a:pt x="4029455" y="0"/>
                </a:lnTo>
              </a:path>
            </a:pathLst>
          </a:custGeom>
          <a:ln w="24384">
            <a:solidFill>
              <a:srgbClr val="D42B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12826</TotalTime>
  <Words>1130</Words>
  <Application>Microsoft Office PowerPoint</Application>
  <PresentationFormat>Широкоэкранный</PresentationFormat>
  <Paragraphs>526</Paragraphs>
  <Slides>14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Franklin Gothic Book</vt:lpstr>
      <vt:lpstr>Franklin Gothic Medium</vt:lpstr>
      <vt:lpstr>Tahoma</vt:lpstr>
      <vt:lpstr>Wingdings</vt:lpstr>
      <vt:lpstr>Office Theme</vt:lpstr>
      <vt:lpstr>Показатели здоровья работников, подлежащих наблюдению в системе промышленного здравоохранения.  Направления профилактики.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ПРАВИЛЬНОЕ ПИТАНИЕ - ЗАЛОГ ЗДОРОВЬЯ НАСЕЛЕНИЯ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Vadim Igoshev</dc:creator>
  <cp:lastModifiedBy>Баранова Наталья Вячеславовна</cp:lastModifiedBy>
  <cp:revision>726</cp:revision>
  <cp:lastPrinted>2022-09-19T11:26:12Z</cp:lastPrinted>
  <dcterms:created xsi:type="dcterms:W3CDTF">2022-06-02T16:17:25Z</dcterms:created>
  <dcterms:modified xsi:type="dcterms:W3CDTF">2023-02-03T03:41:50Z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2022-06-02T00:00:00Z</vt:filetime>
  </property>
</Properties>
</file>