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58" r:id="rId2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400" autoAdjust="0"/>
  </p:normalViewPr>
  <p:slideViewPr>
    <p:cSldViewPr snapToGrid="0">
      <p:cViewPr>
        <p:scale>
          <a:sx n="75" d="100"/>
          <a:sy n="75" d="100"/>
        </p:scale>
        <p:origin x="-774" y="-462"/>
      </p:cViewPr>
      <p:guideLst>
        <p:guide orient="horz" pos="30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135"/>
          </a:xfrm>
          <a:prstGeom prst="rect">
            <a:avLst/>
          </a:prstGeom>
        </p:spPr>
        <p:txBody>
          <a:bodyPr vert="horz" lIns="91547" tIns="45773" rIns="91547" bIns="4577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135"/>
          </a:xfrm>
          <a:prstGeom prst="rect">
            <a:avLst/>
          </a:prstGeom>
        </p:spPr>
        <p:txBody>
          <a:bodyPr vert="horz" lIns="91547" tIns="45773" rIns="91547" bIns="45773" rtlCol="0"/>
          <a:lstStyle>
            <a:lvl1pPr algn="r">
              <a:defRPr sz="1200"/>
            </a:lvl1pPr>
          </a:lstStyle>
          <a:p>
            <a:fld id="{A6FB6108-F1AA-4973-A986-496162C9C304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47" tIns="45773" rIns="91547" bIns="4577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9"/>
            <a:ext cx="5438140" cy="3909239"/>
          </a:xfrm>
          <a:prstGeom prst="rect">
            <a:avLst/>
          </a:prstGeom>
        </p:spPr>
        <p:txBody>
          <a:bodyPr vert="horz" lIns="91547" tIns="45773" rIns="91547" bIns="4577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0092"/>
            <a:ext cx="2945659" cy="498134"/>
          </a:xfrm>
          <a:prstGeom prst="rect">
            <a:avLst/>
          </a:prstGeom>
        </p:spPr>
        <p:txBody>
          <a:bodyPr vert="horz" lIns="91547" tIns="45773" rIns="91547" bIns="4577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8134"/>
          </a:xfrm>
          <a:prstGeom prst="rect">
            <a:avLst/>
          </a:prstGeom>
        </p:spPr>
        <p:txBody>
          <a:bodyPr vert="horz" lIns="91547" tIns="45773" rIns="91547" bIns="45773" rtlCol="0" anchor="b"/>
          <a:lstStyle>
            <a:lvl1pPr algn="r">
              <a:defRPr sz="1200"/>
            </a:lvl1pPr>
          </a:lstStyle>
          <a:p>
            <a:fld id="{D5C2D448-356C-4FFF-90D0-93C26BB30C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26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2D448-356C-4FFF-90D0-93C26BB30C3B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753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222A35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222A35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AAEB70-B0B6-4398-A343-DD52DCF4F2B9}" type="slidenum">
              <a:rPr lang="ru-RU" smtClean="0">
                <a:solidFill>
                  <a:srgbClr val="33428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3342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039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222A35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222A35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AAEB70-B0B6-4398-A343-DD52DCF4F2B9}" type="slidenum">
              <a:rPr lang="ru-RU" smtClean="0">
                <a:solidFill>
                  <a:srgbClr val="33428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3342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097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222A35">
                  <a:tint val="75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222A35">
                  <a:tint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AAEB70-B0B6-4398-A343-DD52DCF4F2B9}" type="slidenum">
              <a:rPr lang="ru-RU" smtClean="0">
                <a:solidFill>
                  <a:srgbClr val="33428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3342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461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222A35">
                  <a:tint val="75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222A35">
                  <a:tint val="75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32A9E-E2A0-40C4-A6AD-1A0C7A616A2C}" type="slidenum">
              <a:rPr lang="ru-RU" smtClean="0">
                <a:solidFill>
                  <a:srgbClr val="334286"/>
                </a:solidFill>
              </a:rPr>
              <a:pPr/>
              <a:t>‹#›</a:t>
            </a:fld>
            <a:endParaRPr lang="ru-RU">
              <a:solidFill>
                <a:srgbClr val="3342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034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796000" y="6462000"/>
            <a:ext cx="396000" cy="396000"/>
          </a:xfrm>
          <a:noFill/>
          <a:ln>
            <a:noFill/>
          </a:ln>
        </p:spPr>
        <p:txBody>
          <a:bodyPr vert="horz" lIns="91440" tIns="45720" rIns="91440" bIns="45720" rtlCol="0" anchor="ctr"/>
          <a:lstStyle>
            <a:lvl1pPr>
              <a:defRPr lang="ru-RU" smtClean="0"/>
            </a:lvl1pPr>
          </a:lstStyle>
          <a:p>
            <a:pPr algn="r"/>
            <a:fld id="{F12FA25B-D888-4478-B756-8A551954E657}" type="slidenum">
              <a:rPr>
                <a:solidFill>
                  <a:srgbClr val="44546A">
                    <a:lumMod val="50000"/>
                  </a:srgbClr>
                </a:solidFill>
              </a:rPr>
              <a:pPr algn="r"/>
              <a:t>‹#›</a:t>
            </a:fld>
            <a:endParaRPr>
              <a:solidFill>
                <a:srgbClr val="44546A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15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796000" y="6462000"/>
            <a:ext cx="396000" cy="396000"/>
          </a:xfrm>
          <a:noFill/>
          <a:ln>
            <a:noFill/>
          </a:ln>
        </p:spPr>
        <p:txBody>
          <a:bodyPr vert="horz" lIns="91440" tIns="45720" rIns="91440" bIns="45720" rtlCol="0" anchor="ctr"/>
          <a:lstStyle>
            <a:lvl1pPr>
              <a:defRPr lang="ru-RU" smtClean="0"/>
            </a:lvl1pPr>
          </a:lstStyle>
          <a:p>
            <a:pPr algn="r"/>
            <a:fld id="{F12FA25B-D888-4478-B756-8A551954E657}" type="slidenum">
              <a:rPr>
                <a:solidFill>
                  <a:srgbClr val="44546A">
                    <a:lumMod val="50000"/>
                  </a:srgbClr>
                </a:solidFill>
              </a:rPr>
              <a:pPr algn="r"/>
              <a:t>‹#›</a:t>
            </a:fld>
            <a:endParaRPr>
              <a:solidFill>
                <a:srgbClr val="44546A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438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796000" y="6462000"/>
            <a:ext cx="396000" cy="396000"/>
          </a:xfrm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fld id="{F12FA25B-D888-4478-B756-8A551954E657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637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13538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222A35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222A35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726426" y="6492875"/>
            <a:ext cx="4655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fld id="{6FAAEB70-B0B6-4398-A343-DD52DCF4F2B9}" type="slidenum">
              <a:rPr lang="ru-RU" smtClean="0">
                <a:solidFill>
                  <a:srgbClr val="334286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334286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66" y="47900"/>
            <a:ext cx="313267" cy="58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820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6" r:id="rId5"/>
    <p:sldLayoutId id="2147483667" r:id="rId6"/>
    <p:sldLayoutId id="2147483668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6199"/>
            <a:ext cx="10048875" cy="643801"/>
          </a:xfrm>
        </p:spPr>
        <p:txBody>
          <a:bodyPr>
            <a:normAutofit/>
          </a:bodyPr>
          <a:lstStyle/>
          <a:p>
            <a:r>
              <a:rPr lang="ru-RU" spc="-40" dirty="0" smtClean="0">
                <a:solidFill>
                  <a:srgbClr val="334286"/>
                </a:solidFill>
              </a:rPr>
              <a:t>ПОСТАВКА ВАКЦИНЫ И ВЫПОЛНЕНИЕ </a:t>
            </a:r>
            <a:r>
              <a:rPr lang="ru-RU" spc="-40" dirty="0">
                <a:solidFill>
                  <a:srgbClr val="334286"/>
                </a:solidFill>
              </a:rPr>
              <a:t>ПЛАНА ИММУНИЗАЦИИ </a:t>
            </a:r>
            <a:r>
              <a:rPr lang="ru-RU" spc="-40" dirty="0" smtClean="0">
                <a:solidFill>
                  <a:srgbClr val="334286"/>
                </a:solidFill>
              </a:rPr>
              <a:t>ПРОТИВ </a:t>
            </a:r>
            <a:r>
              <a:rPr lang="en-US" spc="-40" dirty="0" smtClean="0">
                <a:solidFill>
                  <a:srgbClr val="334286"/>
                </a:solidFill>
              </a:rPr>
              <a:t>COVID-19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718" y="1747157"/>
            <a:ext cx="5875281" cy="2881993"/>
          </a:xfrm>
        </p:spPr>
        <p:txBody>
          <a:bodyPr>
            <a:normAutofit/>
          </a:bodyPr>
          <a:lstStyle/>
          <a:p>
            <a:pPr marL="0" indent="361950">
              <a:buNone/>
            </a:pPr>
            <a:r>
              <a:rPr lang="ru-RU" sz="1800" dirty="0" smtClean="0"/>
              <a:t>Всего </a:t>
            </a:r>
            <a:r>
              <a:rPr lang="ru-RU" sz="1800" dirty="0"/>
              <a:t>на территорию Пермского края на </a:t>
            </a:r>
            <a:r>
              <a:rPr lang="ru-RU" sz="1800" dirty="0" smtClean="0"/>
              <a:t>17 марта 2021 </a:t>
            </a:r>
            <a:r>
              <a:rPr lang="ru-RU" sz="1800" dirty="0"/>
              <a:t>г. поставлено </a:t>
            </a:r>
            <a:r>
              <a:rPr lang="ru-RU" sz="1800" b="1" dirty="0" smtClean="0">
                <a:solidFill>
                  <a:srgbClr val="C00000"/>
                </a:solidFill>
              </a:rPr>
              <a:t>71 862 </a:t>
            </a:r>
            <a:r>
              <a:rPr lang="ru-RU" sz="1800" dirty="0" smtClean="0"/>
              <a:t>комплекта </a:t>
            </a:r>
            <a:r>
              <a:rPr lang="ru-RU" sz="1800" dirty="0"/>
              <a:t>вакцины «Гам – </a:t>
            </a:r>
            <a:r>
              <a:rPr lang="ru-RU" sz="1800" dirty="0" err="1"/>
              <a:t>Ковид</a:t>
            </a:r>
            <a:r>
              <a:rPr lang="ru-RU" sz="1800" dirty="0"/>
              <a:t> - </a:t>
            </a:r>
            <a:r>
              <a:rPr lang="ru-RU" sz="1800" dirty="0" err="1"/>
              <a:t>Вак</a:t>
            </a:r>
            <a:r>
              <a:rPr lang="ru-RU" sz="1800" dirty="0" smtClean="0"/>
              <a:t>», в том </a:t>
            </a:r>
            <a:r>
              <a:rPr lang="ru-RU" sz="1800" dirty="0"/>
              <a:t>числе за счет средств ФГБУЗ «ПКЦ ФМБА</a:t>
            </a:r>
            <a:r>
              <a:rPr lang="ru-RU" sz="1800" dirty="0" smtClean="0"/>
              <a:t>» в </a:t>
            </a:r>
            <a:r>
              <a:rPr lang="ru-RU" sz="1800" dirty="0"/>
              <a:t>количестве 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1" dirty="0" smtClean="0">
                <a:solidFill>
                  <a:srgbClr val="C00000"/>
                </a:solidFill>
              </a:rPr>
              <a:t>1 </a:t>
            </a:r>
            <a:r>
              <a:rPr lang="ru-RU" sz="1800" b="1" dirty="0">
                <a:solidFill>
                  <a:srgbClr val="C00000"/>
                </a:solidFill>
              </a:rPr>
              <a:t>200</a:t>
            </a:r>
            <a:r>
              <a:rPr lang="ru-RU" sz="1800" dirty="0"/>
              <a:t> комплектов </a:t>
            </a:r>
            <a:r>
              <a:rPr lang="ru-RU" sz="1800" dirty="0" smtClean="0"/>
              <a:t>вакцины</a:t>
            </a:r>
            <a:endParaRPr lang="ru-RU" sz="1800" dirty="0"/>
          </a:p>
          <a:p>
            <a:pPr marL="0" indent="361950">
              <a:buNone/>
            </a:pPr>
            <a:endParaRPr lang="ru-RU" sz="1800" dirty="0" smtClean="0"/>
          </a:p>
          <a:p>
            <a:pPr marL="0" indent="361950">
              <a:buNone/>
            </a:pPr>
            <a:r>
              <a:rPr lang="ru-RU" sz="1800" dirty="0"/>
              <a:t> </a:t>
            </a:r>
            <a:r>
              <a:rPr lang="ru-RU" sz="1800" dirty="0" smtClean="0"/>
              <a:t>Всего </a:t>
            </a:r>
            <a:r>
              <a:rPr lang="ru-RU" sz="1800" dirty="0"/>
              <a:t>привито </a:t>
            </a:r>
            <a:r>
              <a:rPr lang="ru-RU" sz="1800" dirty="0" smtClean="0"/>
              <a:t>на 17 марта 2021 г. </a:t>
            </a:r>
            <a:r>
              <a:rPr lang="ru-RU" sz="1800" b="1" dirty="0" smtClean="0">
                <a:solidFill>
                  <a:srgbClr val="C00000"/>
                </a:solidFill>
              </a:rPr>
              <a:t>68 068 </a:t>
            </a:r>
            <a:r>
              <a:rPr lang="ru-RU" sz="1800" dirty="0" smtClean="0"/>
              <a:t>человека </a:t>
            </a:r>
            <a:br>
              <a:rPr lang="ru-RU" sz="1800" dirty="0" smtClean="0"/>
            </a:br>
            <a:r>
              <a:rPr lang="ru-RU" sz="1800" dirty="0" smtClean="0"/>
              <a:t>(94,7 % от поставленной вакцины), </a:t>
            </a:r>
            <a:r>
              <a:rPr lang="ru-RU" sz="1800" dirty="0"/>
              <a:t>из них:</a:t>
            </a:r>
          </a:p>
          <a:p>
            <a:pPr marL="0" indent="361950">
              <a:lnSpc>
                <a:spcPct val="50000"/>
              </a:lnSpc>
              <a:buNone/>
            </a:pPr>
            <a:r>
              <a:rPr lang="ru-RU" sz="1800" dirty="0"/>
              <a:t>- </a:t>
            </a:r>
            <a:r>
              <a:rPr lang="en-US" sz="1800" dirty="0"/>
              <a:t>I</a:t>
            </a:r>
            <a:r>
              <a:rPr lang="ru-RU" sz="1800" dirty="0"/>
              <a:t> компонентом – </a:t>
            </a:r>
            <a:r>
              <a:rPr lang="ru-RU" sz="1800" dirty="0" smtClean="0">
                <a:solidFill>
                  <a:srgbClr val="C00000"/>
                </a:solidFill>
              </a:rPr>
              <a:t>68 068 </a:t>
            </a:r>
            <a:r>
              <a:rPr lang="ru-RU" sz="1800" dirty="0" smtClean="0"/>
              <a:t>человека;</a:t>
            </a:r>
            <a:endParaRPr lang="ru-RU" sz="1800" dirty="0"/>
          </a:p>
          <a:p>
            <a:pPr marL="0" indent="361950">
              <a:lnSpc>
                <a:spcPct val="50000"/>
              </a:lnSpc>
              <a:buNone/>
            </a:pPr>
            <a:r>
              <a:rPr lang="ru-RU" sz="1800" dirty="0"/>
              <a:t>- </a:t>
            </a:r>
            <a:r>
              <a:rPr lang="en-US" sz="1800" dirty="0"/>
              <a:t>II </a:t>
            </a:r>
            <a:r>
              <a:rPr lang="ru-RU" sz="1800" dirty="0"/>
              <a:t>компонентом – </a:t>
            </a:r>
            <a:r>
              <a:rPr lang="ru-RU" sz="1800" dirty="0" smtClean="0">
                <a:solidFill>
                  <a:srgbClr val="C00000"/>
                </a:solidFill>
              </a:rPr>
              <a:t>33 687 </a:t>
            </a:r>
            <a:r>
              <a:rPr lang="ru-RU" sz="1800" dirty="0" smtClean="0"/>
              <a:t>человека.</a:t>
            </a:r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AAEB70-B0B6-4398-A343-DD52DCF4F2B9}" type="slidenum">
              <a:rPr lang="ru-RU" smtClean="0">
                <a:solidFill>
                  <a:srgbClr val="334286"/>
                </a:solidFill>
              </a:rPr>
              <a:pPr>
                <a:defRPr/>
              </a:pPr>
              <a:t>1</a:t>
            </a:fld>
            <a:endParaRPr lang="ru-RU">
              <a:solidFill>
                <a:srgbClr val="334286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483333"/>
              </p:ext>
            </p:extLst>
          </p:nvPr>
        </p:nvGraphicFramePr>
        <p:xfrm>
          <a:off x="6591300" y="969566"/>
          <a:ext cx="5286376" cy="5396245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381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81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381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14248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cs typeface="Times New Roman" pitchFamily="18" charset="0"/>
                        </a:rPr>
                        <a:t>Отчет по проведению вакцинации против COVID-19</a:t>
                      </a:r>
                      <a:r>
                        <a:rPr lang="ru-RU" sz="1100" b="1" baseline="0" dirty="0" smtClean="0">
                          <a:effectLst/>
                          <a:latin typeface="+mn-lt"/>
                          <a:cs typeface="Times New Roman" pitchFamily="18" charset="0"/>
                        </a:rPr>
                        <a:t> за  15 марта 2021 г.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958" marR="3295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961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+mn-lt"/>
                          <a:cs typeface="Times New Roman" pitchFamily="18" charset="0"/>
                        </a:rPr>
                        <a:t>Группы высокого риска заражения Covid-19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958" marR="32958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+mn-lt"/>
                          <a:cs typeface="Times New Roman" pitchFamily="18" charset="0"/>
                        </a:rPr>
                        <a:t>Спутник </a:t>
                      </a:r>
                      <a:r>
                        <a:rPr lang="ru-RU" sz="1100" b="1" dirty="0" smtClean="0">
                          <a:effectLst/>
                          <a:latin typeface="+mn-lt"/>
                          <a:cs typeface="Times New Roman" pitchFamily="18" charset="0"/>
                        </a:rPr>
                        <a:t>V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958" marR="3295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79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cs typeface="Times New Roman" pitchFamily="18" charset="0"/>
                        </a:rPr>
                        <a:t>V1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958" marR="3295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cs typeface="Times New Roman" pitchFamily="18" charset="0"/>
                        </a:rPr>
                        <a:t>V2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958" marR="32958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3995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+mn-lt"/>
                          <a:cs typeface="Times New Roman" pitchFamily="18" charset="0"/>
                        </a:rPr>
                        <a:t>Всего вакцинировано человек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958" marR="3295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</a:rPr>
                        <a:t>66176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</a:rPr>
                        <a:t>33194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8012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+mn-lt"/>
                          <a:cs typeface="Times New Roman" pitchFamily="18" charset="0"/>
                        </a:rPr>
                        <a:t>Работники медицинских организаций </a:t>
                      </a:r>
                      <a:r>
                        <a:rPr lang="ru-RU" sz="1200" b="0" dirty="0" smtClean="0">
                          <a:effectLst/>
                          <a:latin typeface="+mn-lt"/>
                          <a:cs typeface="Times New Roman" pitchFamily="18" charset="0"/>
                        </a:rPr>
                        <a:t/>
                      </a:r>
                      <a:br>
                        <a:rPr lang="ru-RU" sz="1200" b="0" dirty="0" smtClean="0">
                          <a:effectLst/>
                          <a:latin typeface="+mn-lt"/>
                          <a:cs typeface="Times New Roman" pitchFamily="18" charset="0"/>
                        </a:rPr>
                      </a:br>
                      <a:r>
                        <a:rPr lang="ru-RU" sz="1200" b="0" dirty="0" smtClean="0">
                          <a:effectLst/>
                          <a:latin typeface="+mn-lt"/>
                          <a:cs typeface="Times New Roman" pitchFamily="18" charset="0"/>
                        </a:rPr>
                        <a:t>(</a:t>
                      </a:r>
                      <a:r>
                        <a:rPr lang="ru-RU" sz="1200" b="0" dirty="0">
                          <a:effectLst/>
                          <a:latin typeface="+mn-lt"/>
                          <a:cs typeface="Times New Roman" pitchFamily="18" charset="0"/>
                        </a:rPr>
                        <a:t>в </a:t>
                      </a:r>
                      <a:r>
                        <a:rPr lang="ru-RU" sz="1200" b="0" dirty="0" err="1">
                          <a:effectLst/>
                          <a:latin typeface="+mn-lt"/>
                          <a:cs typeface="Times New Roman" pitchFamily="18" charset="0"/>
                        </a:rPr>
                        <a:t>т.ч</a:t>
                      </a:r>
                      <a:r>
                        <a:rPr lang="ru-RU" sz="1200" b="0" dirty="0">
                          <a:effectLst/>
                          <a:latin typeface="+mn-lt"/>
                          <a:cs typeface="Times New Roman" pitchFamily="18" charset="0"/>
                        </a:rPr>
                        <a:t>. волонтёры)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958" marR="3295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5237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3895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5342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+mn-lt"/>
                          <a:cs typeface="Times New Roman" pitchFamily="18" charset="0"/>
                        </a:rPr>
                        <a:t>Работники образовательной сферы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958" marR="3295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3095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1305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24033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+mn-lt"/>
                          <a:cs typeface="Times New Roman" pitchFamily="18" charset="0"/>
                        </a:rPr>
                        <a:t>Работники организаций социального обслуживания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958" marR="3295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1072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522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69137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+mn-lt"/>
                          <a:cs typeface="Times New Roman" pitchFamily="18" charset="0"/>
                        </a:rPr>
                        <a:t>Лица старше 60 лет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958" marR="3295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27362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13527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76294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+mn-lt"/>
                          <a:cs typeface="Times New Roman" pitchFamily="18" charset="0"/>
                        </a:rPr>
                        <a:t>Лица с хроническими заболеваниями, </a:t>
                      </a:r>
                      <a:br>
                        <a:rPr lang="ru-RU" sz="1200" b="0" dirty="0">
                          <a:effectLst/>
                          <a:latin typeface="+mn-lt"/>
                          <a:cs typeface="Times New Roman" pitchFamily="18" charset="0"/>
                        </a:rPr>
                      </a:br>
                      <a:r>
                        <a:rPr lang="ru-RU" sz="1200" b="0" dirty="0">
                          <a:effectLst/>
                          <a:latin typeface="+mn-lt"/>
                          <a:cs typeface="Times New Roman" pitchFamily="18" charset="0"/>
                        </a:rPr>
                        <a:t>в </a:t>
                      </a:r>
                      <a:r>
                        <a:rPr lang="ru-RU" sz="1200" b="0" dirty="0" err="1">
                          <a:effectLst/>
                          <a:latin typeface="+mn-lt"/>
                          <a:cs typeface="Times New Roman" pitchFamily="18" charset="0"/>
                        </a:rPr>
                        <a:t>т.ч</a:t>
                      </a:r>
                      <a:r>
                        <a:rPr lang="ru-RU" sz="1200" b="0" dirty="0">
                          <a:effectLst/>
                          <a:latin typeface="+mn-lt"/>
                          <a:cs typeface="Times New Roman" pitchFamily="18" charset="0"/>
                        </a:rPr>
                        <a:t>. заболеваниями лёгких, сердечно-сосудистыми заболеваниями, метаболическими нарушениями и ожирением </a:t>
                      </a:r>
                      <a:br>
                        <a:rPr lang="ru-RU" sz="1200" b="0" dirty="0">
                          <a:effectLst/>
                          <a:latin typeface="+mn-lt"/>
                          <a:cs typeface="Times New Roman" pitchFamily="18" charset="0"/>
                        </a:rPr>
                      </a:br>
                      <a:r>
                        <a:rPr lang="ru-RU" sz="1200" b="0" dirty="0">
                          <a:effectLst/>
                          <a:latin typeface="+mn-lt"/>
                          <a:cs typeface="Times New Roman" pitchFamily="18" charset="0"/>
                        </a:rPr>
                        <a:t>(моложе 60 лет)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958" marR="3295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3754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1897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25432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+mn-lt"/>
                          <a:cs typeface="Times New Roman" pitchFamily="18" charset="0"/>
                        </a:rPr>
                        <a:t>Работники организаций транспорта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958" marR="3295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846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293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65342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+mn-lt"/>
                          <a:cs typeface="Times New Roman" pitchFamily="18" charset="0"/>
                        </a:rPr>
                        <a:t>Работники предприятий промышленности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958" marR="3295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6850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3730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77365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+mn-lt"/>
                          <a:cs typeface="Times New Roman" pitchFamily="18" charset="0"/>
                        </a:rPr>
                        <a:t>Сотрудники правоохранительных органов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958" marR="3295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1033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496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+mn-lt"/>
                          <a:cs typeface="Times New Roman" pitchFamily="18" charset="0"/>
                        </a:rPr>
                        <a:t>Лица, подлежащие призыву на военную службу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958" marR="3295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451215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+mn-lt"/>
                          <a:cs typeface="Times New Roman" pitchFamily="18" charset="0"/>
                        </a:rPr>
                        <a:t>Работники сферы обслуживания (торговли, коммунальные службы, </a:t>
                      </a:r>
                      <a:r>
                        <a:rPr lang="ru-RU" sz="1200" b="0" dirty="0" err="1">
                          <a:effectLst/>
                          <a:latin typeface="+mn-lt"/>
                          <a:cs typeface="Times New Roman" pitchFamily="18" charset="0"/>
                        </a:rPr>
                        <a:t>общ.питание</a:t>
                      </a:r>
                      <a:r>
                        <a:rPr lang="ru-RU" sz="1200" b="0" dirty="0">
                          <a:effectLst/>
                          <a:latin typeface="+mn-lt"/>
                          <a:cs typeface="Times New Roman" pitchFamily="18" charset="0"/>
                        </a:rPr>
                        <a:t> и т.д.)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958" marR="3295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2283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1070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12416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+mn-lt"/>
                          <a:cs typeface="Times New Roman" pitchFamily="18" charset="0"/>
                        </a:rPr>
                        <a:t>Государственные, гражданские и муниципальные служащие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958" marR="3295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1059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646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35884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+mn-lt"/>
                          <a:cs typeface="Times New Roman" pitchFamily="18" charset="0"/>
                        </a:rPr>
                        <a:t>Студенты </a:t>
                      </a:r>
                      <a:r>
                        <a:rPr lang="ru-RU" sz="1200" b="0" dirty="0" err="1">
                          <a:effectLst/>
                          <a:latin typeface="+mn-lt"/>
                          <a:cs typeface="Times New Roman" pitchFamily="18" charset="0"/>
                        </a:rPr>
                        <a:t>ССУЗов</a:t>
                      </a:r>
                      <a:r>
                        <a:rPr lang="ru-RU" sz="1200" b="0" dirty="0"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br>
                        <a:rPr lang="ru-RU" sz="1200" b="0" dirty="0">
                          <a:effectLst/>
                          <a:latin typeface="+mn-lt"/>
                          <a:cs typeface="Times New Roman" pitchFamily="18" charset="0"/>
                        </a:rPr>
                      </a:br>
                      <a:r>
                        <a:rPr lang="ru-RU" sz="1200" b="0" dirty="0">
                          <a:effectLst/>
                          <a:latin typeface="+mn-lt"/>
                          <a:cs typeface="Times New Roman" pitchFamily="18" charset="0"/>
                        </a:rPr>
                        <a:t>и ВУЗов старше 18 лет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958" marR="3295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352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174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12527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+mn-lt"/>
                          <a:cs typeface="Times New Roman" pitchFamily="18" charset="0"/>
                        </a:rPr>
                        <a:t>Прочие группы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958" marR="3295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12762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5456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1694888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РОССТАТ">
      <a:dk1>
        <a:srgbClr val="222A35"/>
      </a:dk1>
      <a:lt1>
        <a:srgbClr val="FFFFFF"/>
      </a:lt1>
      <a:dk2>
        <a:srgbClr val="44546A"/>
      </a:dk2>
      <a:lt2>
        <a:srgbClr val="E7E6E6"/>
      </a:lt2>
      <a:accent1>
        <a:srgbClr val="1D4474"/>
      </a:accent1>
      <a:accent2>
        <a:srgbClr val="E1002B"/>
      </a:accent2>
      <a:accent3>
        <a:srgbClr val="FFC32E"/>
      </a:accent3>
      <a:accent4>
        <a:srgbClr val="4FAF4F"/>
      </a:accent4>
      <a:accent5>
        <a:srgbClr val="4A88D2"/>
      </a:accent5>
      <a:accent6>
        <a:srgbClr val="334286"/>
      </a:accent6>
      <a:hlink>
        <a:srgbClr val="0563C1"/>
      </a:hlink>
      <a:folHlink>
        <a:srgbClr val="954F72"/>
      </a:folHlink>
    </a:clrScheme>
    <a:fontScheme name="Другая 6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5463</TotalTime>
  <Words>156</Words>
  <Application>Microsoft Office PowerPoint</Application>
  <PresentationFormat>Произвольный</PresentationFormat>
  <Paragraphs>55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1_Тема Office</vt:lpstr>
      <vt:lpstr>ПОСТАВКА ВАКЦИНЫ И ВЫПОЛНЕНИЕ ПЛАНА ИММУНИЗАЦИИ ПРОТИВ COVID-19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DELL#0</dc:creator>
  <cp:lastModifiedBy>Ларионова Марина Геннадьевна</cp:lastModifiedBy>
  <cp:revision>417</cp:revision>
  <cp:lastPrinted>2020-10-21T09:39:18Z</cp:lastPrinted>
  <dcterms:created xsi:type="dcterms:W3CDTF">2020-10-01T12:55:46Z</dcterms:created>
  <dcterms:modified xsi:type="dcterms:W3CDTF">2021-03-17T06:04:06Z</dcterms:modified>
</cp:coreProperties>
</file>