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63" r:id="rId4"/>
    <p:sldId id="284" r:id="rId5"/>
    <p:sldId id="285" r:id="rId6"/>
    <p:sldId id="257" r:id="rId7"/>
    <p:sldId id="260" r:id="rId8"/>
    <p:sldId id="268" r:id="rId9"/>
    <p:sldId id="264" r:id="rId10"/>
    <p:sldId id="265" r:id="rId11"/>
    <p:sldId id="267" r:id="rId12"/>
    <p:sldId id="270" r:id="rId13"/>
    <p:sldId id="275" r:id="rId14"/>
    <p:sldId id="273" r:id="rId15"/>
    <p:sldId id="279" r:id="rId16"/>
    <p:sldId id="269" r:id="rId17"/>
    <p:sldId id="266" r:id="rId18"/>
    <p:sldId id="278" r:id="rId19"/>
    <p:sldId id="280" r:id="rId20"/>
    <p:sldId id="281" r:id="rId21"/>
    <p:sldId id="283" r:id="rId22"/>
    <p:sldId id="286" r:id="rId23"/>
    <p:sldId id="287" r:id="rId24"/>
    <p:sldId id="288" r:id="rId25"/>
    <p:sldId id="289" r:id="rId26"/>
    <p:sldId id="290" r:id="rId27"/>
    <p:sldId id="291" r:id="rId28"/>
    <p:sldId id="276" r:id="rId29"/>
    <p:sldId id="277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0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9D27A-CD48-4EDB-A5C0-20A7EE5C8F2A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771A-C1FE-4187-BF09-2387F94D47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275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9D27A-CD48-4EDB-A5C0-20A7EE5C8F2A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771A-C1FE-4187-BF09-2387F94D47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51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9D27A-CD48-4EDB-A5C0-20A7EE5C8F2A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771A-C1FE-4187-BF09-2387F94D47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620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9D27A-CD48-4EDB-A5C0-20A7EE5C8F2A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771A-C1FE-4187-BF09-2387F94D47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646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9D27A-CD48-4EDB-A5C0-20A7EE5C8F2A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771A-C1FE-4187-BF09-2387F94D47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911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9D27A-CD48-4EDB-A5C0-20A7EE5C8F2A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771A-C1FE-4187-BF09-2387F94D47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637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9D27A-CD48-4EDB-A5C0-20A7EE5C8F2A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771A-C1FE-4187-BF09-2387F94D47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617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9D27A-CD48-4EDB-A5C0-20A7EE5C8F2A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771A-C1FE-4187-BF09-2387F94D47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822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9D27A-CD48-4EDB-A5C0-20A7EE5C8F2A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771A-C1FE-4187-BF09-2387F94D47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85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9D27A-CD48-4EDB-A5C0-20A7EE5C8F2A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771A-C1FE-4187-BF09-2387F94D47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005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9D27A-CD48-4EDB-A5C0-20A7EE5C8F2A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771A-C1FE-4187-BF09-2387F94D47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903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9D27A-CD48-4EDB-A5C0-20A7EE5C8F2A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1771A-C1FE-4187-BF09-2387F94D47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790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uasitnikova@minpromtorg.permkrai.ru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36" y="370610"/>
            <a:ext cx="720080" cy="11521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1559" y="1628800"/>
            <a:ext cx="77048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Уведомительная регистрация коллективных договоров, соглашений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3137068"/>
            <a:ext cx="7560839" cy="338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15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3102" y="188640"/>
            <a:ext cx="8496944" cy="715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Уведомительная регистрация коллективных договоров, соглашений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9106" y="1052736"/>
            <a:ext cx="8424936" cy="5247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500"/>
              </a:lnSpc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кодекс РФ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статья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200"/>
              </a:lnSpc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промышленности, предпринимательства и торговли Пермского края от 16.05.2014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СЭД-03-01-08-153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ред. от 12.03.2021 № </a:t>
            </a:r>
            <a:r>
              <a:rPr lang="ru-RU" sz="2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03-01-03-25)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Административного регламента Министерства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промышленности 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торговли Пермского края по предоставлению государственной услуги по уведомительной регистрации коллективных договоров,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200"/>
              </a:lnSpc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государственной услуги составляет 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дней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дня представления соответствующих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2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подаются в течение 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дней со дня подписания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сторонами коллективного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200"/>
              </a:lnSpc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сотрудника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оказывающего услугу: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Ситникова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Юлия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Алексеевна, 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uasitnikova@minpromtorg.permkrai.ru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телефон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342)217-73-05 </a:t>
            </a:r>
          </a:p>
          <a:p>
            <a:pPr marL="342900" indent="-342900">
              <a:lnSpc>
                <a:spcPts val="2200"/>
              </a:lnSpc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2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посмотреть на сайте: </a:t>
            </a:r>
            <a:r>
              <a:rPr lang="en-US" sz="2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</a:t>
            </a:r>
            <a:r>
              <a:rPr lang="ru-RU" sz="2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minpromtorg.permkrai.ru.</a:t>
            </a:r>
            <a:endParaRPr lang="ru-RU" sz="24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3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5" y="1700278"/>
            <a:ext cx="8208912" cy="4452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200"/>
              </a:lnSpc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сопроводительное письмо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осуществлении уведомительной регистрации коллективного договора,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</a:t>
            </a: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200"/>
              </a:lnSpc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(три)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коллективного договора, соглашения со всеми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приложениями</a:t>
            </a: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100"/>
              </a:lnSpc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или копия решения общего собрания (конференции)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организации (в случае принятия на общем собрании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комиссии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случае принятия на заседании комиссии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об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коллективного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</a:t>
            </a: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разногласий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случае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недостижения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согласия сторон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200"/>
              </a:lnSpc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письмо-заключение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соответствующего отраслевого профсоюза (при наличии профсоюзной организации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77012" y="1196752"/>
            <a:ext cx="58459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Полный перечень документов по услуге: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60648"/>
            <a:ext cx="8352928" cy="71506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Уведомительная регистрация коллективных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 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25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4618" y="2060848"/>
            <a:ext cx="8424936" cy="4298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сопроводительное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осуществлении уведомительной регистрации соглашения (изменений, дополнений) (приложение 3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Административному регламенту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ts val="2000"/>
              </a:lnSpc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(три)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 (изменений, дополнений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разногласий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случае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недостижения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согласия сторон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 соглашения (изменений, дополнений) должны быть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пронумерованы, прошнурованы и скреплены печатью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указанием на оборотной стороне последнего листа количества прошитых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листов</a:t>
            </a:r>
          </a:p>
          <a:p>
            <a:pPr>
              <a:lnSpc>
                <a:spcPts val="2000"/>
              </a:lnSpc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титульном листе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 (изменений, дополнений) указываются дата принятия и срок его действия, полное наименование сторон, подлинные печати и подписи представителей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6626" y="237608"/>
            <a:ext cx="8280920" cy="625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Уведомительная регистрация соглашений 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территориальных, отраслевых, </a:t>
            </a:r>
            <a:r>
              <a:rPr lang="ru-RU" sz="24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доп.соглашений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231045"/>
            <a:ext cx="7710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Полный перечень документов по услуге 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(пункт 2.9.2.)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02451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8745" y="2060848"/>
            <a:ext cx="8280920" cy="3806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непредставление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или представление неполного перечня документов, указанных в пункте 2.9. Административного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регламента</a:t>
            </a: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 к оформлению документов, указанных </a:t>
            </a:r>
          </a:p>
          <a:p>
            <a:pPr>
              <a:lnSpc>
                <a:spcPts val="2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пункте 2.9 Административного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регламента</a:t>
            </a: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документов, имеющих подчистки либо приписки, зачеркнутые слова и иные неоговоренные исправления, а также документов, исполненных карандашом или имеющих повреждения, наличие которых не позволяет однозначно истолковать их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Заявителю отказывается в приеме документов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момента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поданных им документов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16632"/>
            <a:ext cx="8280920" cy="715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Уведомительная регистрация коллективных договоров, соглашений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2948" y="980722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Основанием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отказа в приеме документов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(пункт 2.12.)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553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96944" cy="1084982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lnSpc>
                <a:spcPts val="2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замечания к пакету документов (п. 2.9 Административного регламента по предоставлению государственной услуги по уведомительной регистрации коллективных договоров, соглашений)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0194" y="1290091"/>
            <a:ext cx="8488270" cy="5091237"/>
          </a:xfrm>
        </p:spPr>
        <p:txBody>
          <a:bodyPr>
            <a:normAutofit/>
          </a:bodyPr>
          <a:lstStyle/>
          <a:p>
            <a:pPr lvl="0">
              <a:lnSpc>
                <a:spcPts val="2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сопроводительное письмо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осуществлении уведомительной регистрации коллективного договора, соглашения </a:t>
            </a:r>
          </a:p>
          <a:p>
            <a:pPr lvl="0">
              <a:lnSpc>
                <a:spcPts val="2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коллективные договоры, приложения к ним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пронумерованы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прошнурованы и не скреплены печатью организации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указанием на оборотной стороне последнего листа количества прошитых листов</a:t>
            </a:r>
          </a:p>
          <a:p>
            <a:pPr lvl="0">
              <a:lnSpc>
                <a:spcPts val="2000"/>
              </a:lnSpc>
              <a:spcBef>
                <a:spcPts val="0"/>
              </a:spcBef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титульном листе коллективного договора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указываются дата принятия и срок его действия, не проставляются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печати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подписи представителей сторон</a:t>
            </a:r>
          </a:p>
          <a:p>
            <a:pPr>
              <a:lnSpc>
                <a:spcPts val="2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выписка или копия решения общего собрания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(конференции) работников организации об утверждении коллективного договора (в случае принятия на общем собрании)</a:t>
            </a:r>
          </a:p>
          <a:p>
            <a:pPr>
              <a:lnSpc>
                <a:spcPts val="2000"/>
              </a:lnSpc>
              <a:spcBef>
                <a:spcPts val="0"/>
              </a:spcBef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письмо - заключение соответствующего краевого отраслевого профсоюза 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(для организаций, в которых есть профсоюзная организация) (</a:t>
            </a:r>
            <a:r>
              <a:rPr lang="ru-RU" sz="20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«д» введен приказом Министерства промышленности, предпринимательства и торговли Пермского края от 24.05.2017 №СЭД-03-01-03-113)</a:t>
            </a:r>
          </a:p>
          <a:p>
            <a:pPr>
              <a:lnSpc>
                <a:spcPts val="2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срока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коллективных договоров на уведомительную регистрацию, установленного статьей 50 Трудового кодекса РФ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7046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424936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нарушений, допускаемых сторонами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коллективных договоров: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5516" y="908720"/>
            <a:ext cx="849694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некорректно указываются </a:t>
            </a:r>
            <a:r>
              <a:rPr lang="ru-RU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наименования и реквизиты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нормативных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правовых актов, на которые стороны ссылаются в тексте коллективных договоров, а также содержатся </a:t>
            </a:r>
            <a:r>
              <a:rPr lang="ru-RU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ссылки </a:t>
            </a:r>
            <a:r>
              <a:rPr lang="ru-RU" sz="2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редакции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кодекса РФ или иных НПА либо на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правовые акты, </a:t>
            </a:r>
            <a:r>
              <a:rPr lang="ru-RU" sz="2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утратившие силу</a:t>
            </a:r>
          </a:p>
          <a:p>
            <a:pPr algn="ctr">
              <a:lnSpc>
                <a:spcPts val="2000"/>
              </a:lnSpc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действия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принимаемых коллективных договоров превышает срок, определенный статьей 43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 РФ</a:t>
            </a:r>
          </a:p>
          <a:p>
            <a:pPr algn="ctr">
              <a:lnSpc>
                <a:spcPts val="2000"/>
              </a:lnSpc>
            </a:pP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некорректно </a:t>
            </a:r>
            <a:r>
              <a:rPr lang="ru-RU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разграничены </a:t>
            </a:r>
            <a:r>
              <a:rPr lang="ru-RU" sz="2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(определены</a:t>
            </a:r>
            <a:r>
              <a:rPr lang="ru-RU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случаи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принятие локальных нормативных актов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работодателя происходит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мнения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представительного органа работников, а когда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согласованию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представительным органом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(статьи 373, 374 и 376 ТК РФ).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учитывать, что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мнения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разные процедуры, которые, следовательно, имеют разные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последствия</a:t>
            </a: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отдельных коллективных договорах прописывается порядок принятия локальных нормативных актов работодателя на общем собрании работников организации (Правила внутреннего трудового распорядка, Положение об оплате труда и пр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.), тогда как 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статьями 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 372 ТК 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 иной порядок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38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496944" cy="5734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труда </a:t>
            </a:r>
          </a:p>
          <a:p>
            <a:pPr algn="ctr">
              <a:lnSpc>
                <a:spcPts val="2000"/>
              </a:lnSpc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сторонами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учитывается, что минимальный размер оплаты труда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Пермском крае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устанавливается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законом «О минимальном размере оплаты труда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>
              <a:lnSpc>
                <a:spcPts val="2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краевое соглашение «О минимальной заработной плате в Пермском крае»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утратило силу 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Решение Трехсторонней комиссии от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апреля 2018 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lnSpc>
                <a:spcPts val="2000"/>
              </a:lnSpc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минимального размера оплаты труда </a:t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включаются:</a:t>
            </a:r>
          </a:p>
          <a:p>
            <a:pPr algn="ctr">
              <a:lnSpc>
                <a:spcPts val="2000"/>
              </a:lnSpc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районные коэффициенты и процентные надбавки, начисляемые в связи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работой в местностях с особыми климатическими условиями, в том числе в районах Крайнего Севера и приравненных к ним местностях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Конституционного Суда РФ от 07.12.2017 N 38-П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lnSpc>
                <a:spcPts val="2000"/>
              </a:lnSpc>
            </a:pPr>
            <a:endParaRPr lang="ru-RU" sz="20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за сверхурочную работу, работу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ночное время, выходные и нерабочие праздничные дни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9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</a:t>
            </a:r>
            <a:r>
              <a:rPr lang="ru-RU" sz="19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 </a:t>
            </a:r>
            <a:r>
              <a:rPr lang="ru-RU" sz="19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от 11.04.2019 N </a:t>
            </a:r>
            <a:r>
              <a:rPr lang="ru-RU" sz="19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17-П</a:t>
            </a:r>
            <a:r>
              <a:rPr lang="ru-RU" sz="19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lnSpc>
                <a:spcPts val="2000"/>
              </a:lnSpc>
            </a:pPr>
            <a:endParaRPr lang="ru-RU" sz="19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оплата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доплата)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работы, выполняемой в порядке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совмещения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профессий (должностей)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(Постановление Конституционного Суда РФ от 16.12.2019 N 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40-П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238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496944" cy="6088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труда</a:t>
            </a:r>
          </a:p>
          <a:p>
            <a:pPr algn="ctr"/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18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статьи 134 Трудового кодекса РФ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предусматривается обязанность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работодателя производить </a:t>
            </a:r>
            <a:r>
              <a:rPr lang="ru-RU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индексацию заработной платы </a:t>
            </a:r>
            <a:r>
              <a:rPr lang="ru-RU" sz="2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ростом потребительских цен на товары и услуги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индексация заработной платы ставится в зависимость 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имеющихся у организации 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ts val="2000"/>
              </a:lnSpc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18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бюджетной сферы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индексируют заработную плату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порядке, установленном нормативными правовыми актами соответствующего уровня</a:t>
            </a:r>
          </a:p>
          <a:p>
            <a:pPr algn="ctr">
              <a:lnSpc>
                <a:spcPts val="2000"/>
              </a:lnSpc>
            </a:pP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18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внебюджетной сферы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индексируют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зарплату работников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порядке, который установлен в коллективном договоре, соглашении, локальных нормативных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актах</a:t>
            </a:r>
          </a:p>
          <a:p>
            <a:pPr algn="ctr">
              <a:lnSpc>
                <a:spcPts val="18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установленного порядка не может являться основанием для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непроведения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индексации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статьи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130, 134 ТК РФ; Определение Верховного Суда РФ от 08.04.2019 N 89-КГ18-14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lnSpc>
                <a:spcPts val="1800"/>
              </a:lnSpc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Работодатель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зависимости от конкретных обстоятельств, специфики своей деятельности и уровня платежеспособности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вправе определить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периодичность индексации, порядок расчета ее величины, перечень выплат, подлежащих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индексации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000"/>
              </a:lnSpc>
            </a:pP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704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496944" cy="6273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ts val="18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особое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сторон следует обратить на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разграничения понятий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«повышение»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 платы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«индексация»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платы </a:t>
            </a: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1800"/>
              </a:lnSpc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работодателя индексировать заработную плату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ростом потребительских цен на товары и услуги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 предусмотрена статьей 134 ТК РФ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время как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заработной платы является 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правом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которое он реализует с учетом своих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финансовых возможностей</a:t>
            </a: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18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законодательном уровне порядок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индексации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определен,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это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освобождает работодателя от обязанности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произвести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индексацию</a:t>
            </a:r>
          </a:p>
          <a:p>
            <a:pPr marL="342900" indent="-342900" algn="ctr">
              <a:lnSpc>
                <a:spcPts val="1800"/>
              </a:lnSpc>
              <a:buFont typeface="Wingdings" panose="05000000000000000000" pitchFamily="2" charset="2"/>
              <a:buChar char="§"/>
            </a:pP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18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календарного года, в течение которого Росстат фиксировал рост потребительских цен, а индексация заработной платы не проведена,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работодатель подлежит привлечению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ответственности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 зависимости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того, был им принят соответствующий акт или нет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(«Доклад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руководством по соблюдению обязательных требований, дающих разъяснение, какое поведение является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правомерным за 3 кв. 2017 года», утв.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Рострудом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000"/>
              </a:lnSpc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работодатель не соблюдает положения коллективного договора, соглашения, локальных нормативных актов об индексации зарплаты, его действия можно обжаловать в Государственную инспекцию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Пермском крае,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прокуратуру, а также в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513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850286"/>
            <a:ext cx="3384376" cy="244827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0742" y="137905"/>
            <a:ext cx="8424936" cy="60529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Верховный суд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:  когда дополнительные выплаты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коллективному договору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79135" y="1003910"/>
            <a:ext cx="4896543" cy="222112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коллективном договоре установили, что при увольнении в связи с выходом на пенсию работники с определенным стажем получают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вознаграждение</a:t>
            </a:r>
          </a:p>
          <a:p>
            <a:pPr>
              <a:lnSpc>
                <a:spcPts val="2000"/>
              </a:lnSpc>
            </a:pP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2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одному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сотрудников в выплатах отказали из-за отсутствия прибыли у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организации, он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обратился в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79914" y="3435788"/>
            <a:ext cx="4896542" cy="295465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СУДА:</a:t>
            </a:r>
          </a:p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выплаты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определены коллективным договором как обязательства по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социальным гарантиям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льготам </a:t>
            </a:r>
          </a:p>
          <a:p>
            <a:pPr>
              <a:lnSpc>
                <a:spcPts val="2000"/>
              </a:lnSpc>
            </a:pP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 оплаты труда они не входят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производственных результатов не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зависят</a:t>
            </a:r>
          </a:p>
          <a:p>
            <a:pPr>
              <a:lnSpc>
                <a:spcPts val="2000"/>
              </a:lnSpc>
            </a:pP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следовательно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работодатель обязан их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выплатить</a:t>
            </a:r>
            <a:endParaRPr lang="ru-RU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57200" y="3127802"/>
            <a:ext cx="65" cy="83099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3405645"/>
            <a:ext cx="3384376" cy="163121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Верховного Суда РФ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14.12.2020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64-КГ20-7-К9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5143948"/>
            <a:ext cx="3384376" cy="12464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ts val="18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организаций – обязательства работодателя финансового характера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согласовывать </a:t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учредителем</a:t>
            </a:r>
          </a:p>
        </p:txBody>
      </p:sp>
    </p:spTree>
    <p:extLst>
      <p:ext uri="{BB962C8B-B14F-4D97-AF65-F5344CB8AC3E}">
        <p14:creationId xmlns:p14="http://schemas.microsoft.com/office/powerpoint/2010/main" val="108800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64096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ts val="1800"/>
              </a:lnSpc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нарушение требований статьи 136 Трудового кодекса РФ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устанавливаются конкретные календарные даты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заработной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платы</a:t>
            </a: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1800"/>
              </a:lnSpc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учитывается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при возникновении у работника права на изменение оклада (тарифной ставки) в период нахождения его в отпуске или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его временной нетрудоспособности, выплата заработной платы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новых условий оплаты труда производится работнику независимо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даты окончания отпуска или временной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нетрудоспособности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000"/>
              </a:lnSpc>
            </a:pP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18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прописывается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 сертификации работ по охране труда,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тогда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Федеральным законом от 28 декабря 2013 г. № 426-ФЗ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специальной оценке условий труда» данный вид сертификации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предусмотрен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000"/>
              </a:lnSpc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18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устанавливается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обязанность работодателя проводить аттестацию рабочих мест, тогда как в соответствии со статьей 212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и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декабря 2013 г. № 426-ФЗ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специальной оценке условий труда»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 года обязанностью работодателя является проведение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специальной оценки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</a:p>
          <a:p>
            <a:pPr marL="342900" indent="-342900" algn="ctr">
              <a:lnSpc>
                <a:spcPts val="1800"/>
              </a:lnSpc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1800"/>
              </a:lnSpc>
              <a:buFont typeface="Wingdings" panose="05000000000000000000" pitchFamily="2" charset="2"/>
              <a:buChar char="§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применяется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некорректная формулировка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«занятых на тяжелых работах, работах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вредными и (или) опасными и иными особыми условиями труда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тогда как  гарантии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компенсации по результатам специальной оценки условий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 установлены ТК РФ работникам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занятым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работах с вредными и (или) опасными условиями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41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208912" cy="6042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нарушаются нормы, предусмотренные статьями 58, 59 и 79 Трудового кодекса РФ, регламентирующие правила заключения и расторжения срочных трудовых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</a:t>
            </a:r>
          </a:p>
          <a:p>
            <a:pPr algn="ctr">
              <a:lnSpc>
                <a:spcPts val="2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прописываются требования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наличии уважительных причин для расторжения трудового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 по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инициативе работника,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 числе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срочного)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требований статьи 391 Трудового кодекса РФ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ограничивается право работника на выбор способа разрешения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индивидуального трудового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спора, тогда как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вправе обратиться в суд, минуя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комиссию по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трудовым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спорам </a:t>
            </a:r>
            <a:endParaRPr lang="ru-RU" sz="20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нарушение статьи 128 Трудового кодекса РФ, определяющей порядок предоставления отпуска без сохранения заработной платы,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сторонами не учитывается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законодателем четко определены случаи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работнику по его письменному заявлению отпуск без сохранения заработной платы установленной продолжительности предоставляется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обязательном порядке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Кроме того,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сторонами произвольно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сокращается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категорий работников, которым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обязательном порядке предоставляется такой отпуск или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предусматривается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предоставление такого отпуска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меньшей 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продолжительности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22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1960" y="408243"/>
            <a:ext cx="4536504" cy="2657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коллективных договорах, правилах внутреннего трудового распорядка, регламентирующих обязанности работодателя по ведению и хранению трудовых книжек работников, не учитываются изменения законодательства в части формирования сведений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деятельности работников в электронном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60648"/>
            <a:ext cx="3744416" cy="295232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9552" y="3573016"/>
            <a:ext cx="7920880" cy="2657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 сторонам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ts val="2000"/>
              </a:lnSpc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000"/>
              </a:lnSpc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со статьей 65 Трудового кодекса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 «трудовая книжка» заменить словами «трудовая книжка и (или) сведения о трудовой деятельности, за исключением случаев, если трудовой договор заключается впервые», слова «страховое свидетельство государственного пенсионного страхования» заменить словами «документ, подтверждающий регистрацию в системе индивидуального (персонифицированного) учета, в том числе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форме электронного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документа»</a:t>
            </a:r>
          </a:p>
        </p:txBody>
      </p:sp>
    </p:spTree>
    <p:extLst>
      <p:ext uri="{BB962C8B-B14F-4D97-AF65-F5344CB8AC3E}">
        <p14:creationId xmlns:p14="http://schemas.microsoft.com/office/powerpoint/2010/main" val="1232726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6632"/>
            <a:ext cx="8280920" cy="41960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сторонами прописываются положения о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работе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предусмотренной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Уставом организации,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трудового распорядка,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должностными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обязанностями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</a:t>
            </a:r>
          </a:p>
          <a:p>
            <a:pPr algn="ctr">
              <a:lnSpc>
                <a:spcPts val="2000"/>
              </a:lnSpc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 в коллективных договорах понятие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«работодатель» </a:t>
            </a:r>
          </a:p>
          <a:p>
            <a:pPr algn="ctr">
              <a:lnSpc>
                <a:spcPts val="2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заменяется формулировками «администрация», «администрация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коллектива», «администрация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«администрация школы»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000"/>
              </a:lnSpc>
            </a:pP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ситуация!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коллективный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подписывается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имени работников председателем совета трудового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коллектива либо представителем работников –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по всему тексту коллективного договора применяются понятия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первичной профсоюзной организации»,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члены профсоюза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прописаны целые разделы, регламентирующие права, обязанности и гарантии  профсоюзной организации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4312652"/>
            <a:ext cx="8568952" cy="2144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правотворчество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определяя, что является нарушением трудовой дисциплины, прописывают такие позиции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как «праздность на работе без уважительных причин, потребление жевательной резинки, приставание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другому работнику…»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(коллективный договор учреждения культуры)</a:t>
            </a: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копирования текста!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титульном листе обозначено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 наименование организации, а в тексте договора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упоминается совершенно другая организация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216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8640960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728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88640"/>
            <a:ext cx="8496944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23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548680"/>
            <a:ext cx="8424936" cy="3683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переписывание в коллективный договор, соглашение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статей Трудового кодекса РФ или положений иных нормативных правовых актов, при этом </a:t>
            </a: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произвольное, выборочное или самостоятельная трактовка той или иной статьи,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недопустимо</a:t>
            </a: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коллективного договора или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 сторонами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учитываются положения федеральных, региональных и территориальных отраслевых соглашений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000"/>
              </a:lnSpc>
            </a:pPr>
            <a:endParaRPr lang="ru-RU" sz="2000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принимая решение о продлении срока действия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коллективного договора или соглашения, сторонами не проводится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 содержания (текста документа)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предмет соответствия законодательству с учетом изменений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536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8663608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4772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8712968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525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8820472" cy="687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269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859160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8663608" cy="636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4197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8820472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3080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8735616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576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8784976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5169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6632"/>
            <a:ext cx="8568952" cy="633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8051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424936" cy="5837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заключении необходимо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отметить: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ts val="2000"/>
              </a:lnSpc>
            </a:pP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разработке проекта коллективного договора сторонам необходимо исключать формальный подход, а именно, нужно четко определять цель и задачи коллективного договора для организации (предприятия) с учетом отраслевой специфики (отраслевых особенностей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</a:p>
          <a:p>
            <a:pPr algn="ctr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 проекта коллективного договора приказом работодателя (руководителя организации, предприятия) необходимо создание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комиссии,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которой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желательно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включить представителей юридической службы, службы охраны труда, финансовой и кадровой службы. Задача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 качественный проект коллективного договора, соответствующий всем нормам и требованиям действующего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законодательства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задача отраслевых профсоюзов заключается в том, чтобы помочь сторонам подготовить качественный проект коллективного договора, соответствующий всем нормам и требованиям трудового законодательства с учетом действующих федеральных и краевых отраслевых соглашений, территориальных соглашений, а также действующего Трехстороннего соглашения о взаимодействии в области социально-трудовых отношений в Пермском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</a:t>
            </a:r>
          </a:p>
        </p:txBody>
      </p:sp>
    </p:spTree>
    <p:extLst>
      <p:ext uri="{BB962C8B-B14F-4D97-AF65-F5344CB8AC3E}">
        <p14:creationId xmlns:p14="http://schemas.microsoft.com/office/powerpoint/2010/main" val="5191265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1268760"/>
            <a:ext cx="63367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924944"/>
            <a:ext cx="7059780" cy="273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7005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2820</TotalTime>
  <Words>700</Words>
  <Application>Microsoft Office PowerPoint</Application>
  <PresentationFormat>Экран (4:3)</PresentationFormat>
  <Paragraphs>142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замечания к пакету документов (п. 2.9 Административного регламента по предоставлению государственной услуги по уведомительной регистрации коллективных договоров, соглашений)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Уведомительная регистрация коллективных договоров, соглашений</dc:title>
  <dc:creator>Ситникова Юлия Алексеевна</dc:creator>
  <cp:lastModifiedBy>Новицкая Светлана Анатольевна</cp:lastModifiedBy>
  <cp:revision>94</cp:revision>
  <dcterms:created xsi:type="dcterms:W3CDTF">2020-03-16T04:43:46Z</dcterms:created>
  <dcterms:modified xsi:type="dcterms:W3CDTF">2021-03-17T08:03:30Z</dcterms:modified>
</cp:coreProperties>
</file>