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332" r:id="rId2"/>
    <p:sldId id="325" r:id="rId3"/>
    <p:sldId id="359" r:id="rId4"/>
    <p:sldId id="322" r:id="rId5"/>
    <p:sldId id="369" r:id="rId6"/>
    <p:sldId id="370" r:id="rId7"/>
    <p:sldId id="323" r:id="rId8"/>
    <p:sldId id="373" r:id="rId9"/>
    <p:sldId id="371" r:id="rId10"/>
    <p:sldId id="372" r:id="rId11"/>
    <p:sldId id="331" r:id="rId12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709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orient="horz" pos="4065" userDrawn="1">
          <p15:clr>
            <a:srgbClr val="A4A3A4"/>
          </p15:clr>
        </p15:guide>
        <p15:guide id="7" orient="horz" pos="890" userDrawn="1">
          <p15:clr>
            <a:srgbClr val="A4A3A4"/>
          </p15:clr>
        </p15:guide>
        <p15:guide id="8" orient="horz" pos="3157">
          <p15:clr>
            <a:srgbClr val="A4A3A4"/>
          </p15:clr>
        </p15:guide>
        <p15:guide id="9" orient="horz" pos="2078">
          <p15:clr>
            <a:srgbClr val="A4A3A4"/>
          </p15:clr>
        </p15:guide>
        <p15:guide id="10" orient="horz" pos="4044">
          <p15:clr>
            <a:srgbClr val="A4A3A4"/>
          </p15:clr>
        </p15:guide>
        <p15:guide id="11" orient="horz" pos="695">
          <p15:clr>
            <a:srgbClr val="A4A3A4"/>
          </p15:clr>
        </p15:guide>
        <p15:guide id="12" pos="7387">
          <p15:clr>
            <a:srgbClr val="A4A3A4"/>
          </p15:clr>
        </p15:guide>
        <p15:guide id="13" pos="398">
          <p15:clr>
            <a:srgbClr val="A4A3A4"/>
          </p15:clr>
        </p15:guide>
        <p15:guide id="14" pos="38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DFE"/>
    <a:srgbClr val="0B5587"/>
    <a:srgbClr val="D43549"/>
    <a:srgbClr val="ECF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5859" autoAdjust="0"/>
  </p:normalViewPr>
  <p:slideViewPr>
    <p:cSldViewPr snapToGrid="0" showGuides="1">
      <p:cViewPr varScale="1">
        <p:scale>
          <a:sx n="83" d="100"/>
          <a:sy n="83" d="100"/>
        </p:scale>
        <p:origin x="629" y="67"/>
      </p:cViewPr>
      <p:guideLst>
        <p:guide orient="horz" pos="2160"/>
        <p:guide pos="3840"/>
        <p:guide orient="horz" pos="709"/>
        <p:guide pos="211"/>
        <p:guide pos="7469"/>
        <p:guide orient="horz" pos="4065"/>
        <p:guide orient="horz" pos="890"/>
        <p:guide orient="horz" pos="3157"/>
        <p:guide orient="horz" pos="2078"/>
        <p:guide orient="horz" pos="4044"/>
        <p:guide orient="horz" pos="695"/>
        <p:guide pos="7387"/>
        <p:guide pos="398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60" cy="493634"/>
          </a:xfrm>
          <a:prstGeom prst="rect">
            <a:avLst/>
          </a:prstGeom>
        </p:spPr>
        <p:txBody>
          <a:bodyPr vert="horz" lIns="90975" tIns="45488" rIns="90975" bIns="4548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60" cy="493634"/>
          </a:xfrm>
          <a:prstGeom prst="rect">
            <a:avLst/>
          </a:prstGeom>
        </p:spPr>
        <p:txBody>
          <a:bodyPr vert="horz" lIns="90975" tIns="45488" rIns="90975" bIns="45488" rtlCol="0"/>
          <a:lstStyle>
            <a:lvl1pPr algn="r">
              <a:defRPr sz="1200"/>
            </a:lvl1pPr>
          </a:lstStyle>
          <a:p>
            <a:fld id="{01967C2F-1CE1-446F-B315-517E1AE998D8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7316"/>
            <a:ext cx="2945660" cy="493634"/>
          </a:xfrm>
          <a:prstGeom prst="rect">
            <a:avLst/>
          </a:prstGeom>
        </p:spPr>
        <p:txBody>
          <a:bodyPr vert="horz" lIns="90975" tIns="45488" rIns="90975" bIns="4548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377316"/>
            <a:ext cx="2945660" cy="493634"/>
          </a:xfrm>
          <a:prstGeom prst="rect">
            <a:avLst/>
          </a:prstGeom>
        </p:spPr>
        <p:txBody>
          <a:bodyPr vert="horz" lIns="90975" tIns="45488" rIns="90975" bIns="45488" rtlCol="0" anchor="b"/>
          <a:lstStyle>
            <a:lvl1pPr algn="r">
              <a:defRPr sz="1200"/>
            </a:lvl1pPr>
          </a:lstStyle>
          <a:p>
            <a:fld id="{AF29BAA9-4F5E-4551-98BF-601F65C4C9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2648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60" cy="493634"/>
          </a:xfrm>
          <a:prstGeom prst="rect">
            <a:avLst/>
          </a:prstGeom>
        </p:spPr>
        <p:txBody>
          <a:bodyPr vert="horz" lIns="90975" tIns="45488" rIns="90975" bIns="4548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60" cy="493634"/>
          </a:xfrm>
          <a:prstGeom prst="rect">
            <a:avLst/>
          </a:prstGeom>
        </p:spPr>
        <p:txBody>
          <a:bodyPr vert="horz" lIns="90975" tIns="45488" rIns="90975" bIns="45488" rtlCol="0"/>
          <a:lstStyle>
            <a:lvl1pPr algn="r">
              <a:defRPr sz="1200"/>
            </a:lvl1pPr>
          </a:lstStyle>
          <a:p>
            <a:fld id="{C2653AFC-A1F9-4D5E-849E-91E86714D300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75" tIns="45488" rIns="90975" bIns="4548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9517"/>
            <a:ext cx="5438140" cy="4442699"/>
          </a:xfrm>
          <a:prstGeom prst="rect">
            <a:avLst/>
          </a:prstGeom>
        </p:spPr>
        <p:txBody>
          <a:bodyPr vert="horz" lIns="90975" tIns="45488" rIns="90975" bIns="4548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7316"/>
            <a:ext cx="2945660" cy="493634"/>
          </a:xfrm>
          <a:prstGeom prst="rect">
            <a:avLst/>
          </a:prstGeom>
        </p:spPr>
        <p:txBody>
          <a:bodyPr vert="horz" lIns="90975" tIns="45488" rIns="90975" bIns="4548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6"/>
            <a:ext cx="2945660" cy="493634"/>
          </a:xfrm>
          <a:prstGeom prst="rect">
            <a:avLst/>
          </a:prstGeom>
        </p:spPr>
        <p:txBody>
          <a:bodyPr vert="horz" lIns="90975" tIns="45488" rIns="90975" bIns="45488" rtlCol="0" anchor="b"/>
          <a:lstStyle>
            <a:lvl1pPr algn="r">
              <a:defRPr sz="1200"/>
            </a:lvl1pPr>
          </a:lstStyle>
          <a:p>
            <a:fld id="{36A7BA03-392C-48BF-8BFF-63B2952F25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6650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47D9C-4B03-4670-9FEF-05085DD9410C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3654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47D9C-4B03-4670-9FEF-05085DD9410C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8871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47D9C-4B03-4670-9FEF-05085DD9410C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3933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47D9C-4B03-4670-9FEF-05085DD9410C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338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47D9C-4B03-4670-9FEF-05085DD9410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100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E52BC-FA13-DF86-7134-7F01E67F3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1345447-1A03-1D57-1471-180CAE0A4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E9AF060-648A-5521-DA6D-B0807AE33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A8F228-021D-5FA2-F2FA-5177CA5A92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647D9C-4B03-4670-9FEF-05085DD9410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338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47D9C-4B03-4670-9FEF-05085DD9410C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867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47D9C-4B03-4670-9FEF-05085DD9410C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2904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468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989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43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588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1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797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872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65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09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358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3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4E847-909E-4C4E-BCF2-533CAF968BCC}" type="datetimeFigureOut">
              <a:rPr lang="ru-RU" smtClean="0"/>
              <a:pPr/>
              <a:t>чт 02.04.26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DFE1A-437A-4745-B167-E06EA02F28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66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19.jpe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3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2.tiff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9.jpe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tiff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19.jpeg"/><Relationship Id="rId21" Type="http://schemas.openxmlformats.org/officeDocument/2006/relationships/image" Target="../media/image56.jpe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hyperlink" Target="mailto:tmv@rce-perm.ru" TargetMode="Externa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jpeg"/><Relationship Id="rId19" Type="http://schemas.openxmlformats.org/officeDocument/2006/relationships/image" Target="../media/image16.png"/><Relationship Id="rId4" Type="http://schemas.openxmlformats.org/officeDocument/2006/relationships/image" Target="../media/image1.png"/><Relationship Id="rId9" Type="http://schemas.openxmlformats.org/officeDocument/2006/relationships/image" Target="../media/image6.jpe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46FA55-CEBD-B348-AE89-585E8DD9541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584" y="5502910"/>
            <a:ext cx="354778" cy="354778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442B3DE-0D00-1A49-BC44-68F4125672FD}"/>
              </a:ext>
            </a:extLst>
          </p:cNvPr>
          <p:cNvCxnSpPr/>
          <p:nvPr/>
        </p:nvCxnSpPr>
        <p:spPr>
          <a:xfrm>
            <a:off x="1629510" y="5885085"/>
            <a:ext cx="855783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0F8D176-6C27-644C-818C-2610234BD80A}"/>
              </a:ext>
            </a:extLst>
          </p:cNvPr>
          <p:cNvCxnSpPr/>
          <p:nvPr/>
        </p:nvCxnSpPr>
        <p:spPr>
          <a:xfrm>
            <a:off x="2227386" y="5852907"/>
            <a:ext cx="62132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AE2EBB-FD3B-D145-868C-78516179F4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4241" y="5399524"/>
            <a:ext cx="493470" cy="484617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5955B5B-316C-9042-A6B3-0FAE48B397CE}"/>
              </a:ext>
            </a:extLst>
          </p:cNvPr>
          <p:cNvCxnSpPr/>
          <p:nvPr/>
        </p:nvCxnSpPr>
        <p:spPr>
          <a:xfrm>
            <a:off x="2836985" y="5708689"/>
            <a:ext cx="62132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A4209E-2F7F-0F47-AAE4-8E179B6992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2930772" y="5806066"/>
            <a:ext cx="468447" cy="78074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2247BD1-78A6-4543-B06C-291AC769B6E5}"/>
              </a:ext>
            </a:extLst>
          </p:cNvPr>
          <p:cNvCxnSpPr/>
          <p:nvPr/>
        </p:nvCxnSpPr>
        <p:spPr>
          <a:xfrm>
            <a:off x="3458307" y="5899249"/>
            <a:ext cx="785448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EB0F24-04D8-424A-A46A-A477670A63A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531" y="5270322"/>
            <a:ext cx="420605" cy="4206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A75536A-445B-0F46-81C7-B5C4E71DDAA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9392" y="5497125"/>
            <a:ext cx="409429" cy="406087"/>
          </a:xfrm>
          <a:prstGeom prst="rect">
            <a:avLst/>
          </a:prstGeom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620B0F5-ED2A-FC47-A99D-F10DA56F8B54}"/>
              </a:ext>
            </a:extLst>
          </p:cNvPr>
          <p:cNvCxnSpPr/>
          <p:nvPr/>
        </p:nvCxnSpPr>
        <p:spPr>
          <a:xfrm>
            <a:off x="4113335" y="5822989"/>
            <a:ext cx="411040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0B8EB71-25A9-7B42-9130-82AB8EBE9C4D}"/>
              </a:ext>
            </a:extLst>
          </p:cNvPr>
          <p:cNvCxnSpPr/>
          <p:nvPr/>
        </p:nvCxnSpPr>
        <p:spPr>
          <a:xfrm>
            <a:off x="4627686" y="5689639"/>
            <a:ext cx="407153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06BBC3A-DBC2-2943-94FB-EC531F4795E8}"/>
              </a:ext>
            </a:extLst>
          </p:cNvPr>
          <p:cNvCxnSpPr/>
          <p:nvPr/>
        </p:nvCxnSpPr>
        <p:spPr>
          <a:xfrm>
            <a:off x="5788434" y="5712933"/>
            <a:ext cx="753595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9E5F1140-47CF-E646-B5DE-713FD14E1468}"/>
              </a:ext>
            </a:extLst>
          </p:cNvPr>
          <p:cNvCxnSpPr/>
          <p:nvPr/>
        </p:nvCxnSpPr>
        <p:spPr>
          <a:xfrm>
            <a:off x="6396913" y="5760315"/>
            <a:ext cx="88971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21D719A-4C9C-6342-B0F4-54F31713F3EA}"/>
              </a:ext>
            </a:extLst>
          </p:cNvPr>
          <p:cNvCxnSpPr/>
          <p:nvPr/>
        </p:nvCxnSpPr>
        <p:spPr>
          <a:xfrm>
            <a:off x="7216064" y="5893665"/>
            <a:ext cx="753595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35E2EBA1-3079-634F-9B77-48F0AD6EAC22}"/>
              </a:ext>
            </a:extLst>
          </p:cNvPr>
          <p:cNvCxnSpPr/>
          <p:nvPr/>
        </p:nvCxnSpPr>
        <p:spPr>
          <a:xfrm>
            <a:off x="7969658" y="5710735"/>
            <a:ext cx="86954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849F874-B6A7-2249-9DEB-951A60791B2E}"/>
              </a:ext>
            </a:extLst>
          </p:cNvPr>
          <p:cNvCxnSpPr/>
          <p:nvPr/>
        </p:nvCxnSpPr>
        <p:spPr>
          <a:xfrm>
            <a:off x="8711488" y="5760315"/>
            <a:ext cx="20391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5CF6ACC-903A-2842-9214-85B5B6BE8C60}"/>
              </a:ext>
            </a:extLst>
          </p:cNvPr>
          <p:cNvCxnSpPr/>
          <p:nvPr/>
        </p:nvCxnSpPr>
        <p:spPr>
          <a:xfrm>
            <a:off x="9435388" y="5822989"/>
            <a:ext cx="22296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5574787-7669-1343-B537-27A8A6E88061}"/>
              </a:ext>
            </a:extLst>
          </p:cNvPr>
          <p:cNvCxnSpPr/>
          <p:nvPr/>
        </p:nvCxnSpPr>
        <p:spPr>
          <a:xfrm>
            <a:off x="8813445" y="5893665"/>
            <a:ext cx="733425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B62B3F8C-A66F-FD48-972C-3F2340C115CF}"/>
              </a:ext>
            </a:extLst>
          </p:cNvPr>
          <p:cNvCxnSpPr/>
          <p:nvPr/>
        </p:nvCxnSpPr>
        <p:spPr>
          <a:xfrm>
            <a:off x="9537345" y="5726459"/>
            <a:ext cx="733425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12F3AE8F-E8E9-E043-9E2E-C3D532AFF1DD}"/>
              </a:ext>
            </a:extLst>
          </p:cNvPr>
          <p:cNvCxnSpPr/>
          <p:nvPr/>
        </p:nvCxnSpPr>
        <p:spPr>
          <a:xfrm>
            <a:off x="1612544" y="5988915"/>
            <a:ext cx="8770788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4FDBCFA-DB05-AD4A-86B6-430B3F3D29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131422" y="5815591"/>
            <a:ext cx="468447" cy="780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1C68732-25E6-9546-B96F-14E7020C32A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748338" y="5803801"/>
            <a:ext cx="477030" cy="6180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43667DF-722F-1F48-A8E3-C391AD0AF51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200774" y="5806669"/>
            <a:ext cx="448728" cy="6370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D57FD0E-492A-7E48-B71E-3ED37FD844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624636" y="5806669"/>
            <a:ext cx="448728" cy="6370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48F5DAD-F928-2048-8C8D-B8A7271A477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048770" y="5806667"/>
            <a:ext cx="106886" cy="68467"/>
          </a:xfrm>
          <a:prstGeom prst="rect">
            <a:avLst/>
          </a:prstGeom>
          <a:ln>
            <a:noFill/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021A535-BB71-0947-98B0-7D6AA94D4403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0438" y="5459643"/>
            <a:ext cx="418338" cy="418338"/>
          </a:xfrm>
          <a:prstGeom prst="rect">
            <a:avLst/>
          </a:prstGeom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2ED3CB63-5831-1E4C-91A0-2422F15371C5}"/>
              </a:ext>
            </a:extLst>
          </p:cNvPr>
          <p:cNvCxnSpPr/>
          <p:nvPr/>
        </p:nvCxnSpPr>
        <p:spPr>
          <a:xfrm>
            <a:off x="5034839" y="5884140"/>
            <a:ext cx="632537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7743AF17-9E9D-DC4F-99CE-16DD69DA2CB4}"/>
              </a:ext>
            </a:extLst>
          </p:cNvPr>
          <p:cNvGrpSpPr/>
          <p:nvPr/>
        </p:nvGrpSpPr>
        <p:grpSpPr>
          <a:xfrm>
            <a:off x="5148918" y="5492758"/>
            <a:ext cx="467873" cy="398118"/>
            <a:chOff x="3554028" y="5510149"/>
            <a:chExt cx="441912" cy="376027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4BFF0340-31FD-4348-9441-44372C50A4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1671" b="-1"/>
            <a:stretch/>
          </p:blipFill>
          <p:spPr>
            <a:xfrm>
              <a:off x="3554028" y="5519738"/>
              <a:ext cx="441912" cy="366438"/>
            </a:xfrm>
            <a:prstGeom prst="rect">
              <a:avLst/>
            </a:prstGeom>
          </p:spPr>
        </p:pic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113FB7D1-7F3A-7A43-B13B-EB6D435A9966}"/>
                </a:ext>
              </a:extLst>
            </p:cNvPr>
            <p:cNvSpPr/>
            <p:nvPr/>
          </p:nvSpPr>
          <p:spPr>
            <a:xfrm>
              <a:off x="3793971" y="5510149"/>
              <a:ext cx="201969" cy="680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82545FF-A53C-FB44-BC81-F5CCF945F9F6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130" y="5485810"/>
            <a:ext cx="416125" cy="41612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817A082-1067-8F48-B924-FB94BB074A68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9494" y="5290903"/>
            <a:ext cx="449124" cy="44912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6027701-E4F8-F043-8D98-7656E8424E3A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0665" y="5330015"/>
            <a:ext cx="539285" cy="34008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9718E88-C15B-9240-A09E-65FEC321BC16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691" y="5305926"/>
            <a:ext cx="431173" cy="435127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C4845FE-21AF-A241-88A8-DBCAD4BF64B3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8354" y="5262144"/>
            <a:ext cx="413335" cy="41333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1177107-D3EE-CF41-9983-0379E4BBCB1B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2040" y="5407391"/>
            <a:ext cx="387683" cy="388474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B98D40D-3C7A-5140-92B8-9E905C08E650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8584" y="5295725"/>
            <a:ext cx="383077" cy="35962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C8E0382-CECE-1241-934F-EBE08F85C051}"/>
              </a:ext>
            </a:extLst>
          </p:cNvPr>
          <p:cNvSpPr txBox="1"/>
          <p:nvPr/>
        </p:nvSpPr>
        <p:spPr>
          <a:xfrm>
            <a:off x="1874083" y="2407663"/>
            <a:ext cx="85654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B5587"/>
                </a:solidFill>
                <a:latin typeface="+mj-lt"/>
              </a:rPr>
              <a:t>Национальный проект </a:t>
            </a:r>
          </a:p>
          <a:p>
            <a:pPr algn="ctr"/>
            <a:r>
              <a:rPr lang="ru-RU" sz="2000" b="1" dirty="0">
                <a:solidFill>
                  <a:srgbClr val="0B5587"/>
                </a:solidFill>
                <a:latin typeface="+mj-lt"/>
              </a:rPr>
              <a:t>«Эффективная и конкурентная экономика»</a:t>
            </a:r>
          </a:p>
          <a:p>
            <a:pPr algn="ctr"/>
            <a:endParaRPr lang="ru-RU" sz="2000" b="1" dirty="0">
              <a:solidFill>
                <a:srgbClr val="0B5587"/>
              </a:solidFill>
              <a:latin typeface="+mj-lt"/>
            </a:endParaRPr>
          </a:p>
          <a:p>
            <a:pPr algn="ctr"/>
            <a:r>
              <a:rPr lang="ru-RU" sz="2000" b="1" dirty="0">
                <a:solidFill>
                  <a:srgbClr val="0B5587"/>
                </a:solidFill>
                <a:latin typeface="+mj-lt"/>
              </a:rPr>
              <a:t> Федеральный проект «Производительность труда»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E547850-992D-4D49-953C-154B49258BE4}"/>
              </a:ext>
            </a:extLst>
          </p:cNvPr>
          <p:cNvSpPr txBox="1"/>
          <p:nvPr/>
        </p:nvSpPr>
        <p:spPr>
          <a:xfrm>
            <a:off x="5458962" y="6237804"/>
            <a:ext cx="2185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Пермь, 2026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8F5B04-AB85-7777-4B64-A1BB1F0F5CF1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1433" y="128807"/>
            <a:ext cx="502301" cy="94181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0EC8618-A2FA-258B-CA15-335A4D59953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1" y="272225"/>
            <a:ext cx="1358208" cy="966148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4B5507A6-AFA1-441E-A5FC-5F4DD20322B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508" y="260691"/>
            <a:ext cx="1021111" cy="102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243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/>
          <p:cNvSpPr txBox="1">
            <a:spLocks/>
          </p:cNvSpPr>
          <p:nvPr/>
        </p:nvSpPr>
        <p:spPr>
          <a:xfrm>
            <a:off x="1840902" y="292863"/>
            <a:ext cx="9939647" cy="545452"/>
          </a:xfrm>
          <a:prstGeom prst="rect">
            <a:avLst/>
          </a:prstGeom>
        </p:spPr>
        <p:txBody>
          <a:bodyPr lIns="91436" tIns="45718" rIns="91436" bIns="45718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+mj-cs"/>
              </a:rPr>
              <a:t>Критерии для участие в проекте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76DECF6-CC35-7E40-A8CE-01A36449A472}"/>
              </a:ext>
            </a:extLst>
          </p:cNvPr>
          <p:cNvSpPr/>
          <p:nvPr/>
        </p:nvSpPr>
        <p:spPr>
          <a:xfrm>
            <a:off x="2094373" y="2032082"/>
            <a:ext cx="1634276" cy="24147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69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CB31371-C553-624E-9E5C-DE4769B38792}"/>
              </a:ext>
            </a:extLst>
          </p:cNvPr>
          <p:cNvSpPr/>
          <p:nvPr/>
        </p:nvSpPr>
        <p:spPr>
          <a:xfrm>
            <a:off x="567781" y="1498463"/>
            <a:ext cx="52308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125"/>
              </a:lnSpc>
            </a:pPr>
            <a:endParaRPr lang="ru-RU" sz="1600" dirty="0">
              <a:solidFill>
                <a:srgbClr val="282828"/>
              </a:solidFill>
              <a:latin typeface="PermianSansTypeface"/>
            </a:endParaRPr>
          </a:p>
          <a:p>
            <a:pPr algn="ctr">
              <a:lnSpc>
                <a:spcPts val="1125"/>
              </a:lnSpc>
            </a:pPr>
            <a:endParaRPr lang="ru-RU" sz="1400" b="1" dirty="0">
              <a:solidFill>
                <a:srgbClr val="282828"/>
              </a:solidFill>
              <a:latin typeface="PermianSansTypeface"/>
            </a:endParaRPr>
          </a:p>
          <a:p>
            <a:pPr marL="128588" indent="-128588" algn="just">
              <a:lnSpc>
                <a:spcPts val="1725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B5587"/>
                </a:solidFill>
              </a:rPr>
              <a:t>Выручка от 400 млн. руб. без НДС</a:t>
            </a:r>
          </a:p>
          <a:p>
            <a:pPr marL="128588" indent="-128588" algn="just">
              <a:lnSpc>
                <a:spcPts val="1725"/>
              </a:lnSpc>
              <a:buFont typeface="Arial" panose="020B0604020202020204" pitchFamily="34" charset="0"/>
              <a:buChar char="•"/>
            </a:pPr>
            <a:endParaRPr lang="ru-RU" sz="1600" b="1" dirty="0">
              <a:solidFill>
                <a:srgbClr val="0B5587"/>
              </a:solidFill>
            </a:endParaRPr>
          </a:p>
          <a:p>
            <a:pPr marL="128588" indent="-128588">
              <a:lnSpc>
                <a:spcPts val="1725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B5587"/>
                </a:solidFill>
              </a:rPr>
              <a:t>Деятельность предприятия входит в состав приоритетных отраслей экономики</a:t>
            </a:r>
          </a:p>
          <a:p>
            <a:pPr marL="128588" indent="-128588" algn="just">
              <a:lnSpc>
                <a:spcPts val="1725"/>
              </a:lnSpc>
              <a:buFont typeface="Arial" panose="020B0604020202020204" pitchFamily="34" charset="0"/>
              <a:buChar char="•"/>
            </a:pPr>
            <a:endParaRPr lang="ru-RU" sz="1600" b="1" dirty="0">
              <a:solidFill>
                <a:srgbClr val="0B5587"/>
              </a:solidFill>
            </a:endParaRPr>
          </a:p>
          <a:p>
            <a:pPr marL="128588" indent="-128588" algn="just">
              <a:lnSpc>
                <a:spcPts val="1725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B5587"/>
                </a:solidFill>
              </a:rPr>
              <a:t>Доля участия иностранного капитала не выше 50 %</a:t>
            </a:r>
          </a:p>
          <a:p>
            <a:pPr marL="128588" indent="-128588" algn="just">
              <a:lnSpc>
                <a:spcPts val="1725"/>
              </a:lnSpc>
              <a:buFont typeface="Arial" panose="020B0604020202020204" pitchFamily="34" charset="0"/>
              <a:buChar char="•"/>
            </a:pPr>
            <a:endParaRPr lang="ru-RU" sz="1600" b="1" dirty="0">
              <a:solidFill>
                <a:srgbClr val="0B5587"/>
              </a:solidFill>
            </a:endParaRPr>
          </a:p>
          <a:p>
            <a:pPr marL="128588" indent="-128588" algn="just">
              <a:lnSpc>
                <a:spcPts val="1725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B5587"/>
                </a:solidFill>
              </a:rPr>
              <a:t>Деятельность предприятия на территории Пермского края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C4A9D9-F39A-2F49-85B3-DDA18B5BE386}"/>
              </a:ext>
            </a:extLst>
          </p:cNvPr>
          <p:cNvSpPr txBox="1"/>
          <p:nvPr/>
        </p:nvSpPr>
        <p:spPr>
          <a:xfrm>
            <a:off x="1592344" y="5152513"/>
            <a:ext cx="3435497" cy="307777"/>
          </a:xfrm>
          <a:prstGeom prst="rect">
            <a:avLst/>
          </a:prstGeom>
          <a:noFill/>
          <a:ln cmpd="dbl"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Обрабатывающие производства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17AAC9-787E-414D-A7CD-31C197A90401}"/>
              </a:ext>
            </a:extLst>
          </p:cNvPr>
          <p:cNvSpPr txBox="1"/>
          <p:nvPr/>
        </p:nvSpPr>
        <p:spPr>
          <a:xfrm>
            <a:off x="5723872" y="5152513"/>
            <a:ext cx="1915615" cy="307777"/>
          </a:xfrm>
          <a:prstGeom prst="rect">
            <a:avLst/>
          </a:prstGeom>
          <a:noFill/>
          <a:ln cmpd="dbl"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Строительство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D97E50-81E0-764D-84F1-21A5A5276B7C}"/>
              </a:ext>
            </a:extLst>
          </p:cNvPr>
          <p:cNvSpPr txBox="1"/>
          <p:nvPr/>
        </p:nvSpPr>
        <p:spPr>
          <a:xfrm>
            <a:off x="1693306" y="5750277"/>
            <a:ext cx="2582881" cy="738664"/>
          </a:xfrm>
          <a:prstGeom prst="rect">
            <a:avLst/>
          </a:prstGeom>
          <a:noFill/>
          <a:ln cmpd="dbl"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Сельское, лесное хозяйство, охота, рыболовство и рыбоводство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D2DA03-BC1A-974F-B071-AF1CA0924D0B}"/>
              </a:ext>
            </a:extLst>
          </p:cNvPr>
          <p:cNvSpPr txBox="1"/>
          <p:nvPr/>
        </p:nvSpPr>
        <p:spPr>
          <a:xfrm>
            <a:off x="5723872" y="5848964"/>
            <a:ext cx="1746688" cy="523220"/>
          </a:xfrm>
          <a:prstGeom prst="rect">
            <a:avLst/>
          </a:prstGeom>
          <a:noFill/>
          <a:ln cmpd="dbl"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Транспортировка и хранение</a:t>
            </a:r>
          </a:p>
        </p:txBody>
      </p:sp>
      <p:pic>
        <p:nvPicPr>
          <p:cNvPr id="38" name="Picture 2" descr="C:\Users\Adminko\Desktop\Seo\png\128 px\Shape 117.png">
            <a:extLst>
              <a:ext uri="{FF2B5EF4-FFF2-40B4-BE49-F238E27FC236}">
                <a16:creationId xmlns:a16="http://schemas.microsoft.com/office/drawing/2014/main" id="{AA4C436D-2BDA-1A44-AE4B-561704167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31971" y="1696336"/>
            <a:ext cx="665019" cy="66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Adminko\Desktop\Seo\png\128 px\Shape 227.png">
            <a:extLst>
              <a:ext uri="{FF2B5EF4-FFF2-40B4-BE49-F238E27FC236}">
                <a16:creationId xmlns:a16="http://schemas.microsoft.com/office/drawing/2014/main" id="{614EE217-5D13-354D-A99B-D8E6AB2F7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8769" y="2416343"/>
            <a:ext cx="623408" cy="623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022090A4-4A28-5048-8E1F-04DF32FE655C}"/>
              </a:ext>
            </a:extLst>
          </p:cNvPr>
          <p:cNvSpPr txBox="1"/>
          <p:nvPr/>
        </p:nvSpPr>
        <p:spPr>
          <a:xfrm>
            <a:off x="8296990" y="1306139"/>
            <a:ext cx="38950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Подача заявки на сайте </a:t>
            </a:r>
            <a:r>
              <a:rPr lang="ru-RU" sz="1600" u="sng" dirty="0" err="1">
                <a:solidFill>
                  <a:schemeClr val="tx2">
                    <a:lumMod val="75000"/>
                  </a:schemeClr>
                </a:solidFill>
              </a:rPr>
              <a:t>Производительность.рф</a:t>
            </a:r>
            <a:r>
              <a:rPr lang="ru-RU" sz="1600" u="sng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r>
              <a:rPr lang="ru-RU" sz="1600" u="sng" dirty="0">
                <a:solidFill>
                  <a:schemeClr val="tx2">
                    <a:lumMod val="75000"/>
                  </a:schemeClr>
                </a:solidFill>
              </a:rPr>
              <a:t>(поддержка Регионального центра компетенций)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B46C859-D028-914C-BE9C-24E289290880}"/>
              </a:ext>
            </a:extLst>
          </p:cNvPr>
          <p:cNvSpPr txBox="1"/>
          <p:nvPr/>
        </p:nvSpPr>
        <p:spPr>
          <a:xfrm>
            <a:off x="8318805" y="2467736"/>
            <a:ext cx="3498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Предприятие включено в региональную программу</a:t>
            </a:r>
          </a:p>
          <a:p>
            <a:endParaRPr lang="ru-RU" sz="1600" dirty="0"/>
          </a:p>
        </p:txBody>
      </p:sp>
      <p:pic>
        <p:nvPicPr>
          <p:cNvPr id="49" name="Picture 4" descr="C:\Users\Adminko\Desktop\Seo\png\128 px\Shape 184.png">
            <a:extLst>
              <a:ext uri="{FF2B5EF4-FFF2-40B4-BE49-F238E27FC236}">
                <a16:creationId xmlns:a16="http://schemas.microsoft.com/office/drawing/2014/main" id="{0386D824-B5F5-A94D-94A5-33E03EB63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3292" y="3152546"/>
            <a:ext cx="740300" cy="74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658C907F-D798-6042-8839-2E101E34E642}"/>
              </a:ext>
            </a:extLst>
          </p:cNvPr>
          <p:cNvSpPr txBox="1"/>
          <p:nvPr/>
        </p:nvSpPr>
        <p:spPr>
          <a:xfrm>
            <a:off x="8384493" y="3290022"/>
            <a:ext cx="2959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Заключение соглашения с РЦК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404F9AB-E700-9744-9ADF-DBE957165882}"/>
              </a:ext>
            </a:extLst>
          </p:cNvPr>
          <p:cNvSpPr txBox="1"/>
          <p:nvPr/>
        </p:nvSpPr>
        <p:spPr>
          <a:xfrm>
            <a:off x="6679993" y="1844748"/>
            <a:ext cx="948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D43549"/>
                </a:solidFill>
              </a:rPr>
              <a:t>Шаг 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D70EE5D-0E45-3441-91E8-B16E8113BAC5}"/>
              </a:ext>
            </a:extLst>
          </p:cNvPr>
          <p:cNvSpPr txBox="1"/>
          <p:nvPr/>
        </p:nvSpPr>
        <p:spPr>
          <a:xfrm>
            <a:off x="6666998" y="2640716"/>
            <a:ext cx="948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D43549"/>
                </a:solidFill>
              </a:rPr>
              <a:t>Шаг 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211F134-296E-2748-B7E8-7D3004304655}"/>
              </a:ext>
            </a:extLst>
          </p:cNvPr>
          <p:cNvSpPr txBox="1"/>
          <p:nvPr/>
        </p:nvSpPr>
        <p:spPr>
          <a:xfrm>
            <a:off x="6666998" y="3405338"/>
            <a:ext cx="948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D43549"/>
                </a:solidFill>
              </a:rPr>
              <a:t>Шаг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95AE8F-CC8B-9945-8B53-8DDF362476AD}"/>
              </a:ext>
            </a:extLst>
          </p:cNvPr>
          <p:cNvSpPr txBox="1"/>
          <p:nvPr/>
        </p:nvSpPr>
        <p:spPr>
          <a:xfrm>
            <a:off x="3331621" y="4410403"/>
            <a:ext cx="4401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Приоритетные отрасли экономики</a:t>
            </a:r>
          </a:p>
        </p:txBody>
      </p:sp>
      <p:pic>
        <p:nvPicPr>
          <p:cNvPr id="1026" name="Picture 2" descr="C:\Users\Adminko\Desktop\Seo\factory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040" y="4944884"/>
            <a:ext cx="596326" cy="59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Adminko\Desktop\cow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9619" y="5848964"/>
            <a:ext cx="555747" cy="55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Adminko\Desktop\construction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6567" y="4982958"/>
            <a:ext cx="646885" cy="64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Adminko\Desktop\logistics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38699" y="5752105"/>
            <a:ext cx="644753" cy="644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Picture background">
            <a:extLst>
              <a:ext uri="{FF2B5EF4-FFF2-40B4-BE49-F238E27FC236}">
                <a16:creationId xmlns:a16="http://schemas.microsoft.com/office/drawing/2014/main" id="{95426341-AE3A-FC15-A845-279EA667C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7879907" y="5057203"/>
            <a:ext cx="652921" cy="6529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8ABE18-E44F-37CB-4AA3-042597F85B8C}"/>
              </a:ext>
            </a:extLst>
          </p:cNvPr>
          <p:cNvSpPr txBox="1"/>
          <p:nvPr/>
        </p:nvSpPr>
        <p:spPr>
          <a:xfrm>
            <a:off x="8615721" y="5229776"/>
            <a:ext cx="2062863" cy="523220"/>
          </a:xfrm>
          <a:prstGeom prst="rect">
            <a:avLst/>
          </a:prstGeom>
          <a:noFill/>
          <a:ln cmpd="dbl"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dirty="0"/>
              <a:t> Сфера туризма</a:t>
            </a:r>
          </a:p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F69983-D145-A5F4-5680-270E9B6CD4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1" y="272225"/>
            <a:ext cx="1358208" cy="966148"/>
          </a:xfrm>
          <a:prstGeom prst="rect">
            <a:avLst/>
          </a:prstGeom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63B52877-53A5-2308-60BD-1B3E3579A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907" y="5816318"/>
            <a:ext cx="731767" cy="73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D0E8C3-EAD8-198B-ABF1-8D6F869D29C3}"/>
              </a:ext>
            </a:extLst>
          </p:cNvPr>
          <p:cNvSpPr txBox="1"/>
          <p:nvPr/>
        </p:nvSpPr>
        <p:spPr>
          <a:xfrm>
            <a:off x="8611674" y="5965720"/>
            <a:ext cx="2235797" cy="307777"/>
          </a:xfrm>
          <a:prstGeom prst="rect">
            <a:avLst/>
          </a:prstGeom>
          <a:noFill/>
          <a:ln cmpd="dbl"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Сфера ЖКХ</a:t>
            </a:r>
          </a:p>
        </p:txBody>
      </p:sp>
    </p:spTree>
    <p:extLst>
      <p:ext uri="{BB962C8B-B14F-4D97-AF65-F5344CB8AC3E}">
        <p14:creationId xmlns:p14="http://schemas.microsoft.com/office/powerpoint/2010/main" val="3519226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A04CD-0EDF-1F89-6BFC-8DDD65736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343E0D1-E1CA-6864-71AC-0D40175FE059}"/>
              </a:ext>
            </a:extLst>
          </p:cNvPr>
          <p:cNvSpPr txBox="1">
            <a:spLocks/>
          </p:cNvSpPr>
          <p:nvPr/>
        </p:nvSpPr>
        <p:spPr>
          <a:xfrm>
            <a:off x="1769659" y="272225"/>
            <a:ext cx="9939647" cy="545452"/>
          </a:xfrm>
          <a:prstGeom prst="rect">
            <a:avLst/>
          </a:prstGeom>
        </p:spPr>
        <p:txBody>
          <a:bodyPr lIns="91436" tIns="45718" rIns="91436" bIns="45718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+mj-cs"/>
              </a:rPr>
              <a:t>Выгоды для предприятия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68AE74-EF59-0020-D0F5-FE73AA907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1" y="272225"/>
            <a:ext cx="1358208" cy="96614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D6CE4E-F5A6-719B-1A0D-8069EF28F508}"/>
              </a:ext>
            </a:extLst>
          </p:cNvPr>
          <p:cNvSpPr txBox="1"/>
          <p:nvPr/>
        </p:nvSpPr>
        <p:spPr>
          <a:xfrm>
            <a:off x="640654" y="1238373"/>
            <a:ext cx="719270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Бесплатное участие в проекте «Производительность труда»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Возможность повысить конкурентоспособность предприятия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Выявление резерва роста производительности труда, снижение  потерь, увеличение выработки (единиц продукции на человека в час) и/или снижение времени выполнения заказа и/или снижение запасов в потоке и как итог, увеличение прибыли, снижение себестоимости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Бесплатное обучение персонала передовым методикам БП и повышение вовлеченности в культуру непрерывных улучшений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Доступ к наиболее прогрессивным методикам повышения производительности труда, безвозмездное консультирование экспертами РЦК на производственных площадках, выстраивание бизнес – процессов с использованием принципов бережливого производства</a:t>
            </a:r>
          </a:p>
          <a:p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Доступ к платформе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</a:rPr>
              <a:t>производительность.рф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 – самообучение, электронные курсы, библиотека, лучшие практики, коробочные решения </a:t>
            </a:r>
          </a:p>
        </p:txBody>
      </p:sp>
      <p:pic>
        <p:nvPicPr>
          <p:cNvPr id="12" name="Picture 2" descr="https://permpump.ru/upload/iblock/2a9/%D0%A4%D0%BE%D1%82%D0%BE%20%D0%BF%D1%80%D0%BE%D0%B8%D0%B7%D0%B2%D0%BE%D0%B4%D1%81%D1%82%D0%B2%D0%B0_3.jpg">
            <a:extLst>
              <a:ext uri="{FF2B5EF4-FFF2-40B4-BE49-F238E27FC236}">
                <a16:creationId xmlns:a16="http://schemas.microsoft.com/office/drawing/2014/main" id="{1C8D72EA-57AA-140A-D971-C947EF6EE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1" r="25088"/>
          <a:stretch/>
        </p:blipFill>
        <p:spPr bwMode="auto">
          <a:xfrm>
            <a:off x="8007000" y="1064256"/>
            <a:ext cx="3728720" cy="50849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2044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5D1259-85B5-3096-3298-C7B579F90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785" y="355601"/>
            <a:ext cx="5080334" cy="6322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5" name="Заголовок 1"/>
          <p:cNvSpPr txBox="1">
            <a:spLocks/>
          </p:cNvSpPr>
          <p:nvPr/>
        </p:nvSpPr>
        <p:spPr>
          <a:xfrm>
            <a:off x="1769659" y="449356"/>
            <a:ext cx="4664571" cy="545452"/>
          </a:xfrm>
          <a:prstGeom prst="rect">
            <a:avLst/>
          </a:prstGeom>
        </p:spPr>
        <p:txBody>
          <a:bodyPr lIns="91436" tIns="45718" rIns="91436" bIns="45718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+mj-cs"/>
              </a:rPr>
              <a:t>Региональный центр компетенций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endParaRPr lang="ru-RU" sz="2000" b="1" dirty="0">
              <a:solidFill>
                <a:schemeClr val="accent1">
                  <a:lumMod val="75000"/>
                </a:schemeClr>
              </a:solidFill>
              <a:latin typeface="PT Sans" panose="020B0503020203020204" pitchFamily="34" charset="-52"/>
              <a:ea typeface="PT Sans" panose="020B0503020203020204" pitchFamily="34" charset="-52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C81CE3-E6C1-E646-8742-1D3A0E25D310}"/>
              </a:ext>
            </a:extLst>
          </p:cNvPr>
          <p:cNvSpPr txBox="1"/>
          <p:nvPr/>
        </p:nvSpPr>
        <p:spPr>
          <a:xfrm>
            <a:off x="441957" y="1979436"/>
            <a:ext cx="6088152" cy="206209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rgbClr val="0B5587"/>
                </a:solidFill>
              </a:rPr>
              <a:t>Оказывает методологическую и информационную поддержку предприятий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rgbClr val="0B5587"/>
                </a:solidFill>
              </a:rPr>
              <a:t>Оказывает сопровождение предприятий в части реализации проектов по оптимизации производственных потоков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rgbClr val="0B5587"/>
                </a:solidFill>
              </a:rPr>
              <a:t>Проводит бесплатное обучение персонала передовым методикам БП </a:t>
            </a:r>
          </a:p>
          <a:p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16DDFC-8F24-0740-AAA6-2048FDE1C4C4}"/>
              </a:ext>
            </a:extLst>
          </p:cNvPr>
          <p:cNvSpPr txBox="1"/>
          <p:nvPr/>
        </p:nvSpPr>
        <p:spPr>
          <a:xfrm>
            <a:off x="441958" y="3755512"/>
            <a:ext cx="6468406" cy="33855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1600" b="1" dirty="0">
                <a:solidFill>
                  <a:srgbClr val="D43549"/>
                </a:solidFill>
              </a:rPr>
              <a:t>&gt; </a:t>
            </a:r>
            <a:r>
              <a:rPr lang="ru-RU" sz="1600" b="1" dirty="0">
                <a:solidFill>
                  <a:srgbClr val="D43549"/>
                </a:solidFill>
              </a:rPr>
              <a:t>150</a:t>
            </a:r>
            <a:r>
              <a:rPr lang="en-US" sz="1600" b="1" dirty="0">
                <a:solidFill>
                  <a:srgbClr val="D43549"/>
                </a:solidFill>
              </a:rPr>
              <a:t> </a:t>
            </a:r>
            <a:r>
              <a:rPr lang="ru-RU" sz="1600" b="1" dirty="0">
                <a:solidFill>
                  <a:srgbClr val="D43549"/>
                </a:solidFill>
              </a:rPr>
              <a:t>предприятий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периметре проекта</a:t>
            </a:r>
            <a:endParaRPr lang="ru-RU" sz="1600" dirty="0">
              <a:solidFill>
                <a:srgbClr val="D43549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7FE427-BDB9-6D41-A16F-245EA2CB2C20}"/>
              </a:ext>
            </a:extLst>
          </p:cNvPr>
          <p:cNvSpPr txBox="1"/>
          <p:nvPr/>
        </p:nvSpPr>
        <p:spPr>
          <a:xfrm>
            <a:off x="463520" y="4539753"/>
            <a:ext cx="51328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Методология проектного управления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Обучение персонала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Оптимизация производственных потоков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Управление изменениями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Оценка производственной системы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3EBD9016-CEFA-8344-9764-8E77E835C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335" y="4435842"/>
            <a:ext cx="12700" cy="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167FE1-9507-D744-91A8-09DF2AD57885}"/>
              </a:ext>
            </a:extLst>
          </p:cNvPr>
          <p:cNvSpPr txBox="1"/>
          <p:nvPr/>
        </p:nvSpPr>
        <p:spPr>
          <a:xfrm>
            <a:off x="441958" y="1214345"/>
            <a:ext cx="6967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Региональный центр компетенций с сфере производительности труда - Главный оператор реализации федерального проекта в Пермском крае:</a:t>
            </a:r>
          </a:p>
          <a:p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7D721A-3627-564A-AD51-2008C91C0951}"/>
              </a:ext>
            </a:extLst>
          </p:cNvPr>
          <p:cNvSpPr txBox="1"/>
          <p:nvPr/>
        </p:nvSpPr>
        <p:spPr>
          <a:xfrm>
            <a:off x="395379" y="4163514"/>
            <a:ext cx="6468406" cy="33855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1600" b="1" dirty="0">
                <a:solidFill>
                  <a:srgbClr val="D43549"/>
                </a:solidFill>
              </a:rPr>
              <a:t>96 проектов 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реализуется под руководством РЦК</a:t>
            </a:r>
            <a:endParaRPr lang="ru-RU" sz="1600" dirty="0">
              <a:solidFill>
                <a:srgbClr val="D43549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0EB37A-481F-6E8F-6BFE-3F7ED8E063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1" y="272225"/>
            <a:ext cx="1358208" cy="96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40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/>
          <p:cNvSpPr txBox="1">
            <a:spLocks/>
          </p:cNvSpPr>
          <p:nvPr/>
        </p:nvSpPr>
        <p:spPr>
          <a:xfrm>
            <a:off x="1769659" y="272225"/>
            <a:ext cx="10348676" cy="545452"/>
          </a:xfrm>
          <a:prstGeom prst="rect">
            <a:avLst/>
          </a:prstGeom>
        </p:spPr>
        <p:txBody>
          <a:bodyPr lIns="91436" tIns="45718" rIns="91436" bIns="45718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+mj-cs"/>
              </a:rPr>
              <a:t>Обучение сотрудников предприятий инструментам бережливого производства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3EBD9016-CEFA-8344-9764-8E77E835C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8335" y="4435842"/>
            <a:ext cx="12700" cy="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0EB37A-481F-6E8F-6BFE-3F7ED8E06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1" y="272225"/>
            <a:ext cx="1358208" cy="9661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76020F4-8F56-4D42-A7D4-D2935C19F901}"/>
              </a:ext>
            </a:extLst>
          </p:cNvPr>
          <p:cNvSpPr txBox="1"/>
          <p:nvPr/>
        </p:nvSpPr>
        <p:spPr>
          <a:xfrm>
            <a:off x="411452" y="1501633"/>
            <a:ext cx="30101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За время реализации проекта </a:t>
            </a:r>
            <a:r>
              <a:rPr lang="ru-RU" sz="1600" dirty="0">
                <a:solidFill>
                  <a:srgbClr val="FF0000"/>
                </a:solidFill>
              </a:rPr>
              <a:t>команда РЦК </a:t>
            </a:r>
            <a:r>
              <a:rPr lang="ru-RU" sz="1600" dirty="0"/>
              <a:t>обучила более </a:t>
            </a:r>
            <a:r>
              <a:rPr lang="ru-RU" sz="1600" dirty="0">
                <a:solidFill>
                  <a:srgbClr val="FF0000"/>
                </a:solidFill>
              </a:rPr>
              <a:t>1400 сотрудников </a:t>
            </a:r>
            <a:r>
              <a:rPr lang="ru-RU" sz="1600" dirty="0"/>
              <a:t>предприятий – участников национального проекта по основным инструментам Бережливого производства</a:t>
            </a:r>
          </a:p>
          <a:p>
            <a:endParaRPr lang="ru-RU" sz="1600" dirty="0"/>
          </a:p>
          <a:p>
            <a:r>
              <a:rPr lang="ru-RU" sz="1600" dirty="0"/>
              <a:t>Проведено более </a:t>
            </a:r>
            <a:r>
              <a:rPr lang="ru-RU" sz="1600" dirty="0">
                <a:solidFill>
                  <a:srgbClr val="FF0000"/>
                </a:solidFill>
              </a:rPr>
              <a:t>400 тренингов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4A61115-4819-479C-AD55-90F5EB86A9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922" t="7026" r="14993" b="18952"/>
          <a:stretch/>
        </p:blipFill>
        <p:spPr>
          <a:xfrm>
            <a:off x="3639117" y="1157681"/>
            <a:ext cx="4525118" cy="297281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02C6C53-6C7E-47F5-9252-3064636B63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1745" y="1157681"/>
            <a:ext cx="3115586" cy="297281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6CF346A-CBC4-4BF7-949E-1C4CE461EA9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051"/>
          <a:stretch/>
        </p:blipFill>
        <p:spPr>
          <a:xfrm>
            <a:off x="5675174" y="4257606"/>
            <a:ext cx="4567690" cy="244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20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/>
          <p:cNvSpPr txBox="1">
            <a:spLocks/>
          </p:cNvSpPr>
          <p:nvPr/>
        </p:nvSpPr>
        <p:spPr>
          <a:xfrm>
            <a:off x="1769659" y="272225"/>
            <a:ext cx="7029620" cy="545452"/>
          </a:xfrm>
          <a:prstGeom prst="rect">
            <a:avLst/>
          </a:prstGeom>
        </p:spPr>
        <p:txBody>
          <a:bodyPr lIns="91436" tIns="45718" rIns="91436" bIns="45718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+mj-cs"/>
              </a:rPr>
              <a:t>Подготовка внутренних инструкторов по БП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3EBD9016-CEFA-8344-9764-8E77E835C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8335" y="4435842"/>
            <a:ext cx="12700" cy="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0EB37A-481F-6E8F-6BFE-3F7ED8E06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1" y="272225"/>
            <a:ext cx="1358208" cy="9661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7BF77E-4D75-4286-9BB8-68C58C8BCD17}"/>
              </a:ext>
            </a:extLst>
          </p:cNvPr>
          <p:cNvSpPr txBox="1"/>
          <p:nvPr/>
        </p:nvSpPr>
        <p:spPr>
          <a:xfrm>
            <a:off x="411451" y="1505800"/>
            <a:ext cx="305218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ru-RU" sz="1600" dirty="0">
                <a:latin typeface="PT Sans" panose="020B0503020203020204" pitchFamily="34" charset="-52"/>
              </a:rPr>
              <a:t>Одна из основных </a:t>
            </a:r>
            <a:r>
              <a:rPr lang="ru-RU" sz="1600" dirty="0">
                <a:solidFill>
                  <a:srgbClr val="FF0000"/>
                </a:solidFill>
                <a:latin typeface="PT Sans" panose="020B0503020203020204" pitchFamily="34" charset="-52"/>
              </a:rPr>
              <a:t>задач по</a:t>
            </a:r>
            <a:r>
              <a:rPr lang="ru-RU" sz="1600" dirty="0">
                <a:latin typeface="PT Sans" panose="020B0503020203020204" pitchFamily="34" charset="-52"/>
              </a:rPr>
              <a:t> реализации </a:t>
            </a:r>
            <a:r>
              <a:rPr lang="ru-RU" sz="1600" dirty="0">
                <a:solidFill>
                  <a:srgbClr val="FF0000"/>
                </a:solidFill>
                <a:latin typeface="PT Sans" panose="020B0503020203020204" pitchFamily="34" charset="-52"/>
              </a:rPr>
              <a:t>проекта </a:t>
            </a:r>
            <a:r>
              <a:rPr lang="ru-RU" sz="1600" dirty="0">
                <a:latin typeface="PT Sans" panose="020B0503020203020204" pitchFamily="34" charset="-52"/>
              </a:rPr>
              <a:t>– это не только улучшить один производственный процесс, </a:t>
            </a:r>
          </a:p>
          <a:p>
            <a:pPr>
              <a:buClr>
                <a:srgbClr val="000000"/>
              </a:buClr>
              <a:buSzPts val="1400"/>
            </a:pPr>
            <a:r>
              <a:rPr lang="ru-RU" sz="1600" dirty="0">
                <a:latin typeface="PT Sans" panose="020B0503020203020204" pitchFamily="34" charset="-52"/>
              </a:rPr>
              <a:t>но и </a:t>
            </a:r>
            <a:r>
              <a:rPr lang="ru-RU" sz="1600" dirty="0">
                <a:solidFill>
                  <a:srgbClr val="FF0000"/>
                </a:solidFill>
                <a:latin typeface="PT Sans" panose="020B0503020203020204" pitchFamily="34" charset="-52"/>
              </a:rPr>
              <a:t>вовлечь предприятие </a:t>
            </a:r>
            <a:r>
              <a:rPr lang="ru-RU" sz="1600" dirty="0">
                <a:latin typeface="PT Sans" panose="020B0503020203020204" pitchFamily="34" charset="-52"/>
              </a:rPr>
              <a:t>в создание своей </a:t>
            </a:r>
            <a:r>
              <a:rPr lang="ru-RU" sz="1600" dirty="0">
                <a:solidFill>
                  <a:srgbClr val="FF0000"/>
                </a:solidFill>
                <a:latin typeface="PT Sans" panose="020B0503020203020204" pitchFamily="34" charset="-52"/>
              </a:rPr>
              <a:t>производственной системы</a:t>
            </a:r>
            <a:r>
              <a:rPr lang="ru-RU" sz="1600" dirty="0">
                <a:latin typeface="PT Sans" panose="020B0503020203020204" pitchFamily="34" charset="-52"/>
              </a:rPr>
              <a:t>, в работу по улучшению всех своих процессов</a:t>
            </a:r>
          </a:p>
          <a:p>
            <a:pPr>
              <a:buClr>
                <a:srgbClr val="000000"/>
              </a:buClr>
              <a:buSzPts val="1400"/>
            </a:pPr>
            <a:endParaRPr lang="ru-RU" sz="1600" dirty="0">
              <a:latin typeface="PT Sans" panose="020B0503020203020204" pitchFamily="34" charset="-52"/>
            </a:endParaRPr>
          </a:p>
          <a:p>
            <a:pPr>
              <a:buClr>
                <a:srgbClr val="000000"/>
              </a:buClr>
              <a:buSzPts val="1400"/>
            </a:pPr>
            <a:endParaRPr lang="ru-RU" sz="1600" dirty="0">
              <a:latin typeface="PT Sans" panose="020B0503020203020204" pitchFamily="34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5B6FC3B-76C1-4467-B8B7-B506EAE42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9206" y="3923072"/>
            <a:ext cx="3526544" cy="265468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F8E4DD7-3F59-4AC9-BDAC-5ABB06A4EB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0251" y="1287488"/>
            <a:ext cx="3957393" cy="242535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D682153-BDBC-4B42-897C-52D7BAD72B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9206" y="1268999"/>
            <a:ext cx="4148130" cy="243054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740FBD8-E65B-487E-8569-AF042C0CEC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9745" y="3923072"/>
            <a:ext cx="4777899" cy="24253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6D5265D-80A4-48D4-830C-8A54AA1DB647}"/>
              </a:ext>
            </a:extLst>
          </p:cNvPr>
          <p:cNvSpPr txBox="1"/>
          <p:nvPr/>
        </p:nvSpPr>
        <p:spPr>
          <a:xfrm>
            <a:off x="411451" y="3812307"/>
            <a:ext cx="2759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endParaRPr lang="ru-RU" sz="1600" dirty="0">
              <a:latin typeface="PT Sans" panose="020B0503020203020204" pitchFamily="34" charset="-52"/>
            </a:endParaRPr>
          </a:p>
          <a:p>
            <a:pPr>
              <a:buClr>
                <a:srgbClr val="000000"/>
              </a:buClr>
              <a:buSzPts val="1400"/>
            </a:pPr>
            <a:r>
              <a:rPr lang="ru-RU" sz="1600" dirty="0">
                <a:latin typeface="PT Sans" panose="020B0503020203020204" pitchFamily="34" charset="-52"/>
              </a:rPr>
              <a:t>В 2025 году РЦК подготовил на предприятиях, участниках проекта </a:t>
            </a:r>
            <a:r>
              <a:rPr lang="ru-RU" sz="1600" dirty="0">
                <a:solidFill>
                  <a:srgbClr val="FF0000"/>
                </a:solidFill>
                <a:latin typeface="PT Sans" panose="020B0503020203020204" pitchFamily="34" charset="-52"/>
              </a:rPr>
              <a:t>28 инструкторов</a:t>
            </a:r>
            <a:r>
              <a:rPr lang="ru-RU" sz="1600" dirty="0">
                <a:latin typeface="PT Sans" panose="020B0503020203020204" pitchFamily="34" charset="-52"/>
              </a:rPr>
              <a:t> по бережливому производству</a:t>
            </a:r>
            <a:endParaRPr lang="ru-RU" sz="1600" dirty="0">
              <a:solidFill>
                <a:srgbClr val="FF0000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47168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/>
          <p:cNvSpPr txBox="1">
            <a:spLocks/>
          </p:cNvSpPr>
          <p:nvPr/>
        </p:nvSpPr>
        <p:spPr>
          <a:xfrm>
            <a:off x="1769659" y="317642"/>
            <a:ext cx="9939647" cy="545452"/>
          </a:xfrm>
          <a:prstGeom prst="rect">
            <a:avLst/>
          </a:prstGeom>
        </p:spPr>
        <p:txBody>
          <a:bodyPr lIns="91436" tIns="45718" rIns="91436" bIns="45718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+mj-cs"/>
              </a:rPr>
              <a:t>Этапы реализации проекта на предприятии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BA0BB36-7639-9846-82CD-6051C4EAD5A2}"/>
              </a:ext>
            </a:extLst>
          </p:cNvPr>
          <p:cNvSpPr txBox="1"/>
          <p:nvPr/>
        </p:nvSpPr>
        <p:spPr>
          <a:xfrm>
            <a:off x="31054" y="2355530"/>
            <a:ext cx="27038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Подача заявки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Очный отбор в проект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Заключение соглашения с регионом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Заключение соглашения с РЦК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Установочная встреча выбора потока и определения рабочей группы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E373841-ACB6-7D45-A2E7-3DDAA9AA455E}"/>
              </a:ext>
            </a:extLst>
          </p:cNvPr>
          <p:cNvSpPr/>
          <p:nvPr/>
        </p:nvSpPr>
        <p:spPr>
          <a:xfrm>
            <a:off x="163296" y="1804054"/>
            <a:ext cx="2052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Подготовка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D006C54-A550-7343-B8B3-888FD2F415AD}"/>
              </a:ext>
            </a:extLst>
          </p:cNvPr>
          <p:cNvSpPr txBox="1"/>
          <p:nvPr/>
        </p:nvSpPr>
        <p:spPr>
          <a:xfrm>
            <a:off x="2895658" y="2357475"/>
            <a:ext cx="30406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Обучение рабочей группы инструментам бережливого производства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Вскрытие драйверов производительности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Применение инструментов диагностики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Определение узкого места потока 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Разработка мероприятий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6715926-EA9F-FA43-8B8D-53114E15E165}"/>
              </a:ext>
            </a:extLst>
          </p:cNvPr>
          <p:cNvSpPr/>
          <p:nvPr/>
        </p:nvSpPr>
        <p:spPr>
          <a:xfrm>
            <a:off x="3062814" y="1861996"/>
            <a:ext cx="2052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Диагностика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68A1451-1AD8-B74C-BDC6-7661E94A4E55}"/>
              </a:ext>
            </a:extLst>
          </p:cNvPr>
          <p:cNvSpPr txBox="1"/>
          <p:nvPr/>
        </p:nvSpPr>
        <p:spPr>
          <a:xfrm>
            <a:off x="5997113" y="2398495"/>
            <a:ext cx="280496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Внедрение мероприятий по улучшениям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Создание проектного офиса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Сертификация инструкторов по бережливому производству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Оценка достигнутых результатов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247EABBD-8045-204D-9B4C-617A670963BB}"/>
              </a:ext>
            </a:extLst>
          </p:cNvPr>
          <p:cNvSpPr/>
          <p:nvPr/>
        </p:nvSpPr>
        <p:spPr>
          <a:xfrm>
            <a:off x="6083863" y="1790250"/>
            <a:ext cx="27269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Внедрение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A868564-DBE2-FF4C-82CF-082A32A5C35A}"/>
              </a:ext>
            </a:extLst>
          </p:cNvPr>
          <p:cNvSpPr txBox="1"/>
          <p:nvPr/>
        </p:nvSpPr>
        <p:spPr>
          <a:xfrm>
            <a:off x="9263034" y="2704017"/>
            <a:ext cx="28580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Поддержка предприятия специалистами РЦК в дальнейшем развитии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Отчет по показателю производительности труда 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F4B4646A-EA35-184C-AD0D-226D0278F661}"/>
              </a:ext>
            </a:extLst>
          </p:cNvPr>
          <p:cNvSpPr/>
          <p:nvPr/>
        </p:nvSpPr>
        <p:spPr>
          <a:xfrm>
            <a:off x="9446749" y="1838576"/>
            <a:ext cx="13322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Поддержка 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Дуга 1">
            <a:extLst>
              <a:ext uri="{FF2B5EF4-FFF2-40B4-BE49-F238E27FC236}">
                <a16:creationId xmlns:a16="http://schemas.microsoft.com/office/drawing/2014/main" id="{FCCCCAF2-824A-2D49-825F-A4853CD25852}"/>
              </a:ext>
            </a:extLst>
          </p:cNvPr>
          <p:cNvSpPr/>
          <p:nvPr/>
        </p:nvSpPr>
        <p:spPr>
          <a:xfrm>
            <a:off x="2421909" y="1584704"/>
            <a:ext cx="483723" cy="4754491"/>
          </a:xfrm>
          <a:prstGeom prst="arc">
            <a:avLst>
              <a:gd name="adj1" fmla="val 16200000"/>
              <a:gd name="adj2" fmla="val 583344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Дуга 52">
            <a:extLst>
              <a:ext uri="{FF2B5EF4-FFF2-40B4-BE49-F238E27FC236}">
                <a16:creationId xmlns:a16="http://schemas.microsoft.com/office/drawing/2014/main" id="{1A61F2B4-D2FD-6A41-A1DE-5E2168AED150}"/>
              </a:ext>
            </a:extLst>
          </p:cNvPr>
          <p:cNvSpPr/>
          <p:nvPr/>
        </p:nvSpPr>
        <p:spPr>
          <a:xfrm>
            <a:off x="5527568" y="1584704"/>
            <a:ext cx="483723" cy="4754489"/>
          </a:xfrm>
          <a:prstGeom prst="arc">
            <a:avLst>
              <a:gd name="adj1" fmla="val 16200000"/>
              <a:gd name="adj2" fmla="val 583344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Дуга 53">
            <a:extLst>
              <a:ext uri="{FF2B5EF4-FFF2-40B4-BE49-F238E27FC236}">
                <a16:creationId xmlns:a16="http://schemas.microsoft.com/office/drawing/2014/main" id="{25409399-3232-C04D-9369-0555E086DCD5}"/>
              </a:ext>
            </a:extLst>
          </p:cNvPr>
          <p:cNvSpPr/>
          <p:nvPr/>
        </p:nvSpPr>
        <p:spPr>
          <a:xfrm>
            <a:off x="8803994" y="1584704"/>
            <a:ext cx="483723" cy="4840857"/>
          </a:xfrm>
          <a:prstGeom prst="arc">
            <a:avLst>
              <a:gd name="adj1" fmla="val 16200000"/>
              <a:gd name="adj2" fmla="val 583344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77629CA3-F6A5-DA4D-A187-05C1B302CC84}"/>
              </a:ext>
            </a:extLst>
          </p:cNvPr>
          <p:cNvCxnSpPr>
            <a:cxnSpLocks/>
          </p:cNvCxnSpPr>
          <p:nvPr/>
        </p:nvCxnSpPr>
        <p:spPr>
          <a:xfrm>
            <a:off x="8986982" y="1383757"/>
            <a:ext cx="2722324" cy="0"/>
          </a:xfrm>
          <a:prstGeom prst="straightConnector1">
            <a:avLst/>
          </a:prstGeom>
          <a:ln w="9525">
            <a:solidFill>
              <a:srgbClr val="D4354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B63A109-4985-3143-91F5-D0D7F6C1B7FA}"/>
              </a:ext>
            </a:extLst>
          </p:cNvPr>
          <p:cNvSpPr txBox="1"/>
          <p:nvPr/>
        </p:nvSpPr>
        <p:spPr>
          <a:xfrm>
            <a:off x="1787031" y="1547343"/>
            <a:ext cx="133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D43549"/>
                </a:solidFill>
              </a:rPr>
              <a:t>ЭТАП 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55E61FC-AA68-174F-B607-E326CF9CB515}"/>
              </a:ext>
            </a:extLst>
          </p:cNvPr>
          <p:cNvSpPr txBox="1"/>
          <p:nvPr/>
        </p:nvSpPr>
        <p:spPr>
          <a:xfrm>
            <a:off x="4751832" y="1507075"/>
            <a:ext cx="133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D43549"/>
                </a:solidFill>
              </a:rPr>
              <a:t>ЭТАП 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7B6414D-E47F-EF44-87A2-3D30D802B0F8}"/>
              </a:ext>
            </a:extLst>
          </p:cNvPr>
          <p:cNvSpPr txBox="1"/>
          <p:nvPr/>
        </p:nvSpPr>
        <p:spPr>
          <a:xfrm>
            <a:off x="8119090" y="1507075"/>
            <a:ext cx="133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D43549"/>
                </a:solidFill>
              </a:rPr>
              <a:t>ЭТАП 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B737F30-0C88-7E4A-8C71-BB5F26E12DB9}"/>
              </a:ext>
            </a:extLst>
          </p:cNvPr>
          <p:cNvSpPr txBox="1"/>
          <p:nvPr/>
        </p:nvSpPr>
        <p:spPr>
          <a:xfrm>
            <a:off x="10953277" y="1486287"/>
            <a:ext cx="133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D43549"/>
                </a:solidFill>
              </a:rPr>
              <a:t>ЭТАП 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C54C216-7BE3-924D-B586-CE7BC51A8318}"/>
              </a:ext>
            </a:extLst>
          </p:cNvPr>
          <p:cNvSpPr txBox="1"/>
          <p:nvPr/>
        </p:nvSpPr>
        <p:spPr>
          <a:xfrm>
            <a:off x="10654225" y="1075979"/>
            <a:ext cx="1638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D43549"/>
                </a:solidFill>
              </a:rPr>
              <a:t>3 года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9EE79916-1B88-6149-A720-052DE2E233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2287" y="1888867"/>
            <a:ext cx="368580" cy="369332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C39793D1-CFFD-0946-B491-24581B5A4BA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3131" y="1855516"/>
            <a:ext cx="406328" cy="410054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DB7D08B-DC77-974E-BBFE-786174904F8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2979" y="1813900"/>
            <a:ext cx="435632" cy="43563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63D8FA73-419D-3642-B69A-2F00A68394F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250" y="1822103"/>
            <a:ext cx="483723" cy="483723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5961C90C-06A4-A343-BE8A-2EDD83E71557}"/>
              </a:ext>
            </a:extLst>
          </p:cNvPr>
          <p:cNvCxnSpPr>
            <a:cxnSpLocks/>
          </p:cNvCxnSpPr>
          <p:nvPr/>
        </p:nvCxnSpPr>
        <p:spPr>
          <a:xfrm>
            <a:off x="411451" y="6419850"/>
            <a:ext cx="8786263" cy="5712"/>
          </a:xfrm>
          <a:prstGeom prst="straightConnector1">
            <a:avLst/>
          </a:prstGeom>
          <a:ln>
            <a:solidFill>
              <a:srgbClr val="D43549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683F693-1EAA-D544-8B54-CBC92208368A}"/>
              </a:ext>
            </a:extLst>
          </p:cNvPr>
          <p:cNvSpPr txBox="1"/>
          <p:nvPr/>
        </p:nvSpPr>
        <p:spPr>
          <a:xfrm>
            <a:off x="8199840" y="6141638"/>
            <a:ext cx="1401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D43549"/>
                </a:solidFill>
              </a:rPr>
              <a:t>6 </a:t>
            </a:r>
            <a:r>
              <a:rPr lang="ru-RU" sz="1400" b="1" dirty="0" err="1">
                <a:solidFill>
                  <a:srgbClr val="D43549"/>
                </a:solidFill>
              </a:rPr>
              <a:t>мес</a:t>
            </a:r>
            <a:endParaRPr lang="ru-RU" sz="1400" b="1" dirty="0">
              <a:solidFill>
                <a:srgbClr val="D43549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E091C8-6918-59C4-EA36-536069BD05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1" y="272225"/>
            <a:ext cx="1358208" cy="9661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969722-58F0-1374-D4FF-1AF4DE0B84ED}"/>
              </a:ext>
            </a:extLst>
          </p:cNvPr>
          <p:cNvSpPr txBox="1"/>
          <p:nvPr/>
        </p:nvSpPr>
        <p:spPr>
          <a:xfrm>
            <a:off x="3192727" y="6425562"/>
            <a:ext cx="4453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Совместная работа рабочей группы и РЦК</a:t>
            </a:r>
          </a:p>
        </p:txBody>
      </p:sp>
    </p:spTree>
    <p:extLst>
      <p:ext uri="{BB962C8B-B14F-4D97-AF65-F5344CB8AC3E}">
        <p14:creationId xmlns:p14="http://schemas.microsoft.com/office/powerpoint/2010/main" val="2077468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31545-FB0F-3F96-F80F-2E22645AB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6658B10-1001-50B0-02DE-5AA885E4E9AF}"/>
              </a:ext>
            </a:extLst>
          </p:cNvPr>
          <p:cNvSpPr/>
          <p:nvPr/>
        </p:nvSpPr>
        <p:spPr>
          <a:xfrm>
            <a:off x="2121002" y="1641440"/>
            <a:ext cx="5189433" cy="784826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T Sans"/>
                <a:ea typeface="PT Serif" panose="020A0603040505020204" pitchFamily="18" charset="-52"/>
                <a:cs typeface="+mn-cs"/>
              </a:rPr>
              <a:t>Сроки проекта: январь - июль 2023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T Sans"/>
                <a:ea typeface="PT Serif" panose="020A0603040505020204" pitchFamily="18" charset="-52"/>
                <a:cs typeface="+mn-cs"/>
              </a:rPr>
              <a:t>Сопровождение: Региональный центр компетенций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PT Sans"/>
              <a:ea typeface="PT Serif" panose="020A0603040505020204" pitchFamily="18" charset="-52"/>
              <a:cs typeface="+mn-cs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CA53A5F-707E-E4ED-E33C-68D9B07F53A9}"/>
              </a:ext>
            </a:extLst>
          </p:cNvPr>
          <p:cNvGraphicFramePr>
            <a:graphicFrameLocks noGrp="1"/>
          </p:cNvGraphicFramePr>
          <p:nvPr/>
        </p:nvGraphicFramePr>
        <p:xfrm>
          <a:off x="699304" y="2199138"/>
          <a:ext cx="5974627" cy="1851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3134">
                  <a:extLst>
                    <a:ext uri="{9D8B030D-6E8A-4147-A177-3AD203B41FA5}">
                      <a16:colId xmlns:a16="http://schemas.microsoft.com/office/drawing/2014/main" val="381719981"/>
                    </a:ext>
                  </a:extLst>
                </a:gridCol>
                <a:gridCol w="823313">
                  <a:extLst>
                    <a:ext uri="{9D8B030D-6E8A-4147-A177-3AD203B41FA5}">
                      <a16:colId xmlns:a16="http://schemas.microsoft.com/office/drawing/2014/main" val="3255932350"/>
                    </a:ext>
                  </a:extLst>
                </a:gridCol>
                <a:gridCol w="1116044">
                  <a:extLst>
                    <a:ext uri="{9D8B030D-6E8A-4147-A177-3AD203B41FA5}">
                      <a16:colId xmlns:a16="http://schemas.microsoft.com/office/drawing/2014/main" val="2417641303"/>
                    </a:ext>
                  </a:extLst>
                </a:gridCol>
                <a:gridCol w="1802136">
                  <a:extLst>
                    <a:ext uri="{9D8B030D-6E8A-4147-A177-3AD203B41FA5}">
                      <a16:colId xmlns:a16="http://schemas.microsoft.com/office/drawing/2014/main" val="3857777470"/>
                    </a:ext>
                  </a:extLst>
                </a:gridCol>
              </a:tblGrid>
              <a:tr h="353637">
                <a:tc>
                  <a:txBody>
                    <a:bodyPr/>
                    <a:lstStyle/>
                    <a:p>
                      <a:r>
                        <a:rPr lang="ru-RU" sz="1600" dirty="0"/>
                        <a:t>Показатель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Было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Стало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Динамика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288958"/>
                  </a:ext>
                </a:extLst>
              </a:tr>
              <a:tr h="51812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Время протекания процесса, час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D43549"/>
                          </a:solidFill>
                        </a:rPr>
                        <a:t>750,7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B5587"/>
                          </a:solidFill>
                        </a:rPr>
                        <a:t>447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-40,5%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644028"/>
                  </a:ext>
                </a:extLst>
              </a:tr>
              <a:tr h="62580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Незавершенное производство, </a:t>
                      </a:r>
                      <a:r>
                        <a:rPr lang="ru-RU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шт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D43549"/>
                          </a:solidFill>
                        </a:rPr>
                        <a:t>444073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B5587"/>
                          </a:solidFill>
                        </a:rPr>
                        <a:t>338311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-23,8%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807272"/>
                  </a:ext>
                </a:extLst>
              </a:tr>
              <a:tr h="35363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Выработка, </a:t>
                      </a:r>
                      <a:r>
                        <a:rPr lang="ru-RU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шт</a:t>
                      </a:r>
                      <a:r>
                        <a:rPr lang="ru-RU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/чел в </a:t>
                      </a:r>
                      <a:r>
                        <a:rPr lang="ru-RU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мес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D43549"/>
                          </a:solidFill>
                        </a:rPr>
                        <a:t>632,16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B5587"/>
                          </a:solidFill>
                        </a:rPr>
                        <a:t>838,82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+32%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298649"/>
                  </a:ext>
                </a:extLst>
              </a:tr>
            </a:tbl>
          </a:graphicData>
        </a:graphic>
      </p:graphicFrame>
      <p:pic>
        <p:nvPicPr>
          <p:cNvPr id="68" name="Picture 12" descr="Clock">
            <a:extLst>
              <a:ext uri="{FF2B5EF4-FFF2-40B4-BE49-F238E27FC236}">
                <a16:creationId xmlns:a16="http://schemas.microsoft.com/office/drawing/2014/main" id="{5F7BC2D8-D994-1BC8-8A68-2F004B062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50000"/>
            <a:lum brigh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158" y="2616885"/>
            <a:ext cx="357916" cy="35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Growth">
            <a:extLst>
              <a:ext uri="{FF2B5EF4-FFF2-40B4-BE49-F238E27FC236}">
                <a16:creationId xmlns:a16="http://schemas.microsoft.com/office/drawing/2014/main" id="{3594109A-FC80-17F2-2B8B-725AF195F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biLevel thresh="50000"/>
            <a:lum brigh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6613" y="3625497"/>
            <a:ext cx="279747" cy="3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14" descr="Processing.">
            <a:extLst>
              <a:ext uri="{FF2B5EF4-FFF2-40B4-BE49-F238E27FC236}">
                <a16:creationId xmlns:a16="http://schemas.microsoft.com/office/drawing/2014/main" id="{7B03E7E7-AAEA-CC80-8C8B-4F4D23F53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biLevel thresh="50000"/>
            <a:lum brigh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2839" y="3165753"/>
            <a:ext cx="360693" cy="327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58D9E0-8EA1-AEE5-C216-F75C7B5BAEEC}"/>
              </a:ext>
            </a:extLst>
          </p:cNvPr>
          <p:cNvSpPr txBox="1"/>
          <p:nvPr/>
        </p:nvSpPr>
        <p:spPr>
          <a:xfrm>
            <a:off x="484169" y="4232808"/>
            <a:ext cx="6318733" cy="304698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РЕАЛИЗОВАННЫЕ РЕШЕНИЯ: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Внедрение системы планирования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Внедрение объема не снижаемых остатков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Создание центрального склада заготовок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Оптимизация логистических цепочек внутри производства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Оптимизация хранения инвентаря для переналадки и сокращение времени ее протекания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PT Sans"/>
              </a:rPr>
              <a:t>Подготовка рабочих стандартов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Внедрение системы 5С, АТО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598A69C-0D72-4201-F85C-77D34BFFC968}"/>
              </a:ext>
            </a:extLst>
          </p:cNvPr>
          <p:cNvSpPr txBox="1"/>
          <p:nvPr/>
        </p:nvSpPr>
        <p:spPr>
          <a:xfrm>
            <a:off x="2048483" y="1246078"/>
            <a:ext cx="9405898" cy="33855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D43549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Проект: Оптимизация процесса производства водопроводной арматуры (на примере крана шарового)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24F531F-E105-5FC1-015D-8C5D0B927A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4250" y="3673550"/>
            <a:ext cx="63500" cy="127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289A570-C088-63D5-FE3B-94A9712DCF0A}"/>
              </a:ext>
            </a:extLst>
          </p:cNvPr>
          <p:cNvSpPr txBox="1"/>
          <p:nvPr/>
        </p:nvSpPr>
        <p:spPr>
          <a:xfrm>
            <a:off x="9219475" y="1760494"/>
            <a:ext cx="13894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БЫЛО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4CEC982-4FE1-4CF3-4F18-D5AB8E96EF77}"/>
              </a:ext>
            </a:extLst>
          </p:cNvPr>
          <p:cNvSpPr txBox="1"/>
          <p:nvPr/>
        </p:nvSpPr>
        <p:spPr>
          <a:xfrm>
            <a:off x="9137918" y="4209030"/>
            <a:ext cx="13894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СТАЛО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3157F8C-3982-4C25-4BE7-5ACB6B6A1793}"/>
              </a:ext>
            </a:extLst>
          </p:cNvPr>
          <p:cNvSpPr/>
          <p:nvPr/>
        </p:nvSpPr>
        <p:spPr>
          <a:xfrm>
            <a:off x="7148945" y="2054424"/>
            <a:ext cx="4702628" cy="217306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FA31791-0D54-B0DD-2BC5-B7AD8F7CF2CA}"/>
              </a:ext>
            </a:extLst>
          </p:cNvPr>
          <p:cNvSpPr/>
          <p:nvPr/>
        </p:nvSpPr>
        <p:spPr>
          <a:xfrm>
            <a:off x="7148944" y="4461698"/>
            <a:ext cx="4702629" cy="217306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Sans"/>
              <a:ea typeface="+mn-ea"/>
              <a:cs typeface="+mn-cs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37617E9E-DD24-2004-6669-AF2829285875}"/>
              </a:ext>
            </a:extLst>
          </p:cNvPr>
          <p:cNvSpPr/>
          <p:nvPr/>
        </p:nvSpPr>
        <p:spPr>
          <a:xfrm>
            <a:off x="9955932" y="169408"/>
            <a:ext cx="2016039" cy="570815"/>
          </a:xfrm>
          <a:prstGeom prst="rect">
            <a:avLst/>
          </a:prstGeom>
          <a:noFill/>
          <a:ln>
            <a:solidFill>
              <a:srgbClr val="D435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D43549"/>
                </a:solidFill>
                <a:effectLst/>
                <a:uLnTx/>
                <a:uFillTx/>
                <a:latin typeface="PT Sans"/>
                <a:ea typeface="+mn-ea"/>
                <a:cs typeface="+mn-cs"/>
              </a:rPr>
              <a:t>ПОТОК-ОБРАЗЕЦ</a:t>
            </a:r>
          </a:p>
        </p:txBody>
      </p:sp>
      <p:pic>
        <p:nvPicPr>
          <p:cNvPr id="41" name="Picture 2" descr="C:\Users\Adminko\Desktop\Seo\factory.png">
            <a:extLst>
              <a:ext uri="{FF2B5EF4-FFF2-40B4-BE49-F238E27FC236}">
                <a16:creationId xmlns:a16="http://schemas.microsoft.com/office/drawing/2014/main" id="{B58783CA-B8D6-0A2B-C68B-A365B48CE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2729" y="923977"/>
            <a:ext cx="596326" cy="59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842D9A-5374-EA5D-107D-6019C7031D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304" y="1408540"/>
            <a:ext cx="1134661" cy="7044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9F445F-073F-8E7D-B952-3B1055E666A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764" b="1528"/>
          <a:stretch/>
        </p:blipFill>
        <p:spPr>
          <a:xfrm>
            <a:off x="7146742" y="2090998"/>
            <a:ext cx="2196763" cy="19021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EC6BDC-FBAB-3B8D-5CAE-78E20928C7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6742" y="4431735"/>
            <a:ext cx="2196762" cy="21173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FF9A8C-4E05-B235-538A-D3FAEB78368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8528" r="12335" b="17004"/>
          <a:stretch/>
        </p:blipFill>
        <p:spPr>
          <a:xfrm>
            <a:off x="9452734" y="2087886"/>
            <a:ext cx="2299275" cy="20350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2657138-4438-12B6-8575-8041D638296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16126" b="41142"/>
          <a:stretch/>
        </p:blipFill>
        <p:spPr>
          <a:xfrm>
            <a:off x="9498739" y="4431326"/>
            <a:ext cx="2280316" cy="2117324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381547B-DAA3-1172-7CCE-86AFA3C95262}"/>
              </a:ext>
            </a:extLst>
          </p:cNvPr>
          <p:cNvSpPr txBox="1">
            <a:spLocks/>
          </p:cNvSpPr>
          <p:nvPr/>
        </p:nvSpPr>
        <p:spPr>
          <a:xfrm>
            <a:off x="1904965" y="343996"/>
            <a:ext cx="9939647" cy="545452"/>
          </a:xfrm>
          <a:prstGeom prst="rect">
            <a:avLst/>
          </a:prstGeom>
        </p:spPr>
        <p:txBody>
          <a:bodyPr lIns="91436" tIns="45718" rIns="91436" bIns="45718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PT Sans" panose="020B0503020203020204" pitchFamily="34" charset="-52"/>
                <a:ea typeface="PT Sans" panose="020B0503020203020204" pitchFamily="34" charset="-52"/>
                <a:cs typeface="+mn-cs"/>
              </a:rPr>
              <a:t>Повышение производительности труда.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PT Sans" panose="020B0503020203020204" pitchFamily="34" charset="-52"/>
                <a:ea typeface="PT Sans" panose="020B0503020203020204" pitchFamily="34" charset="-52"/>
                <a:cs typeface="+mn-cs"/>
              </a:rPr>
              <a:t>Пример реализации проекта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7CB631-3CE0-8ECE-3C20-07442AF234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1" y="272225"/>
            <a:ext cx="1358208" cy="96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540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3EBD9016-CEFA-8344-9764-8E77E835C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8335" y="4435842"/>
            <a:ext cx="12700" cy="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0EB37A-481F-6E8F-6BFE-3F7ED8E06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1" y="272225"/>
            <a:ext cx="1358208" cy="9661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36AC5A-E8FC-49D1-8458-F6ED5C1F1E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373"/>
          <a:stretch/>
        </p:blipFill>
        <p:spPr>
          <a:xfrm>
            <a:off x="0" y="1238373"/>
            <a:ext cx="6775974" cy="421932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F4DE246-D266-407D-933C-5E83927AC1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4411"/>
          <a:stretch/>
        </p:blipFill>
        <p:spPr>
          <a:xfrm>
            <a:off x="5588708" y="4385938"/>
            <a:ext cx="6251048" cy="2143510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82C5EA3E-92DC-4953-B3CB-1B4FAB1E3AE9}"/>
              </a:ext>
            </a:extLst>
          </p:cNvPr>
          <p:cNvSpPr txBox="1">
            <a:spLocks/>
          </p:cNvSpPr>
          <p:nvPr/>
        </p:nvSpPr>
        <p:spPr>
          <a:xfrm>
            <a:off x="1769659" y="328552"/>
            <a:ext cx="9939647" cy="545452"/>
          </a:xfrm>
          <a:prstGeom prst="rect">
            <a:avLst/>
          </a:prstGeom>
        </p:spPr>
        <p:txBody>
          <a:bodyPr lIns="91436" tIns="45718" rIns="91436" bIns="45718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+mj-cs"/>
              </a:rPr>
              <a:t>Кейсы</a:t>
            </a:r>
          </a:p>
        </p:txBody>
      </p:sp>
    </p:spTree>
    <p:extLst>
      <p:ext uri="{BB962C8B-B14F-4D97-AF65-F5344CB8AC3E}">
        <p14:creationId xmlns:p14="http://schemas.microsoft.com/office/powerpoint/2010/main" val="2059395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3EBD9016-CEFA-8344-9764-8E77E835C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8335" y="4435842"/>
            <a:ext cx="12700" cy="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0EB37A-481F-6E8F-6BFE-3F7ED8E06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1" y="272225"/>
            <a:ext cx="1358208" cy="966148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82C5EA3E-92DC-4953-B3CB-1B4FAB1E3AE9}"/>
              </a:ext>
            </a:extLst>
          </p:cNvPr>
          <p:cNvSpPr txBox="1">
            <a:spLocks/>
          </p:cNvSpPr>
          <p:nvPr/>
        </p:nvSpPr>
        <p:spPr>
          <a:xfrm>
            <a:off x="1769659" y="328552"/>
            <a:ext cx="9939647" cy="545452"/>
          </a:xfrm>
          <a:prstGeom prst="rect">
            <a:avLst/>
          </a:prstGeom>
        </p:spPr>
        <p:txBody>
          <a:bodyPr lIns="91436" tIns="45718" rIns="91436" bIns="45718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+mj-cs"/>
              </a:rPr>
              <a:t>Кейсы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2352B8-217D-4C12-95DB-22DF22F18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63" y="1238373"/>
            <a:ext cx="6702045" cy="34930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E63AA4-A7BB-4936-BE7E-DFF85B08DD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250" y="4556321"/>
            <a:ext cx="7103322" cy="212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06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019BD87-8A50-E34A-97F1-6EA14FF19483}"/>
              </a:ext>
            </a:extLst>
          </p:cNvPr>
          <p:cNvSpPr/>
          <p:nvPr/>
        </p:nvSpPr>
        <p:spPr>
          <a:xfrm>
            <a:off x="905804" y="1640497"/>
            <a:ext cx="5935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Богатырев Владимир Николаевич</a:t>
            </a: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43C2208-CACA-3D4A-A2E3-A29FCBA65578}"/>
              </a:ext>
            </a:extLst>
          </p:cNvPr>
          <p:cNvSpPr/>
          <p:nvPr/>
        </p:nvSpPr>
        <p:spPr>
          <a:xfrm>
            <a:off x="918963" y="2304317"/>
            <a:ext cx="37442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tx2">
                    <a:lumMod val="75000"/>
                  </a:schemeClr>
                </a:solidFill>
              </a:rPr>
              <a:t>Руководитель Регионального центра компетенций в сфере производительности труда Пермского края</a:t>
            </a:r>
          </a:p>
          <a:p>
            <a:endParaRPr lang="ru-RU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i="1" dirty="0">
                <a:solidFill>
                  <a:schemeClr val="tx2">
                    <a:lumMod val="75000"/>
                  </a:schemeClr>
                </a:solidFill>
              </a:rPr>
              <a:t>Тел: +7-965-579-08-53</a:t>
            </a:r>
          </a:p>
          <a:p>
            <a:endParaRPr lang="ru-RU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E-mail</a:t>
            </a:r>
            <a:r>
              <a:rPr lang="ru-RU" i="1" dirty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bvn</a:t>
            </a:r>
            <a:r>
              <a:rPr lang="en-US" i="1" dirty="0">
                <a:solidFill>
                  <a:schemeClr val="tx2">
                    <a:lumMod val="75000"/>
                  </a:schemeClr>
                </a:solidFill>
                <a:hlinkClick r:id="rId2"/>
              </a:rPr>
              <a:t>@rce-perm.ru</a:t>
            </a:r>
            <a:endParaRPr lang="en-US" i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i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i="1" dirty="0">
                <a:solidFill>
                  <a:schemeClr val="tx2">
                    <a:lumMod val="75000"/>
                  </a:schemeClr>
                </a:solidFill>
              </a:rPr>
              <a:t>Сайт: </a:t>
            </a:r>
            <a:r>
              <a:rPr lang="en-US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rce-perm.ru</a:t>
            </a:r>
          </a:p>
          <a:p>
            <a:endParaRPr lang="ru-RU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311C3FA-277E-E24E-9D8A-76175F1DD4BC}"/>
              </a:ext>
            </a:extLst>
          </p:cNvPr>
          <p:cNvSpPr txBox="1">
            <a:spLocks/>
          </p:cNvSpPr>
          <p:nvPr/>
        </p:nvSpPr>
        <p:spPr>
          <a:xfrm>
            <a:off x="1917391" y="343657"/>
            <a:ext cx="9939647" cy="545452"/>
          </a:xfrm>
          <a:prstGeom prst="rect">
            <a:avLst/>
          </a:prstGeom>
        </p:spPr>
        <p:txBody>
          <a:bodyPr lIns="91436" tIns="45718" rIns="91436" bIns="45718" anchor="ctr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+mj-cs"/>
              </a:rPr>
              <a:t>Наши контакты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3610BF-FB07-5C55-2C2B-3251BB78A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51" y="272225"/>
            <a:ext cx="1358208" cy="96614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159BFF9-34F4-15CC-3339-50AC0AC62DB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584" y="5913971"/>
            <a:ext cx="354778" cy="354778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B8BB6E8-1C32-F2CF-EA46-ACA26A03A4EB}"/>
              </a:ext>
            </a:extLst>
          </p:cNvPr>
          <p:cNvCxnSpPr/>
          <p:nvPr/>
        </p:nvCxnSpPr>
        <p:spPr>
          <a:xfrm>
            <a:off x="1629510" y="6296146"/>
            <a:ext cx="855783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4706ADF-D1A0-779D-9960-AD826814D9E2}"/>
              </a:ext>
            </a:extLst>
          </p:cNvPr>
          <p:cNvCxnSpPr/>
          <p:nvPr/>
        </p:nvCxnSpPr>
        <p:spPr>
          <a:xfrm>
            <a:off x="2227386" y="6263968"/>
            <a:ext cx="62132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C9A85A4-F4E6-C562-865A-24349BE6D7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4241" y="5810585"/>
            <a:ext cx="493470" cy="484617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3B1F30C-CBE9-5B51-C384-8243F1D88002}"/>
              </a:ext>
            </a:extLst>
          </p:cNvPr>
          <p:cNvCxnSpPr/>
          <p:nvPr/>
        </p:nvCxnSpPr>
        <p:spPr>
          <a:xfrm>
            <a:off x="2836985" y="6119750"/>
            <a:ext cx="62132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DFDD263-7711-E0AF-F617-E596169E46A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2930772" y="6217127"/>
            <a:ext cx="468447" cy="78074"/>
          </a:xfrm>
          <a:prstGeom prst="rect">
            <a:avLst/>
          </a:prstGeom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FF4B858A-228D-B526-4670-BA150B94D7EC}"/>
              </a:ext>
            </a:extLst>
          </p:cNvPr>
          <p:cNvCxnSpPr/>
          <p:nvPr/>
        </p:nvCxnSpPr>
        <p:spPr>
          <a:xfrm>
            <a:off x="3458307" y="6310310"/>
            <a:ext cx="785448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64F8C9C-33B2-D480-3109-F07903F7DBB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531" y="5681383"/>
            <a:ext cx="420605" cy="42060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BF7CD37-ED4E-BEBE-7F2C-A65466B17A8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9392" y="5908186"/>
            <a:ext cx="409429" cy="406087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58923FB-1103-71B3-AAE9-8CD0A79D2F99}"/>
              </a:ext>
            </a:extLst>
          </p:cNvPr>
          <p:cNvCxnSpPr/>
          <p:nvPr/>
        </p:nvCxnSpPr>
        <p:spPr>
          <a:xfrm>
            <a:off x="4113335" y="6234050"/>
            <a:ext cx="411040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F6BE8AD-A777-2914-255B-1AEEDF8ACAB3}"/>
              </a:ext>
            </a:extLst>
          </p:cNvPr>
          <p:cNvCxnSpPr/>
          <p:nvPr/>
        </p:nvCxnSpPr>
        <p:spPr>
          <a:xfrm>
            <a:off x="4627686" y="6100700"/>
            <a:ext cx="407153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A6F4100-CEA3-A40A-D2C2-050FFC8771BD}"/>
              </a:ext>
            </a:extLst>
          </p:cNvPr>
          <p:cNvCxnSpPr/>
          <p:nvPr/>
        </p:nvCxnSpPr>
        <p:spPr>
          <a:xfrm>
            <a:off x="5788434" y="6123994"/>
            <a:ext cx="753595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D7D0A19C-84C6-F168-CC94-48A147059FFB}"/>
              </a:ext>
            </a:extLst>
          </p:cNvPr>
          <p:cNvCxnSpPr/>
          <p:nvPr/>
        </p:nvCxnSpPr>
        <p:spPr>
          <a:xfrm>
            <a:off x="6396913" y="6171376"/>
            <a:ext cx="88971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3DD6D05-2DB9-5775-C7A0-4666D3D4A92C}"/>
              </a:ext>
            </a:extLst>
          </p:cNvPr>
          <p:cNvCxnSpPr/>
          <p:nvPr/>
        </p:nvCxnSpPr>
        <p:spPr>
          <a:xfrm>
            <a:off x="7216064" y="6304726"/>
            <a:ext cx="753595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6AC3C08C-25EB-6E16-0A87-6FCA02E66BC1}"/>
              </a:ext>
            </a:extLst>
          </p:cNvPr>
          <p:cNvCxnSpPr/>
          <p:nvPr/>
        </p:nvCxnSpPr>
        <p:spPr>
          <a:xfrm>
            <a:off x="7969658" y="6121796"/>
            <a:ext cx="86954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70E48684-F88E-DAF9-D2BE-62F84E402C9B}"/>
              </a:ext>
            </a:extLst>
          </p:cNvPr>
          <p:cNvCxnSpPr/>
          <p:nvPr/>
        </p:nvCxnSpPr>
        <p:spPr>
          <a:xfrm>
            <a:off x="8711488" y="6171376"/>
            <a:ext cx="20391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A306CDFF-F1C6-A134-3918-24A4E3E2B4FA}"/>
              </a:ext>
            </a:extLst>
          </p:cNvPr>
          <p:cNvCxnSpPr/>
          <p:nvPr/>
        </p:nvCxnSpPr>
        <p:spPr>
          <a:xfrm>
            <a:off x="9435388" y="6234050"/>
            <a:ext cx="222962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08DD551-925B-5C7E-7279-DD3D75272D7C}"/>
              </a:ext>
            </a:extLst>
          </p:cNvPr>
          <p:cNvCxnSpPr/>
          <p:nvPr/>
        </p:nvCxnSpPr>
        <p:spPr>
          <a:xfrm>
            <a:off x="8813445" y="6304726"/>
            <a:ext cx="733425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7D75454D-E4E8-3F85-602D-4D9E7A7E983B}"/>
              </a:ext>
            </a:extLst>
          </p:cNvPr>
          <p:cNvCxnSpPr/>
          <p:nvPr/>
        </p:nvCxnSpPr>
        <p:spPr>
          <a:xfrm>
            <a:off x="9537345" y="6137520"/>
            <a:ext cx="733425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2E8F50C6-194A-D034-0476-020EE513DC35}"/>
              </a:ext>
            </a:extLst>
          </p:cNvPr>
          <p:cNvCxnSpPr/>
          <p:nvPr/>
        </p:nvCxnSpPr>
        <p:spPr>
          <a:xfrm>
            <a:off x="1612544" y="6399976"/>
            <a:ext cx="8770788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EBCFAA1-2898-4D9D-F652-4F4BDB333F7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131422" y="6226652"/>
            <a:ext cx="468447" cy="78074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A139F3-E102-B689-1A91-894EF5E2018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748338" y="6214862"/>
            <a:ext cx="477030" cy="6180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4A3CB4B-6D5A-C17B-2C45-3E76C85CA3F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200774" y="6217730"/>
            <a:ext cx="448728" cy="6370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1F73BF3-BE4C-E8CC-F636-20A16EE46F7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6624636" y="6217730"/>
            <a:ext cx="448728" cy="6370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6D4A114-D51F-5617-2365-7373D733225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048770" y="6217728"/>
            <a:ext cx="106886" cy="68467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F1F5C62-730E-0363-5AF3-09662B3D593F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0438" y="5870704"/>
            <a:ext cx="418338" cy="418338"/>
          </a:xfrm>
          <a:prstGeom prst="rect">
            <a:avLst/>
          </a:prstGeom>
        </p:spPr>
      </p:pic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136A2EEC-9713-C34D-B8E5-070516AFA04E}"/>
              </a:ext>
            </a:extLst>
          </p:cNvPr>
          <p:cNvCxnSpPr/>
          <p:nvPr/>
        </p:nvCxnSpPr>
        <p:spPr>
          <a:xfrm>
            <a:off x="5034839" y="6295201"/>
            <a:ext cx="632537" cy="0"/>
          </a:xfrm>
          <a:prstGeom prst="line">
            <a:avLst/>
          </a:prstGeom>
          <a:ln>
            <a:solidFill>
              <a:srgbClr val="3C3C3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083F9EB5-E826-77E8-49C9-055037593B2B}"/>
              </a:ext>
            </a:extLst>
          </p:cNvPr>
          <p:cNvGrpSpPr/>
          <p:nvPr/>
        </p:nvGrpSpPr>
        <p:grpSpPr>
          <a:xfrm>
            <a:off x="5148918" y="5903819"/>
            <a:ext cx="467873" cy="398118"/>
            <a:chOff x="3554028" y="5510149"/>
            <a:chExt cx="441912" cy="376027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92B33AF5-FCBB-C737-EC8F-F438E69CD6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1671" b="-1"/>
            <a:stretch/>
          </p:blipFill>
          <p:spPr>
            <a:xfrm>
              <a:off x="3554028" y="5519738"/>
              <a:ext cx="441912" cy="366438"/>
            </a:xfrm>
            <a:prstGeom prst="rect">
              <a:avLst/>
            </a:prstGeom>
          </p:spPr>
        </p:pic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B3E88031-E84D-C44A-1064-42E61906D2A1}"/>
                </a:ext>
              </a:extLst>
            </p:cNvPr>
            <p:cNvSpPr/>
            <p:nvPr/>
          </p:nvSpPr>
          <p:spPr>
            <a:xfrm>
              <a:off x="3793971" y="5510149"/>
              <a:ext cx="201969" cy="680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669BCCD-D547-6AD5-EF66-D0BDCFD71BC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130" y="5896871"/>
            <a:ext cx="416125" cy="416125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B04C021B-AF15-AB2D-E500-08EAE35234EC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9494" y="5701964"/>
            <a:ext cx="449124" cy="449124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90428A2-1B4D-2E49-AE14-3B0D2B5A9080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0665" y="5741076"/>
            <a:ext cx="539285" cy="34008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38572534-4B8D-F61E-563B-8CE855505663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691" y="5716987"/>
            <a:ext cx="431173" cy="435127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491EB79-6FF8-8C8A-6712-26DED25FFC4F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8354" y="5673205"/>
            <a:ext cx="413335" cy="413335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E1D7AAFE-730F-281B-8A1E-E7F9112A45F1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2040" y="5818452"/>
            <a:ext cx="387683" cy="38847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68D13A69-0275-B786-9405-FB8BC4BF9926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8584" y="5706786"/>
            <a:ext cx="383077" cy="359624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530127CC-6C09-61C1-C188-5EE8ACD2E555}"/>
              </a:ext>
            </a:extLst>
          </p:cNvPr>
          <p:cNvSpPr txBox="1"/>
          <p:nvPr/>
        </p:nvSpPr>
        <p:spPr>
          <a:xfrm>
            <a:off x="7286625" y="288945"/>
            <a:ext cx="4651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«Вы можете не изменяться. Выживание не является обязанностью»</a:t>
            </a:r>
          </a:p>
          <a:p>
            <a:pPr algn="r"/>
            <a:endParaRPr lang="ru-RU" b="1" dirty="0">
              <a:solidFill>
                <a:srgbClr val="333333"/>
              </a:solidFill>
              <a:latin typeface="YS Text"/>
            </a:endParaRPr>
          </a:p>
          <a:p>
            <a:pPr algn="r"/>
            <a:r>
              <a:rPr lang="ru-RU" b="1" dirty="0">
                <a:solidFill>
                  <a:srgbClr val="333333"/>
                </a:solidFill>
                <a:latin typeface="YS Text"/>
              </a:rPr>
              <a:t>У.Э. Деминг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775E87-6FE0-4CF7-B039-C96BE3634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232" y="1804020"/>
            <a:ext cx="2144740" cy="3207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945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PT Sans"/>
        <a:ea typeface=""/>
        <a:cs typeface=""/>
      </a:majorFont>
      <a:minorFont>
        <a:latin typeface="PT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24453</TotalTime>
  <Words>634</Words>
  <Application>Microsoft Office PowerPoint</Application>
  <PresentationFormat>Широкоэкранный</PresentationFormat>
  <Paragraphs>158</Paragraphs>
  <Slides>11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PermianSansTypeface</vt:lpstr>
      <vt:lpstr>PT Sans</vt:lpstr>
      <vt:lpstr>PT Serif</vt:lpstr>
      <vt:lpstr>Times New Roman</vt:lpstr>
      <vt:lpstr>Wingdings</vt:lpstr>
      <vt:lpstr>YS Text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226</cp:revision>
  <cp:lastPrinted>2026-03-10T05:08:31Z</cp:lastPrinted>
  <dcterms:created xsi:type="dcterms:W3CDTF">2018-05-23T06:34:28Z</dcterms:created>
  <dcterms:modified xsi:type="dcterms:W3CDTF">2026-04-02T09:05:09Z</dcterms:modified>
</cp:coreProperties>
</file>