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57" r:id="rId4"/>
    <p:sldId id="264" r:id="rId5"/>
    <p:sldId id="258" r:id="rId6"/>
    <p:sldId id="259" r:id="rId7"/>
    <p:sldId id="260" r:id="rId8"/>
    <p:sldId id="266" r:id="rId9"/>
    <p:sldId id="268" r:id="rId10"/>
    <p:sldId id="262" r:id="rId11"/>
    <p:sldId id="26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79520" autoAdjust="0"/>
  </p:normalViewPr>
  <p:slideViewPr>
    <p:cSldViewPr snapToGrid="0">
      <p:cViewPr varScale="1">
        <p:scale>
          <a:sx n="92" d="100"/>
          <a:sy n="92" d="100"/>
        </p:scale>
        <p:origin x="11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</a:rPr>
              <a:t>Распространенность</a:t>
            </a:r>
            <a:r>
              <a:rPr lang="ru-RU" sz="1800" b="1" baseline="0" dirty="0" smtClean="0">
                <a:solidFill>
                  <a:schemeClr val="tx1"/>
                </a:solidFill>
              </a:rPr>
              <a:t> основных факторов риска НИЗ, % (ПК, 2020г, ЦОЗМП)</a:t>
            </a:r>
            <a:endParaRPr lang="ru-RU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007206628969726"/>
          <c:y val="2.3953010877401974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Лист1!$A$3:$A$7</c:f>
              <c:strCache>
                <c:ptCount val="5"/>
                <c:pt idx="0">
                  <c:v>Нерациональное питание</c:v>
                </c:pt>
                <c:pt idx="1">
                  <c:v>Избыточная масса тела</c:v>
                </c:pt>
                <c:pt idx="2">
                  <c:v>Низкая физическая активность</c:v>
                </c:pt>
                <c:pt idx="3">
                  <c:v>Курение</c:v>
                </c:pt>
                <c:pt idx="4">
                  <c:v>Злоупотребление алкоголем</c:v>
                </c:pt>
              </c:strCache>
            </c:strRef>
          </c:cat>
          <c:val>
            <c:numRef>
              <c:f>Лист1!$B$3:$B$7</c:f>
              <c:numCache>
                <c:formatCode>0.00%</c:formatCode>
                <c:ptCount val="5"/>
                <c:pt idx="0">
                  <c:v>0.30500000000000016</c:v>
                </c:pt>
                <c:pt idx="1">
                  <c:v>0.25600000000000001</c:v>
                </c:pt>
                <c:pt idx="2">
                  <c:v>0.17100000000000001</c:v>
                </c:pt>
                <c:pt idx="3">
                  <c:v>9.2000000000000026E-2</c:v>
                </c:pt>
                <c:pt idx="4">
                  <c:v>1.8000000000000006E-2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31878784"/>
        <c:axId val="-2031866816"/>
      </c:barChart>
      <c:catAx>
        <c:axId val="-20318787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031866816"/>
        <c:crosses val="autoZero"/>
        <c:auto val="1"/>
        <c:lblAlgn val="ctr"/>
        <c:lblOffset val="100"/>
        <c:noMultiLvlLbl val="0"/>
      </c:catAx>
      <c:valAx>
        <c:axId val="-2031866816"/>
        <c:scaling>
          <c:orientation val="minMax"/>
        </c:scaling>
        <c:delete val="1"/>
        <c:axPos val="b"/>
        <c:majorGridlines/>
        <c:numFmt formatCode="0.00%" sourceLinked="1"/>
        <c:majorTickMark val="out"/>
        <c:minorTickMark val="none"/>
        <c:tickLblPos val="none"/>
        <c:crossAx val="-2031878784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2">
        <a:lumMod val="40000"/>
        <a:lumOff val="6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0.85758</cdr:x>
      <cdr:y>0.82709</cdr:y>
    </cdr:from>
    <cdr:to>
      <cdr:x>1</cdr:x>
      <cdr:y>0.95265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697070" y="3588348"/>
          <a:ext cx="761999" cy="544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FF0000"/>
              </a:solidFill>
            </a:rPr>
            <a:t>30,5</a:t>
          </a:r>
          <a:endParaRPr lang="ru-RU" sz="24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9EE7F-8EE3-4FFD-8685-32A2E9651677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CEC2D-BBF4-4843-9F50-03A09AF907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48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Намеренно подробно не касаюсь производственного</a:t>
            </a:r>
            <a:r>
              <a:rPr lang="ru-RU" baseline="0" dirty="0" smtClean="0"/>
              <a:t> травматизма, профессиональных заболеваний и связанных с ним экономических и </a:t>
            </a:r>
            <a:r>
              <a:rPr lang="ru-RU" baseline="0" dirty="0" err="1" smtClean="0"/>
              <a:t>репутационных</a:t>
            </a:r>
            <a:r>
              <a:rPr lang="ru-RU" baseline="0" dirty="0" smtClean="0"/>
              <a:t> потерь предприятия. </a:t>
            </a:r>
          </a:p>
          <a:p>
            <a:r>
              <a:rPr lang="ru-RU" baseline="0" dirty="0" smtClean="0"/>
              <a:t>В центре внимания – здоровье. По определению ВОЗ (1947г): определяется не наличием или отсутствием острых или хронических заболеваний, а состоянием физического, психического и социального благополучия человека.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EC2D-BBF4-4843-9F50-03A09AF907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15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7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EC2D-BBF4-4843-9F50-03A09AF907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398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Обеспечение качества трудовой жизни ведет к</a:t>
            </a:r>
            <a:r>
              <a:rPr lang="ru-RU" baseline="0" dirty="0" smtClean="0"/>
              <a:t> возникновению явных выгод: </a:t>
            </a:r>
            <a:r>
              <a:rPr lang="ru-RU" dirty="0" smtClean="0"/>
              <a:t>закрепление кадров, формирование стабильного и  заинтересованного ядра трудового коллектива, устойчивость, лояльность трудового коллектива, сокращение числа неявок по болезни, повышение работоспособности, рост числа так называемых инновационных «контрабандных» проектов, демонстрационный эффект моральных норм.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EC2D-BBF4-4843-9F50-03A09AF907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273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Тенденции в развитии современного бизнеса предполагают его нацеленность на рост конкурентоспособности посредством креативного, инновационного типа развития. В новых условиях формируется принципиально иной уровень требований к здоровью работников (в частности к работоспособности, инициативности, мобильности, адаптивности и т. д.). Создание здоровье сберегающей среды на предприятии несомненно повышают устойчивость и конкурентоспособность предприятия.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EC2D-BBF4-4843-9F50-03A09AF907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340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CEC2D-BBF4-4843-9F50-03A09AF9078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05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64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40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440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48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3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01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0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51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46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42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02B9F-B38F-42E1-8CFC-C81DBC783DA5}" type="datetimeFigureOut">
              <a:rPr lang="ru-RU" smtClean="0"/>
              <a:pPr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73A4E-F7C9-453D-AEC6-78084B1D0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93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ermstat.gks.ru/folder/33461" TargetMode="External"/><Relationship Id="rId4" Type="http://schemas.openxmlformats.org/officeDocument/2006/relationships/hyperlink" Target="https://fedstat.ru/indicator/5926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news.un.org/ru/story/2017/10/1312491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ermstat.gks.ru/" TargetMode="Externa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olga.cheranyova@gmail.co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9923" y="390170"/>
            <a:ext cx="1303628" cy="10750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58" y="892628"/>
            <a:ext cx="9089571" cy="400594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25885" y="1306286"/>
            <a:ext cx="450668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7030A0"/>
                </a:solidFill>
              </a:rPr>
              <a:t>II </a:t>
            </a:r>
            <a:r>
              <a:rPr lang="ru-RU" sz="4400" dirty="0" smtClean="0">
                <a:solidFill>
                  <a:srgbClr val="7030A0"/>
                </a:solidFill>
              </a:rPr>
              <a:t>Краевой Форум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12192000" cy="53159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089" y="956119"/>
            <a:ext cx="9089571" cy="400594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573487" y="1556657"/>
            <a:ext cx="512717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05450" y="1581803"/>
            <a:ext cx="5943600" cy="3532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Экономические аспекты здоровья трудоспособного населения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47800" y="5562278"/>
            <a:ext cx="10744200" cy="104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О.В. Черанева,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Председатель Общественного Совета при Министерстве здравоохранения Пермского края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руководитель офиса социальных проектов и научно-образовательных мероприятий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АНО ДПО «</a:t>
            </a:r>
            <a:r>
              <a:rPr lang="ru-RU" sz="2000" b="1" dirty="0">
                <a:solidFill>
                  <a:srgbClr val="7030A0"/>
                </a:solidFill>
              </a:rPr>
              <a:t>П</a:t>
            </a:r>
            <a:r>
              <a:rPr lang="ru-RU" sz="2000" b="1" dirty="0" smtClean="0">
                <a:solidFill>
                  <a:srgbClr val="7030A0"/>
                </a:solidFill>
              </a:rPr>
              <a:t>ИПК РЗ»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860" y="298567"/>
            <a:ext cx="1303628" cy="10750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218314"/>
            <a:ext cx="2270808" cy="9527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103618" y="4717777"/>
            <a:ext cx="2699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 февраля 2023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002" y="284915"/>
            <a:ext cx="1162049" cy="102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629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Аспект 1</a:t>
            </a:r>
            <a:r>
              <a:rPr lang="ru-RU" b="1" dirty="0" smtClean="0">
                <a:solidFill>
                  <a:srgbClr val="FF0000"/>
                </a:solidFill>
              </a:rPr>
              <a:t>: Трудовой ресурс – основной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и самый дорогостоящий ресурс предприятия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27841" y="1825625"/>
            <a:ext cx="356038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u="sng" dirty="0" smtClean="0"/>
              <a:t>Основные качественные характеристики ТР: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Здоровье</a:t>
            </a:r>
          </a:p>
          <a:p>
            <a:r>
              <a:rPr lang="ru-RU" dirty="0" smtClean="0"/>
              <a:t>Образование</a:t>
            </a:r>
          </a:p>
          <a:p>
            <a:r>
              <a:rPr lang="ru-RU" dirty="0" smtClean="0"/>
              <a:t>Квалификация</a:t>
            </a:r>
          </a:p>
          <a:p>
            <a:r>
              <a:rPr lang="ru-RU" dirty="0" smtClean="0"/>
              <a:t>Поло-возрастной состав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Целостность функционирования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130566" y="1825625"/>
            <a:ext cx="7441324" cy="4351338"/>
          </a:xfrm>
          <a:solidFill>
            <a:srgbClr val="FF0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Последствия нарушения целостности функционирования трудового коллектива: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Снижение отдачи, в </a:t>
            </a:r>
            <a:r>
              <a:rPr lang="ru-RU" dirty="0" err="1" smtClean="0">
                <a:solidFill>
                  <a:schemeClr val="bg1"/>
                </a:solidFill>
              </a:rPr>
              <a:t>т.ч</a:t>
            </a:r>
            <a:r>
              <a:rPr lang="ru-RU" dirty="0" smtClean="0">
                <a:solidFill>
                  <a:schemeClr val="bg1"/>
                </a:solidFill>
              </a:rPr>
              <a:t>. за счет </a:t>
            </a:r>
            <a:r>
              <a:rPr lang="ru-RU" dirty="0" err="1" smtClean="0">
                <a:solidFill>
                  <a:schemeClr val="bg1"/>
                </a:solidFill>
              </a:rPr>
              <a:t>презентеизма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Дополнительная нагрузка (интенсивная и экстенсивная)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Ухудшение условий воспроизводства рабочей силы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Упущенная выгода (срыв сроков выполнения работ и/или качества)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Нерациональный расход ФОТ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51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D6EDEB2-AB04-2551-A335-D022B68466EB}"/>
              </a:ext>
            </a:extLst>
          </p:cNvPr>
          <p:cNvSpPr txBox="1"/>
          <p:nvPr/>
        </p:nvSpPr>
        <p:spPr>
          <a:xfrm>
            <a:off x="7587555" y="1998710"/>
            <a:ext cx="3624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7030A0"/>
                </a:solidFill>
              </a:rPr>
              <a:t>Структура экономического ущерба, обусловленного НИЗ в РФ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42A459-DCD1-1862-4B84-72EC089EF173}"/>
              </a:ext>
            </a:extLst>
          </p:cNvPr>
          <p:cNvSpPr txBox="1"/>
          <p:nvPr/>
        </p:nvSpPr>
        <p:spPr>
          <a:xfrm>
            <a:off x="7149440" y="1248061"/>
            <a:ext cx="4436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</a:t>
            </a:r>
            <a:r>
              <a:rPr lang="ru-RU" b="1" dirty="0" smtClean="0">
                <a:solidFill>
                  <a:srgbClr val="FF0000"/>
                </a:solidFill>
              </a:rPr>
              <a:t>бщие </a:t>
            </a:r>
            <a:r>
              <a:rPr lang="ru-RU" b="1" dirty="0">
                <a:solidFill>
                  <a:srgbClr val="FF0000"/>
                </a:solidFill>
              </a:rPr>
              <a:t>затраты на 4 группы НИЗ в РФ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~ </a:t>
            </a:r>
            <a:r>
              <a:rPr lang="ru-RU" b="1" dirty="0">
                <a:solidFill>
                  <a:srgbClr val="FF0000"/>
                </a:solidFill>
              </a:rPr>
              <a:t>4 триллиона РУБ (3,9% ВВП)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4A3BBCE-11A8-DD4E-D514-E17B3EB164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78" y="2453119"/>
            <a:ext cx="4662892" cy="27167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B1FE312-BF84-2948-D0D0-0F2D49C8E95C}"/>
              </a:ext>
            </a:extLst>
          </p:cNvPr>
          <p:cNvSpPr txBox="1"/>
          <p:nvPr/>
        </p:nvSpPr>
        <p:spPr>
          <a:xfrm>
            <a:off x="555171" y="1251391"/>
            <a:ext cx="5856515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Экономическое бремя НИЗ: что очевидно, и что скрыто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3EF38C7-7AAD-246F-F30E-AC1B8A7C3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7" y="1644155"/>
            <a:ext cx="5878284" cy="3609779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3435" y="157589"/>
            <a:ext cx="12048565" cy="962942"/>
          </a:xfrm>
        </p:spPr>
        <p:txBody>
          <a:bodyPr>
            <a:noAutofit/>
          </a:bodyPr>
          <a:lstStyle/>
          <a:p>
            <a:pPr algn="ctr"/>
            <a:r>
              <a:rPr lang="ru-RU" sz="4000" b="1" u="sng" dirty="0" smtClean="0">
                <a:solidFill>
                  <a:srgbClr val="FF0000"/>
                </a:solidFill>
              </a:rPr>
              <a:t>Аспект 2:</a:t>
            </a:r>
            <a:r>
              <a:rPr lang="ru-RU" sz="4000" b="1" dirty="0" smtClean="0">
                <a:solidFill>
                  <a:srgbClr val="FF0000"/>
                </a:solidFill>
              </a:rPr>
              <a:t> НИЗ = огромный экономический ущерб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02915" y="4114241"/>
            <a:ext cx="665018" cy="37407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80%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71532" y="4058247"/>
            <a:ext cx="1847138" cy="7691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15913" y="5435763"/>
            <a:ext cx="10802757" cy="76142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 прогнозам преждевременная смертность населения в РФ к 2030г превысит 13 </a:t>
            </a:r>
            <a:r>
              <a:rPr lang="ru-RU" b="1" dirty="0" err="1" smtClean="0"/>
              <a:t>млн.чел</a:t>
            </a:r>
            <a:r>
              <a:rPr lang="ru-RU" b="1" dirty="0" smtClean="0"/>
              <a:t>.</a:t>
            </a:r>
          </a:p>
          <a:p>
            <a:pPr algn="ctr"/>
            <a:r>
              <a:rPr lang="ru-RU" b="1" dirty="0" smtClean="0"/>
              <a:t> ( - 11лет возможной продолжительности жизни!)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6717" y="6363667"/>
            <a:ext cx="10802757" cy="319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800" dirty="0">
                <a:solidFill>
                  <a:schemeClr val="tx1"/>
                </a:solidFill>
              </a:rPr>
              <a:t>Берендеева А. Б., </a:t>
            </a:r>
            <a:r>
              <a:rPr lang="ru-RU" sz="800" dirty="0" err="1">
                <a:solidFill>
                  <a:schemeClr val="tx1"/>
                </a:solidFill>
              </a:rPr>
              <a:t>Сизова</a:t>
            </a:r>
            <a:r>
              <a:rPr lang="ru-RU" sz="800" dirty="0">
                <a:solidFill>
                  <a:schemeClr val="tx1"/>
                </a:solidFill>
              </a:rPr>
              <a:t> О. В. Анализ факторов смертности населения в трудоспособном возрасте в  регионах российской федерации методом моделирования // Журнал «Теоретическая экономика». – 2020. – № 4 // www.theoreticaleconomy.ru</a:t>
            </a:r>
          </a:p>
        </p:txBody>
      </p:sp>
    </p:spTree>
    <p:extLst>
      <p:ext uri="{BB962C8B-B14F-4D97-AF65-F5344CB8AC3E}">
        <p14:creationId xmlns:p14="http://schemas.microsoft.com/office/powerpoint/2010/main" val="96122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302061"/>
            <a:ext cx="10515600" cy="623017"/>
          </a:xfrm>
        </p:spPr>
        <p:txBody>
          <a:bodyPr>
            <a:no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Аспект 3:</a:t>
            </a:r>
            <a:r>
              <a:rPr lang="ru-RU" b="1" dirty="0" smtClean="0">
                <a:solidFill>
                  <a:srgbClr val="FF0000"/>
                </a:solidFill>
              </a:rPr>
              <a:t> Пермский край - реальность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IPK-MB-HP02\Desktop\Снимо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19193" y="1128251"/>
            <a:ext cx="5181600" cy="4203291"/>
          </a:xfrm>
          <a:prstGeom prst="rect">
            <a:avLst/>
          </a:prstGeom>
          <a:noFill/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0179504"/>
              </p:ext>
            </p:extLst>
          </p:nvPr>
        </p:nvGraphicFramePr>
        <p:xfrm>
          <a:off x="720176" y="1288761"/>
          <a:ext cx="5076500" cy="3882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727"/>
                <a:gridCol w="740979"/>
                <a:gridCol w="740980"/>
                <a:gridCol w="756745"/>
                <a:gridCol w="670613"/>
                <a:gridCol w="669456"/>
              </a:tblGrid>
              <a:tr h="6148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 1тыс.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человек населения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2017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2019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2020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2021</a:t>
                      </a:r>
                      <a:endParaRPr lang="ru-RU" sz="12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4327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Родившиеся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12.1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11.3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10.2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9.8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9.8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3818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Умершие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13.3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13.5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13.2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15.5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17.2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621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Естественная убыль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-1.2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-2.2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-3.0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-5.7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-7.4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284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Численность трудоспособного населения, %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55.3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55.1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56.2*)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+1г М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+1г Ж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284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Ожидаемая продолжительность жизни при рождении, М/Ж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65/76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65/76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66/77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64/75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63/73</a:t>
                      </a:r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632" y="5381662"/>
            <a:ext cx="4878665" cy="1050668"/>
          </a:xfrm>
          <a:prstGeom prst="rect">
            <a:avLst/>
          </a:prstGeom>
          <a:ln w="9525">
            <a:solidFill>
              <a:srgbClr val="FF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988302" y="1075165"/>
            <a:ext cx="4540248" cy="213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Естественное движение населения ПК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0176" y="5381661"/>
            <a:ext cx="5076500" cy="1050669"/>
          </a:xfrm>
          <a:prstGeom prst="rec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bg1"/>
                </a:solidFill>
              </a:rPr>
              <a:t>За 9 мес. 2022г в ПК: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bg1"/>
                </a:solidFill>
              </a:rPr>
              <a:t>Рождаемость - 6.3%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bg1"/>
                </a:solidFill>
              </a:rPr>
              <a:t>Смертность – 14.4%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chemeClr val="bg1"/>
                </a:solidFill>
              </a:rPr>
              <a:t>Естественная убыль населения – 8 966чел,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увеличилась в 6.5раз за 5 лет!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60525" y="6543996"/>
            <a:ext cx="2187110" cy="1612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hlinkClick r:id="rId4"/>
              </a:rPr>
              <a:t>https://fedstat.ru/indicator/59267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85342" y="6482736"/>
            <a:ext cx="3988675" cy="28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en-US" sz="1000" dirty="0" smtClean="0">
                <a:solidFill>
                  <a:schemeClr val="tx1"/>
                </a:solidFill>
                <a:hlinkClick r:id="rId5"/>
              </a:rPr>
              <a:t>permstat.gks.ru/folder/33461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0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286" y="357253"/>
            <a:ext cx="103632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23,4% пермяков 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умирают в трудоспособном возрасте</a:t>
            </a:r>
            <a:endParaRPr lang="ru-RU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6471672" y="2010848"/>
          <a:ext cx="5350213" cy="4338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IPK-MB-HP02\Desktop\5555201711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344" y="2024743"/>
            <a:ext cx="5389818" cy="269965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19400" y="3113314"/>
            <a:ext cx="3309257" cy="7837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08516" y="4321627"/>
            <a:ext cx="3309257" cy="381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391358" y="3000984"/>
            <a:ext cx="761999" cy="544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</a:rPr>
              <a:t>1,8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14106" y="3678677"/>
            <a:ext cx="761999" cy="544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</a:rPr>
              <a:t>9,2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455613" y="4317460"/>
            <a:ext cx="761999" cy="544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</a:rPr>
              <a:t>17,1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929257" y="4963655"/>
            <a:ext cx="761999" cy="544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FF0000"/>
                </a:solidFill>
              </a:rPr>
              <a:t>25,6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0229" y="5388428"/>
            <a:ext cx="5431971" cy="92528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«Цена» пандемии </a:t>
            </a:r>
            <a:r>
              <a:rPr lang="en-US" b="1" dirty="0" smtClean="0"/>
              <a:t>COVID -19</a:t>
            </a:r>
            <a:r>
              <a:rPr lang="ru-RU" b="1" dirty="0" smtClean="0"/>
              <a:t>:</a:t>
            </a:r>
          </a:p>
          <a:p>
            <a:pPr algn="ctr"/>
            <a:r>
              <a:rPr lang="ru-RU" b="1" dirty="0" smtClean="0"/>
              <a:t>Смертность от БСК в ПК в 2021г  + 14%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260648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Аспект 4: </a:t>
            </a:r>
            <a:r>
              <a:rPr lang="ru-RU" b="1" dirty="0" smtClean="0">
                <a:solidFill>
                  <a:srgbClr val="FF0000"/>
                </a:solidFill>
              </a:rPr>
              <a:t>Метаболический синдром –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эпидемия 21 века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9" y="1484785"/>
            <a:ext cx="2790801" cy="1728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035" y="2536372"/>
            <a:ext cx="3073079" cy="244825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2" y="3907971"/>
            <a:ext cx="3443942" cy="219807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438399"/>
            <a:ext cx="2423121" cy="17106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0732" y="6100750"/>
            <a:ext cx="3459749" cy="36004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 лет:  </a:t>
            </a:r>
            <a:r>
              <a:rPr lang="ru-RU" dirty="0" smtClean="0"/>
              <a:t>ожирение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53544" y="4984626"/>
            <a:ext cx="2680820" cy="6046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25 лет: </a:t>
            </a:r>
          </a:p>
          <a:p>
            <a:pPr algn="ctr"/>
            <a:r>
              <a:rPr lang="ru-RU" dirty="0" smtClean="0"/>
              <a:t>+ бесплодие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42314" y="4149081"/>
            <a:ext cx="2416297" cy="90755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40 лет: </a:t>
            </a:r>
          </a:p>
          <a:p>
            <a:pPr algn="ctr"/>
            <a:r>
              <a:rPr lang="ru-RU" dirty="0" smtClean="0"/>
              <a:t>+ гипертония</a:t>
            </a:r>
          </a:p>
          <a:p>
            <a:pPr algn="ctr"/>
            <a:r>
              <a:rPr lang="ru-RU" dirty="0" smtClean="0"/>
              <a:t>+ атеросклероз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969829" y="3212977"/>
            <a:ext cx="2773088" cy="11881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55 лет:</a:t>
            </a:r>
          </a:p>
          <a:p>
            <a:pPr algn="ctr"/>
            <a:r>
              <a:rPr lang="ru-RU" dirty="0" smtClean="0"/>
              <a:t>+ диабет</a:t>
            </a:r>
          </a:p>
          <a:p>
            <a:pPr algn="ctr"/>
            <a:r>
              <a:rPr lang="ru-RU" dirty="0" smtClean="0"/>
              <a:t>+ инсульт</a:t>
            </a:r>
          </a:p>
          <a:p>
            <a:pPr algn="ctr"/>
            <a:r>
              <a:rPr lang="ru-RU" dirty="0" smtClean="0"/>
              <a:t>+ инфаркт</a:t>
            </a:r>
            <a:endParaRPr lang="ru-RU" dirty="0"/>
          </a:p>
        </p:txBody>
      </p:sp>
      <p:pic>
        <p:nvPicPr>
          <p:cNvPr id="14" name="Picture 4" descr="C:\Users\o.cheraneva\Desktop\downloa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8638" y="1774371"/>
            <a:ext cx="2112235" cy="1796143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864086" y="5373216"/>
            <a:ext cx="520228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</a:rPr>
              <a:t>За 40 лет количество детей и подростков с ожирением увеличилось в 10 раз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679499" y="6431628"/>
            <a:ext cx="45125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7"/>
              </a:rPr>
              <a:t>https://news.un.org/ru/story/2017/10/1312491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70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192" y="183786"/>
            <a:ext cx="10515600" cy="93979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Пищевой «портрет» </a:t>
            </a:r>
            <a:r>
              <a:rPr lang="ru-RU" b="1" dirty="0">
                <a:solidFill>
                  <a:srgbClr val="FF0000"/>
                </a:solidFill>
              </a:rPr>
              <a:t>пермяка</a:t>
            </a:r>
          </a:p>
        </p:txBody>
      </p:sp>
      <p:pic>
        <p:nvPicPr>
          <p:cNvPr id="17410" name="Picture 2" descr="C:\Users\IPK-MB-HP02\Desktop\Инфографика Потребление ПК 2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31333" y="1055914"/>
            <a:ext cx="7994953" cy="53557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61689" y="6515100"/>
            <a:ext cx="3302000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2">
                    <a:lumMod val="10000"/>
                  </a:schemeClr>
                </a:solidFill>
                <a:hlinkClick r:id="rId5"/>
              </a:rPr>
              <a:t>https://</a:t>
            </a:r>
            <a:r>
              <a:rPr lang="en-US" sz="1400" dirty="0" smtClean="0">
                <a:solidFill>
                  <a:schemeClr val="bg2">
                    <a:lumMod val="10000"/>
                  </a:schemeClr>
                </a:solidFill>
                <a:hlinkClick r:id="rId5"/>
              </a:rPr>
              <a:t>permstat.gks.ru</a:t>
            </a:r>
            <a:endParaRPr lang="ru-RU" sz="14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79092" y="3385457"/>
            <a:ext cx="2188769" cy="198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2816669" y="4452647"/>
            <a:ext cx="385369" cy="787908"/>
          </a:xfrm>
          <a:prstGeom prst="upArrow">
            <a:avLst>
              <a:gd name="adj1" fmla="val 50000"/>
              <a:gd name="adj2" fmla="val 7419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9198429" y="1627478"/>
            <a:ext cx="2442968" cy="2863952"/>
          </a:xfrm>
          <a:prstGeom prst="wedgeRectCallout">
            <a:avLst>
              <a:gd name="adj1" fmla="val -46548"/>
              <a:gd name="adj2" fmla="val 73858"/>
            </a:avLst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 структуре </a:t>
            </a:r>
            <a:r>
              <a:rPr lang="ru-RU" b="1" u="sng" dirty="0">
                <a:solidFill>
                  <a:schemeClr val="bg1"/>
                </a:solidFill>
              </a:rPr>
              <a:t>факторов риска развития </a:t>
            </a:r>
            <a:r>
              <a:rPr lang="ru-RU" b="1" u="sng" dirty="0" smtClean="0">
                <a:solidFill>
                  <a:schemeClr val="bg1"/>
                </a:solidFill>
              </a:rPr>
              <a:t>НИЗ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1 </a:t>
            </a:r>
            <a:r>
              <a:rPr lang="ru-RU" b="1" dirty="0">
                <a:solidFill>
                  <a:schemeClr val="bg1"/>
                </a:solidFill>
              </a:rPr>
              <a:t>место занимает избыточная масса тела 57.7%, часто – в сочетании с нерациональным питанием 37.1% и низкой физической активностью 23.8%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25652" y="6302892"/>
            <a:ext cx="7066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00" dirty="0"/>
              <a:t>Постановление Администрации города Перми Пермского края от 11 августа 2020г. №697 «Об утверждении  Программы  «Об укреплении общественного здоровья в городе Перми на 2020-2024гг»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6427" y="960894"/>
            <a:ext cx="9004515" cy="201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-2008324" y="3276606"/>
            <a:ext cx="5055032" cy="852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Вывод 1:</a:t>
            </a:r>
            <a:r>
              <a:rPr lang="ru-RU" b="1" dirty="0" smtClean="0">
                <a:solidFill>
                  <a:srgbClr val="FF0000"/>
                </a:solidFill>
              </a:rPr>
              <a:t> Здоровье работника - ключевая зона ответственности работодателя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2586" y="1825625"/>
            <a:ext cx="529721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u="sng" dirty="0" smtClean="0"/>
              <a:t>Качество трудовой жизни:</a:t>
            </a:r>
          </a:p>
          <a:p>
            <a:r>
              <a:rPr lang="ru-RU" dirty="0" smtClean="0"/>
              <a:t>Удовлетворенность содержанием и условиями труда (безопасность)</a:t>
            </a:r>
          </a:p>
          <a:p>
            <a:r>
              <a:rPr lang="ru-RU" dirty="0" smtClean="0"/>
              <a:t>Здоровые взаимоотношения с коллегами и начальством</a:t>
            </a:r>
          </a:p>
          <a:p>
            <a:r>
              <a:rPr lang="ru-RU" dirty="0" smtClean="0"/>
              <a:t>Бережливое отношение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Теория </a:t>
            </a:r>
            <a:r>
              <a:rPr lang="en-US" u="sng" dirty="0" smtClean="0">
                <a:solidFill>
                  <a:schemeClr val="bg1"/>
                </a:solidFill>
              </a:rPr>
              <a:t>Z </a:t>
            </a:r>
            <a:r>
              <a:rPr lang="ru-RU" u="sng" dirty="0" err="1" smtClean="0">
                <a:solidFill>
                  <a:schemeClr val="bg1"/>
                </a:solidFill>
              </a:rPr>
              <a:t>Оучи</a:t>
            </a:r>
            <a:r>
              <a:rPr lang="ru-RU" u="sng" dirty="0" smtClean="0">
                <a:solidFill>
                  <a:schemeClr val="bg1"/>
                </a:solidFill>
              </a:rPr>
              <a:t>, 1981г: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Концепция доверия и вовлеченности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Задача – пробуждение и направление инициативы подчиненных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Ключевая зона ответственности руководителя – благополучие работника (здоровье)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2586" y="5186855"/>
            <a:ext cx="5297214" cy="990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/>
              <a:t>Повышение личной работоспособности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/>
              <a:t>Лояльность и способность работать в команде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b="1" dirty="0" smtClean="0"/>
              <a:t>Инициатива и креативность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23138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1693"/>
            <a:ext cx="10515600" cy="1481604"/>
          </a:xfrm>
        </p:spPr>
        <p:txBody>
          <a:bodyPr/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</a:rPr>
              <a:t>Вывод 2:</a:t>
            </a:r>
            <a:r>
              <a:rPr lang="ru-RU" b="1" dirty="0" smtClean="0">
                <a:solidFill>
                  <a:srgbClr val="FF0000"/>
                </a:solidFill>
              </a:rPr>
              <a:t> «Формальных» мероприятий по охране труда сегодня недостаточно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73791" y="2510398"/>
            <a:ext cx="3948953" cy="336204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Обеспечение надлежащих условий труда и регулярная СОУТ</a:t>
            </a:r>
          </a:p>
          <a:p>
            <a:r>
              <a:rPr lang="ru-RU" dirty="0" smtClean="0"/>
              <a:t>Обеспечение нормированной системы охраны труда</a:t>
            </a:r>
          </a:p>
          <a:p>
            <a:r>
              <a:rPr lang="ru-RU" dirty="0" smtClean="0"/>
              <a:t>Страхование работников и т.п.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972735" y="1846729"/>
            <a:ext cx="5526741" cy="406129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Создание на предприятии здоровье сберегающей среды:</a:t>
            </a:r>
          </a:p>
          <a:p>
            <a:r>
              <a:rPr lang="ru-RU" dirty="0" smtClean="0"/>
              <a:t> Рациональное питание</a:t>
            </a:r>
          </a:p>
          <a:p>
            <a:r>
              <a:rPr lang="ru-RU" dirty="0" smtClean="0"/>
              <a:t>Производственная гимнастика</a:t>
            </a:r>
          </a:p>
          <a:p>
            <a:r>
              <a:rPr lang="ru-RU" dirty="0" smtClean="0"/>
              <a:t>Информационно-просветительские компании</a:t>
            </a:r>
          </a:p>
          <a:p>
            <a:r>
              <a:rPr lang="ru-RU" dirty="0"/>
              <a:t>Развитие медицинской инфраструктуры (медпункты, профилактории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Корпоративные абонементы и мероприятия и т.д., т.п.</a:t>
            </a:r>
          </a:p>
          <a:p>
            <a:endParaRPr lang="ru-RU" dirty="0" smtClean="0"/>
          </a:p>
        </p:txBody>
      </p:sp>
      <p:sp>
        <p:nvSpPr>
          <p:cNvPr id="6" name="Плюс 5"/>
          <p:cNvSpPr/>
          <p:nvPr/>
        </p:nvSpPr>
        <p:spPr>
          <a:xfrm>
            <a:off x="4922744" y="3196056"/>
            <a:ext cx="914400" cy="914400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38200" y="5908021"/>
            <a:ext cx="105156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838200" y="5943600"/>
            <a:ext cx="10515600" cy="672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Корпоративные программы  сохранения здоровья работников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38942" y="4114801"/>
            <a:ext cx="2895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IPK-MB-HP02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9384" y="4060373"/>
            <a:ext cx="2759701" cy="210094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094" y="225646"/>
            <a:ext cx="11165466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Пример: потенциал корпоративных столовых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54486" y="1380566"/>
            <a:ext cx="5246914" cy="5217458"/>
          </a:xfrm>
        </p:spPr>
        <p:txBody>
          <a:bodyPr>
            <a:normAutofit fontScale="85000" lnSpcReduction="20000"/>
          </a:bodyPr>
          <a:lstStyle/>
          <a:p>
            <a:r>
              <a:rPr lang="ru-RU" u="sng" dirty="0" smtClean="0"/>
              <a:t>Организационно-методический</a:t>
            </a:r>
          </a:p>
          <a:p>
            <a:pPr>
              <a:buNone/>
            </a:pPr>
            <a:r>
              <a:rPr lang="ru-RU" dirty="0" smtClean="0"/>
              <a:t>           режим</a:t>
            </a:r>
          </a:p>
          <a:p>
            <a:pPr>
              <a:buNone/>
            </a:pPr>
            <a:r>
              <a:rPr lang="ru-RU" dirty="0" smtClean="0"/>
              <a:t>           баланс БЖУ, калорийности</a:t>
            </a:r>
          </a:p>
          <a:p>
            <a:pPr>
              <a:buNone/>
            </a:pPr>
            <a:r>
              <a:rPr lang="ru-RU" dirty="0" smtClean="0"/>
              <a:t>           безопасность </a:t>
            </a:r>
          </a:p>
          <a:p>
            <a:pPr>
              <a:buNone/>
            </a:pPr>
            <a:r>
              <a:rPr lang="ru-RU" dirty="0" smtClean="0"/>
              <a:t>           разнообразие</a:t>
            </a:r>
          </a:p>
          <a:p>
            <a:pPr>
              <a:buNone/>
            </a:pPr>
            <a:r>
              <a:rPr lang="ru-RU" dirty="0" smtClean="0"/>
              <a:t>           умеренность            </a:t>
            </a:r>
          </a:p>
          <a:p>
            <a:r>
              <a:rPr lang="ru-RU" u="sng" dirty="0" smtClean="0"/>
              <a:t>Стимулирующий</a:t>
            </a:r>
          </a:p>
          <a:p>
            <a:pPr>
              <a:buNone/>
            </a:pPr>
            <a:r>
              <a:rPr lang="ru-RU" dirty="0" smtClean="0"/>
              <a:t>            </a:t>
            </a:r>
            <a:r>
              <a:rPr lang="ru-RU" dirty="0" err="1" smtClean="0"/>
              <a:t>наджинг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здоровые привычки</a:t>
            </a:r>
          </a:p>
          <a:p>
            <a:r>
              <a:rPr lang="ru-RU" u="sng" dirty="0" smtClean="0"/>
              <a:t>Ресурсосберегающий</a:t>
            </a:r>
          </a:p>
          <a:p>
            <a:pPr>
              <a:buNone/>
            </a:pPr>
            <a:r>
              <a:rPr lang="ru-RU" dirty="0" smtClean="0"/>
              <a:t>            профилактика НИЗ</a:t>
            </a:r>
          </a:p>
          <a:p>
            <a:pPr>
              <a:buNone/>
            </a:pPr>
            <a:r>
              <a:rPr lang="ru-RU" dirty="0" smtClean="0"/>
              <a:t>            трудовое долголетие</a:t>
            </a:r>
          </a:p>
          <a:p>
            <a:pPr>
              <a:buNone/>
            </a:pPr>
            <a:r>
              <a:rPr lang="ru-RU" dirty="0" smtClean="0"/>
              <a:t>            лояльность</a:t>
            </a:r>
            <a:endParaRPr lang="ru-RU" dirty="0"/>
          </a:p>
        </p:txBody>
      </p:sp>
      <p:pic>
        <p:nvPicPr>
          <p:cNvPr id="2052" name="Picture 4" descr="C:\Users\IPK-MB-HP02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6176" y="1604965"/>
            <a:ext cx="2762250" cy="16573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19942" y="3995057"/>
            <a:ext cx="3080657" cy="718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Users\IPK-MB-HP02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4817" y="3322410"/>
            <a:ext cx="2763383" cy="133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058" y="1116746"/>
            <a:ext cx="9089571" cy="400594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443" y="-130193"/>
            <a:ext cx="12192000" cy="54399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532" y="311168"/>
            <a:ext cx="1162049" cy="10213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58" y="892628"/>
            <a:ext cx="9089571" cy="400594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573487" y="1556657"/>
            <a:ext cx="5127171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51715" y="1890177"/>
            <a:ext cx="5943600" cy="308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Будьте здоровы)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47800" y="5496732"/>
            <a:ext cx="10744200" cy="1047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О.В. Черанева,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председатель Общественного Совета при Министерстве здравоохранения Пермского края,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руководитель офиса социальных проектов и научно-образовательных мероприятий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АНО ДПО «</a:t>
            </a:r>
            <a:r>
              <a:rPr lang="ru-RU" sz="2000" b="1" dirty="0" err="1" smtClean="0">
                <a:solidFill>
                  <a:srgbClr val="7030A0"/>
                </a:solidFill>
              </a:rPr>
              <a:t>ПермИПК</a:t>
            </a:r>
            <a:r>
              <a:rPr lang="ru-RU" sz="2000" b="1" dirty="0" smtClean="0">
                <a:solidFill>
                  <a:srgbClr val="7030A0"/>
                </a:solidFill>
              </a:rPr>
              <a:t> РЗ», </a:t>
            </a:r>
            <a:r>
              <a:rPr lang="en-US" sz="2000" b="1" dirty="0" smtClean="0">
                <a:solidFill>
                  <a:srgbClr val="7030A0"/>
                </a:solidFill>
                <a:hlinkClick r:id="rId5"/>
              </a:rPr>
              <a:t>olga.cheranyova@gmail.com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1716" y="272951"/>
            <a:ext cx="1303628" cy="10750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39" y="237378"/>
            <a:ext cx="2270808" cy="95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696</Words>
  <Application>Microsoft Office PowerPoint</Application>
  <PresentationFormat>Широкоэкранный</PresentationFormat>
  <Paragraphs>159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Аспект 1: Трудовой ресурс – основной  и самый дорогостоящий ресурс предприятия</vt:lpstr>
      <vt:lpstr>Аспект 2: НИЗ = огромный экономический ущерб</vt:lpstr>
      <vt:lpstr>Аспект 3: Пермский край - реальность</vt:lpstr>
      <vt:lpstr>23,4% пермяков   умирают в трудоспособном возрасте</vt:lpstr>
      <vt:lpstr>Аспект 4: Метаболический синдром –  эпидемия 21 века</vt:lpstr>
      <vt:lpstr>Пищевой «портрет» пермяка</vt:lpstr>
      <vt:lpstr>Вывод 1: Здоровье работника - ключевая зона ответственности работодателя </vt:lpstr>
      <vt:lpstr>Вывод 2: «Формальных» мероприятий по охране труда сегодня недостаточно</vt:lpstr>
      <vt:lpstr>Пример: потенциал корпоративных столовых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k.nevostrueva</dc:creator>
  <cp:lastModifiedBy>Баранова Наталья Вячеславовна</cp:lastModifiedBy>
  <cp:revision>202</cp:revision>
  <dcterms:created xsi:type="dcterms:W3CDTF">2022-11-17T04:52:46Z</dcterms:created>
  <dcterms:modified xsi:type="dcterms:W3CDTF">2023-02-02T07:04:03Z</dcterms:modified>
</cp:coreProperties>
</file>